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drawings/drawing2.xml" ContentType="application/vnd.openxmlformats-officedocument.drawingml.chartshap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charts/chart13.xml" ContentType="application/vnd.openxmlformats-officedocument.drawingml.char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charts/chart7.xml" ContentType="application/vnd.openxmlformats-officedocument.drawingml.chart+xml"/>
  <Override PartName="/ppt/notesSlides/notesSlide9.xml" ContentType="application/vnd.openxmlformats-officedocument.presentationml.notesSlide+xml"/>
  <Override PartName="/ppt/notesSlides/notesSlide12.xml" ContentType="application/vnd.openxmlformats-officedocument.presentationml.notesSlid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5.xml" ContentType="application/vnd.openxmlformats-officedocument.presentationml.notesSlide+xml"/>
  <Override PartName="/ppt/theme/themeOverride13.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drawings/drawing3.xml" ContentType="application/vnd.openxmlformats-officedocument.drawingml.chartshape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heme/themeOverride6.xml" ContentType="application/vnd.openxmlformats-officedocument.themeOverride+xml"/>
  <Override PartName="/ppt/drawings/drawing1.xml" ContentType="application/vnd.openxmlformats-officedocument.drawingml.chartshapes+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theme/themeOverride4.xml" ContentType="application/vnd.openxmlformats-officedocument.themeOverride+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charts/chart14.xml" ContentType="application/vnd.openxmlformats-officedocument.drawingml.char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Default Extension="gif" ContentType="image/gif"/>
  <Override PartName="/ppt/charts/chart6.xml" ContentType="application/vnd.openxmlformats-officedocument.drawingml.chart+xml"/>
  <Override PartName="/ppt/notesSlides/notesSlide8.xml" ContentType="application/vnd.openxmlformats-officedocument.presentationml.notesSlide+xml"/>
  <Override PartName="/ppt/charts/chart10.xml" ContentType="application/vnd.openxmlformats-officedocument.drawingml.chart+xml"/>
  <Override PartName="/ppt/notesSlides/notesSlide11.xml" ContentType="application/vnd.openxmlformats-officedocument.presentationml.notesSlide+xml"/>
  <Override PartName="/ppt/charts/chart4.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charts/chart2.xml" ContentType="application/vnd.openxmlformats-officedocument.drawingml.chart+xml"/>
  <Override PartName="/ppt/theme/themeOverride9.xml" ContentType="application/vnd.openxmlformats-officedocument.themeOverride+xml"/>
  <Override PartName="/ppt/theme/themeOverride14.xml" ContentType="application/vnd.openxmlformats-officedocument.themeOverr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drawings/drawing4.xml" ContentType="application/vnd.openxmlformats-officedocument.drawingml.chartshapes+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notesMasterIdLst>
    <p:notesMasterId r:id="rId36"/>
  </p:notesMasterIdLst>
  <p:handoutMasterIdLst>
    <p:handoutMasterId r:id="rId37"/>
  </p:handoutMasterIdLst>
  <p:sldIdLst>
    <p:sldId id="257" r:id="rId2"/>
    <p:sldId id="258" r:id="rId3"/>
    <p:sldId id="259" r:id="rId4"/>
    <p:sldId id="260" r:id="rId5"/>
    <p:sldId id="301" r:id="rId6"/>
    <p:sldId id="262" r:id="rId7"/>
    <p:sldId id="263" r:id="rId8"/>
    <p:sldId id="264" r:id="rId9"/>
    <p:sldId id="265" r:id="rId10"/>
    <p:sldId id="267" r:id="rId11"/>
    <p:sldId id="268" r:id="rId12"/>
    <p:sldId id="282" r:id="rId13"/>
    <p:sldId id="283" r:id="rId14"/>
    <p:sldId id="284" r:id="rId15"/>
    <p:sldId id="285" r:id="rId16"/>
    <p:sldId id="286" r:id="rId17"/>
    <p:sldId id="287" r:id="rId18"/>
    <p:sldId id="288" r:id="rId19"/>
    <p:sldId id="289" r:id="rId20"/>
    <p:sldId id="290" r:id="rId21"/>
    <p:sldId id="291" r:id="rId22"/>
    <p:sldId id="302" r:id="rId23"/>
    <p:sldId id="304" r:id="rId24"/>
    <p:sldId id="305" r:id="rId25"/>
    <p:sldId id="306" r:id="rId26"/>
    <p:sldId id="307" r:id="rId27"/>
    <p:sldId id="308" r:id="rId28"/>
    <p:sldId id="309" r:id="rId29"/>
    <p:sldId id="310" r:id="rId30"/>
    <p:sldId id="311" r:id="rId31"/>
    <p:sldId id="312" r:id="rId32"/>
    <p:sldId id="313" r:id="rId33"/>
    <p:sldId id="314" r:id="rId34"/>
    <p:sldId id="299" r:id="rId35"/>
  </p:sldIdLst>
  <p:sldSz cx="10058400" cy="7772400"/>
  <p:notesSz cx="6950075" cy="9236075"/>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896" userDrawn="1">
          <p15:clr>
            <a:srgbClr val="A4A3A4"/>
          </p15:clr>
        </p15:guide>
        <p15:guide id="3" orient="horz" pos="3624" userDrawn="1">
          <p15:clr>
            <a:srgbClr val="A4A3A4"/>
          </p15:clr>
        </p15:guide>
        <p15:guide id="4" orient="horz" pos="4568">
          <p15:clr>
            <a:srgbClr val="A4A3A4"/>
          </p15:clr>
        </p15:guide>
        <p15:guide id="5" orient="horz" pos="4716">
          <p15:clr>
            <a:srgbClr val="A4A3A4"/>
          </p15:clr>
        </p15:guide>
        <p15:guide id="6" orient="horz" pos="490">
          <p15:clr>
            <a:srgbClr val="A4A3A4"/>
          </p15:clr>
        </p15:guide>
        <p15:guide id="7" orient="horz" pos="96" userDrawn="1">
          <p15:clr>
            <a:srgbClr val="A4A3A4"/>
          </p15:clr>
        </p15:guide>
        <p15:guide id="8" orient="horz" pos="960">
          <p15:clr>
            <a:srgbClr val="A4A3A4"/>
          </p15:clr>
        </p15:guide>
        <p15:guide id="9" orient="horz" pos="4152" userDrawn="1">
          <p15:clr>
            <a:srgbClr val="A4A3A4"/>
          </p15:clr>
        </p15:guide>
        <p15:guide id="10" orient="horz" pos="720" userDrawn="1">
          <p15:clr>
            <a:srgbClr val="A4A3A4"/>
          </p15:clr>
        </p15:guide>
        <p15:guide id="11" pos="6335">
          <p15:clr>
            <a:srgbClr val="A4A3A4"/>
          </p15:clr>
        </p15:guide>
        <p15:guide id="12" pos="5976" userDrawn="1">
          <p15:clr>
            <a:srgbClr val="A4A3A4"/>
          </p15:clr>
        </p15:guide>
        <p15:guide id="13" pos="384" userDrawn="1">
          <p15:clr>
            <a:srgbClr val="A4A3A4"/>
          </p15:clr>
        </p15:guide>
        <p15:guide id="14" pos="3192" userDrawn="1">
          <p15:clr>
            <a:srgbClr val="A4A3A4"/>
          </p15:clr>
        </p15:guide>
        <p15:guide id="15" pos="1392" userDrawn="1">
          <p15:clr>
            <a:srgbClr val="A4A3A4"/>
          </p15:clr>
        </p15:guide>
      </p15:sldGuideLst>
    </p:ext>
    <p:ext uri="{2D200454-40CA-4A62-9FC3-DE9A4176ACB9}">
      <p15:notesGuideLst xmlns="" xmlns:p15="http://schemas.microsoft.com/office/powerpoint/2012/main">
        <p15:guide id="1" orient="horz" pos="2909" userDrawn="1">
          <p15:clr>
            <a:srgbClr val="A4A3A4"/>
          </p15:clr>
        </p15:guide>
        <p15:guide id="2" pos="218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napToGrid="0" snapToObjects="1">
      <p:cViewPr>
        <p:scale>
          <a:sx n="65" d="100"/>
          <a:sy n="65" d="100"/>
        </p:scale>
        <p:origin x="-1338" y="330"/>
      </p:cViewPr>
      <p:guideLst>
        <p:guide orient="horz" pos="2448"/>
        <p:guide pos="3168"/>
      </p:guideLst>
    </p:cSldViewPr>
  </p:slideViewPr>
  <p:notesTextViewPr>
    <p:cViewPr>
      <p:scale>
        <a:sx n="100" d="100"/>
        <a:sy n="100" d="100"/>
      </p:scale>
      <p:origin x="0" y="0"/>
    </p:cViewPr>
  </p:notesTextViewPr>
  <p:sorterViewPr>
    <p:cViewPr>
      <p:scale>
        <a:sx n="100" d="100"/>
        <a:sy n="100" d="100"/>
      </p:scale>
      <p:origin x="0" y="964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package" Target="../embeddings/Feuille_Microsoft_Office_Excel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Feuille_Microsoft_Office_Excel9.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Feuille_Microsoft_Office_Excel10.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package" Target="../embeddings/Feuille_Microsoft_Office_Excel11.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Feuille_Microsoft_Office_Excel12.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package" Target="../embeddings/Feuille_Microsoft_Office_Excel13.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package" Target="../embeddings/Feuille_Microsoft_Office_Excel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Feuille_Microsoft_Office_Excel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Feuille_Microsoft_Office_Excel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Feuille_Microsoft_Office_Excel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Feuille_Microsoft_Office_Excel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Feuille_Microsoft_Office_Excel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mgee5236\AppData\Local\Microsoft\Windows\INetCache\Content.Outlook\1LXTBEJZ\sales%20pie%20chart.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Feuille_Microsoft_Office_Excel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9418717338824903E-2"/>
          <c:y val="0"/>
          <c:w val="0.95184885189393709"/>
          <c:h val="0.98167040647787418"/>
        </c:manualLayout>
      </c:layout>
      <c:barChart>
        <c:barDir val="col"/>
        <c:grouping val="stacked"/>
        <c:ser>
          <c:idx val="0"/>
          <c:order val="0"/>
          <c:spPr>
            <a:noFill/>
            <a:ln w="19050" cmpd="sng">
              <a:solidFill>
                <a:srgbClr val="BFBFBF"/>
              </a:solidFill>
            </a:ln>
          </c:spPr>
          <c:dPt>
            <c:idx val="0"/>
            <c:spPr>
              <a:solidFill>
                <a:srgbClr val="0F5BA9"/>
              </a:solidFill>
              <a:ln w="19050" cmpd="sng">
                <a:noFill/>
              </a:ln>
            </c:spPr>
          </c:dPt>
          <c:dPt>
            <c:idx val="1"/>
            <c:spPr>
              <a:noFill/>
              <a:ln w="19050" cmpd="sng">
                <a:solidFill>
                  <a:sysClr val="window" lastClr="FFFFFF">
                    <a:lumMod val="75000"/>
                  </a:sysClr>
                </a:solidFill>
              </a:ln>
            </c:spPr>
          </c:dPt>
          <c:dLbls>
            <c:dLbl>
              <c:idx val="0"/>
              <c:spPr/>
              <c:txPr>
                <a:bodyPr/>
                <a:lstStyle/>
                <a:p>
                  <a:pPr>
                    <a:defRPr lang="en-US" sz="1300" b="1">
                      <a:solidFill>
                        <a:schemeClr val="bg1"/>
                      </a:solidFill>
                      <a:latin typeface="Arial"/>
                      <a:cs typeface="Arial"/>
                    </a:defRPr>
                  </a:pPr>
                  <a:endParaRPr lang="en-US"/>
                </a:p>
              </c:txPr>
            </c:dLbl>
            <c:dLbl>
              <c:idx val="1"/>
              <c:spPr>
                <a:noFill/>
                <a:ln>
                  <a:noFill/>
                </a:ln>
                <a:effectLst/>
              </c:spPr>
              <c:txPr>
                <a:bodyPr/>
                <a:lstStyle/>
                <a:p>
                  <a:pPr>
                    <a:defRPr lang="en-US" sz="1300" b="1">
                      <a:solidFill>
                        <a:schemeClr val="tx1">
                          <a:lumMod val="65000"/>
                          <a:lumOff val="35000"/>
                        </a:schemeClr>
                      </a:solidFill>
                      <a:latin typeface="Arial"/>
                      <a:cs typeface="Arial"/>
                    </a:defRPr>
                  </a:pPr>
                  <a:endParaRPr lang="en-US"/>
                </a:p>
              </c:txPr>
            </c:dLbl>
            <c:dLbl>
              <c:idx val="2"/>
              <c:spPr>
                <a:noFill/>
                <a:ln>
                  <a:noFill/>
                </a:ln>
                <a:effectLst/>
              </c:spPr>
              <c:txPr>
                <a:bodyPr/>
                <a:lstStyle/>
                <a:p>
                  <a:pPr>
                    <a:defRPr lang="en-US" sz="1300" b="1">
                      <a:solidFill>
                        <a:schemeClr val="tx1">
                          <a:lumMod val="65000"/>
                          <a:lumOff val="35000"/>
                        </a:schemeClr>
                      </a:solidFill>
                      <a:latin typeface="Arial"/>
                      <a:cs typeface="Arial"/>
                    </a:defRPr>
                  </a:pPr>
                  <a:endParaRPr lang="en-US"/>
                </a:p>
              </c:txPr>
            </c:dLbl>
            <c:dLbl>
              <c:idx val="3"/>
              <c:spPr>
                <a:noFill/>
                <a:ln>
                  <a:noFill/>
                </a:ln>
                <a:effectLst/>
              </c:spPr>
              <c:txPr>
                <a:bodyPr/>
                <a:lstStyle/>
                <a:p>
                  <a:pPr>
                    <a:defRPr lang="en-US" sz="1300" b="1">
                      <a:solidFill>
                        <a:srgbClr val="595959"/>
                      </a:solidFill>
                      <a:latin typeface="Arial"/>
                      <a:cs typeface="Arial"/>
                    </a:defRPr>
                  </a:pPr>
                  <a:endParaRPr lang="en-US"/>
                </a:p>
              </c:txPr>
            </c:dLbl>
            <c:dLbl>
              <c:idx val="4"/>
              <c:spPr>
                <a:noFill/>
                <a:ln>
                  <a:noFill/>
                </a:ln>
                <a:effectLst/>
              </c:spPr>
              <c:txPr>
                <a:bodyPr/>
                <a:lstStyle/>
                <a:p>
                  <a:pPr>
                    <a:defRPr lang="en-US" sz="1300" b="1">
                      <a:solidFill>
                        <a:srgbClr val="595959"/>
                      </a:solidFill>
                      <a:latin typeface="Arial"/>
                      <a:cs typeface="Arial"/>
                    </a:defRPr>
                  </a:pPr>
                  <a:endParaRPr lang="en-US"/>
                </a:p>
              </c:txPr>
            </c:dLbl>
            <c:dLbl>
              <c:idx val="5"/>
              <c:spPr>
                <a:noFill/>
                <a:ln>
                  <a:noFill/>
                </a:ln>
                <a:effectLst/>
              </c:spPr>
              <c:txPr>
                <a:bodyPr/>
                <a:lstStyle/>
                <a:p>
                  <a:pPr>
                    <a:defRPr lang="en-US" sz="1300" b="1">
                      <a:solidFill>
                        <a:srgbClr val="595959"/>
                      </a:solidFill>
                      <a:latin typeface="Arial"/>
                      <a:cs typeface="Arial"/>
                    </a:defRPr>
                  </a:pPr>
                  <a:endParaRPr lang="en-US"/>
                </a:p>
              </c:txPr>
            </c:dLbl>
            <c:spPr>
              <a:noFill/>
              <a:ln>
                <a:noFill/>
              </a:ln>
              <a:effectLst/>
            </c:spPr>
            <c:txPr>
              <a:bodyPr/>
              <a:lstStyle/>
              <a:p>
                <a:pPr>
                  <a:defRPr lang="en-US" sz="1300" b="1">
                    <a:latin typeface="Arial"/>
                    <a:cs typeface="Arial"/>
                  </a:defRPr>
                </a:pPr>
                <a:endParaRPr lang="en-US"/>
              </a:p>
            </c:txPr>
            <c:showVal val="1"/>
            <c:extLst>
              <c:ext xmlns:c15="http://schemas.microsoft.com/office/drawing/2012/chart" uri="{CE6537A1-D6FC-4f65-9D91-7224C49458BB}">
                <c15:showLeaderLines val="0"/>
              </c:ext>
            </c:extLst>
          </c:dLbls>
          <c:val>
            <c:numRef>
              <c:f>'6a'!$C$5:$H$5</c:f>
              <c:numCache>
                <c:formatCode>General</c:formatCode>
                <c:ptCount val="6"/>
                <c:pt idx="0">
                  <c:v>420</c:v>
                </c:pt>
                <c:pt idx="1">
                  <c:v>207</c:v>
                </c:pt>
                <c:pt idx="2">
                  <c:v>159</c:v>
                </c:pt>
                <c:pt idx="3">
                  <c:v>103</c:v>
                </c:pt>
                <c:pt idx="4">
                  <c:v>62</c:v>
                </c:pt>
                <c:pt idx="5">
                  <c:v>53</c:v>
                </c:pt>
              </c:numCache>
            </c:numRef>
          </c:val>
        </c:ser>
        <c:dLbls/>
        <c:gapWidth val="75"/>
        <c:overlap val="100"/>
        <c:axId val="129509632"/>
        <c:axId val="129515520"/>
      </c:barChart>
      <c:catAx>
        <c:axId val="129509632"/>
        <c:scaling>
          <c:orientation val="minMax"/>
        </c:scaling>
        <c:axPos val="b"/>
        <c:numFmt formatCode="General" sourceLinked="1"/>
        <c:tickLblPos val="none"/>
        <c:spPr>
          <a:ln>
            <a:solidFill>
              <a:sysClr val="window" lastClr="FFFFFF">
                <a:lumMod val="85000"/>
              </a:sysClr>
            </a:solidFill>
          </a:ln>
        </c:spPr>
        <c:txPr>
          <a:bodyPr/>
          <a:lstStyle/>
          <a:p>
            <a:pPr>
              <a:defRPr lang="en-US"/>
            </a:pPr>
            <a:endParaRPr lang="en-US"/>
          </a:p>
        </c:txPr>
        <c:crossAx val="129515520"/>
        <c:crosses val="autoZero"/>
        <c:auto val="1"/>
        <c:lblAlgn val="ctr"/>
        <c:lblOffset val="100"/>
      </c:catAx>
      <c:valAx>
        <c:axId val="129515520"/>
        <c:scaling>
          <c:orientation val="minMax"/>
        </c:scaling>
        <c:delete val="1"/>
        <c:axPos val="l"/>
        <c:title>
          <c:tx>
            <c:rich>
              <a:bodyPr/>
              <a:lstStyle/>
              <a:p>
                <a:pPr algn="ctr">
                  <a:defRPr lang="en-US" sz="900" b="1" i="1">
                    <a:solidFill>
                      <a:schemeClr val="bg1">
                        <a:lumMod val="65000"/>
                      </a:schemeClr>
                    </a:solidFill>
                    <a:latin typeface="Arial"/>
                    <a:cs typeface="Arial"/>
                  </a:defRPr>
                </a:pPr>
                <a:r>
                  <a:rPr lang="en-GB" sz="900" b="1" i="1" dirty="0" smtClean="0">
                    <a:solidFill>
                      <a:schemeClr val="bg1">
                        <a:lumMod val="65000"/>
                      </a:schemeClr>
                    </a:solidFill>
                    <a:latin typeface="Arial"/>
                    <a:cs typeface="Arial"/>
                  </a:rPr>
                  <a:t>CAPACITY (000' T)</a:t>
                </a:r>
                <a:endParaRPr lang="en-GB" sz="900" b="1" i="1" dirty="0">
                  <a:solidFill>
                    <a:schemeClr val="bg1">
                      <a:lumMod val="65000"/>
                    </a:schemeClr>
                  </a:solidFill>
                  <a:latin typeface="Arial"/>
                  <a:cs typeface="Arial"/>
                </a:endParaRPr>
              </a:p>
            </c:rich>
          </c:tx>
          <c:layout>
            <c:manualLayout>
              <c:xMode val="edge"/>
              <c:yMode val="edge"/>
              <c:x val="1.9348011914579501E-2"/>
              <c:y val="0.261589029036564"/>
            </c:manualLayout>
          </c:layout>
        </c:title>
        <c:numFmt formatCode="General" sourceLinked="1"/>
        <c:tickLblPos val="none"/>
        <c:crossAx val="129509632"/>
        <c:crossesAt val="1"/>
        <c:crossBetween val="between"/>
      </c:valAx>
      <c:spPr>
        <a:noFill/>
        <a:ln>
          <a:noFill/>
        </a:ln>
      </c:spPr>
    </c:plotArea>
    <c:plotVisOnly val="1"/>
    <c:dispBlanksAs val="gap"/>
  </c:chart>
  <c:spPr>
    <a:noFill/>
    <a:ln>
      <a:noFill/>
    </a:ln>
  </c:spPr>
  <c:txPr>
    <a:bodyPr/>
    <a:lstStyle/>
    <a:p>
      <a:pPr>
        <a:defRPr sz="900" b="0"/>
      </a:pPr>
      <a:endParaRPr lang="en-US"/>
    </a:p>
  </c:txPr>
  <c:externalData r:id="rId2"/>
</c:chartSpace>
</file>

<file path=ppt/charts/chart10.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plotArea>
      <c:layout>
        <c:manualLayout>
          <c:layoutTarget val="inner"/>
          <c:xMode val="edge"/>
          <c:yMode val="edge"/>
          <c:x val="0.30396308741662098"/>
          <c:y val="9.855072463768122E-2"/>
          <c:w val="0.39207360226468513"/>
          <c:h val="0.802898550724638"/>
        </c:manualLayout>
      </c:layout>
      <c:pieChart>
        <c:varyColors val="1"/>
        <c:ser>
          <c:idx val="0"/>
          <c:order val="0"/>
          <c:dPt>
            <c:idx val="0"/>
            <c:spPr>
              <a:solidFill>
                <a:srgbClr val="1F497D"/>
              </a:solidFill>
              <a:ln>
                <a:solidFill>
                  <a:srgbClr val="FFFFFF"/>
                </a:solidFill>
                <a:prstDash val="solid"/>
              </a:ln>
            </c:spPr>
          </c:dPt>
          <c:dPt>
            <c:idx val="1"/>
            <c:spPr>
              <a:solidFill>
                <a:srgbClr val="4F81BD"/>
              </a:solidFill>
              <a:ln>
                <a:solidFill>
                  <a:srgbClr val="FFFFFF"/>
                </a:solidFill>
                <a:prstDash val="solid"/>
              </a:ln>
            </c:spPr>
          </c:dPt>
          <c:dPt>
            <c:idx val="2"/>
            <c:spPr>
              <a:solidFill>
                <a:srgbClr val="C0504D"/>
              </a:solidFill>
              <a:ln>
                <a:solidFill>
                  <a:srgbClr val="FFFFFF"/>
                </a:solidFill>
                <a:prstDash val="solid"/>
              </a:ln>
            </c:spPr>
          </c:dPt>
          <c:dPt>
            <c:idx val="3"/>
            <c:spPr>
              <a:solidFill>
                <a:srgbClr val="9BBB59"/>
              </a:solidFill>
              <a:ln>
                <a:solidFill>
                  <a:srgbClr val="FFFFFF"/>
                </a:solidFill>
                <a:prstDash val="solid"/>
              </a:ln>
            </c:spPr>
          </c:dPt>
          <c:dPt>
            <c:idx val="4"/>
            <c:spPr>
              <a:solidFill>
                <a:srgbClr val="8064A2"/>
              </a:solidFill>
              <a:ln>
                <a:solidFill>
                  <a:srgbClr val="FFFFFF"/>
                </a:solidFill>
                <a:prstDash val="solid"/>
              </a:ln>
            </c:spPr>
          </c:dPt>
          <c:dPt>
            <c:idx val="5"/>
            <c:spPr>
              <a:solidFill>
                <a:srgbClr val="4BACC6"/>
              </a:solidFill>
              <a:ln>
                <a:solidFill>
                  <a:srgbClr val="FFFFFF"/>
                </a:solidFill>
                <a:prstDash val="solid"/>
              </a:ln>
            </c:spPr>
          </c:dPt>
          <c:dPt>
            <c:idx val="6"/>
            <c:spPr>
              <a:solidFill>
                <a:srgbClr val="F79646"/>
              </a:solidFill>
              <a:ln>
                <a:solidFill>
                  <a:srgbClr val="FFFFFF"/>
                </a:solidFill>
                <a:prstDash val="solid"/>
              </a:ln>
            </c:spPr>
          </c:dPt>
          <c:dPt>
            <c:idx val="7"/>
            <c:spPr>
              <a:solidFill>
                <a:srgbClr val="8EB4E3"/>
              </a:solidFill>
              <a:ln>
                <a:solidFill>
                  <a:srgbClr val="FFFFFF"/>
                </a:solidFill>
                <a:prstDash val="solid"/>
              </a:ln>
            </c:spPr>
          </c:dPt>
          <c:dLbls>
            <c:dLbl>
              <c:idx val="0"/>
              <c:numFmt formatCode="0%;\(0\)%;0_)\%;@_)_%" sourceLinked="0"/>
              <c:spPr/>
              <c:txPr>
                <a:bodyPr/>
                <a:lstStyle/>
                <a:p>
                  <a:pPr>
                    <a:defRPr lang="en-US" sz="900" b="1">
                      <a:solidFill>
                        <a:schemeClr val="bg1"/>
                      </a:solidFill>
                    </a:defRPr>
                  </a:pPr>
                  <a:endParaRPr lang="en-US"/>
                </a:p>
              </c:txPr>
            </c:dLbl>
            <c:dLbl>
              <c:idx val="1"/>
              <c:layout>
                <c:manualLayout>
                  <c:x val="-7.9315467732138628E-2"/>
                  <c:y val="-0.15678238046331205"/>
                </c:manualLayout>
              </c:layout>
              <c:tx>
                <c:rich>
                  <a:bodyPr/>
                  <a:lstStyle/>
                  <a:p>
                    <a:pPr>
                      <a:defRPr lang="en-US" sz="900" b="1">
                        <a:solidFill>
                          <a:schemeClr val="bg1"/>
                        </a:solidFill>
                      </a:defRPr>
                    </a:pPr>
                    <a:r>
                      <a:rPr lang="en-US" dirty="0" smtClean="0"/>
                      <a:t>Dow</a:t>
                    </a:r>
                    <a:br>
                      <a:rPr lang="en-US" dirty="0" smtClean="0"/>
                    </a:br>
                    <a:r>
                      <a:rPr lang="en-US" dirty="0" smtClean="0"/>
                      <a:t>Corning</a:t>
                    </a:r>
                    <a:r>
                      <a:rPr lang="en-US" dirty="0"/>
                      <a:t>
</a:t>
                    </a:r>
                    <a:r>
                      <a:rPr lang="en-US" dirty="0" smtClean="0"/>
                      <a:t>18%</a:t>
                    </a:r>
                    <a:endParaRPr lang="en-US" dirty="0"/>
                  </a:p>
                </c:rich>
              </c:tx>
              <c:numFmt formatCode="0%;\(0\)%;0_)\%;@_)_%" sourceLinked="0"/>
              <c:spPr/>
              <c:showCatName val="1"/>
              <c:showPercent val="1"/>
              <c:extLst>
                <c:ext xmlns:c15="http://schemas.microsoft.com/office/drawing/2012/chart" uri="{CE6537A1-D6FC-4f65-9D91-7224C49458BB}"/>
              </c:extLst>
            </c:dLbl>
            <c:dLbl>
              <c:idx val="2"/>
              <c:numFmt formatCode="0%;\(0\)%;0_)\%;@_)_%" sourceLinked="0"/>
              <c:spPr/>
              <c:txPr>
                <a:bodyPr/>
                <a:lstStyle/>
                <a:p>
                  <a:pPr>
                    <a:defRPr lang="en-US" sz="900" b="1">
                      <a:solidFill>
                        <a:schemeClr val="bg1"/>
                      </a:solidFill>
                    </a:defRPr>
                  </a:pPr>
                  <a:endParaRPr lang="en-US"/>
                </a:p>
              </c:txPr>
            </c:dLbl>
            <c:dLbl>
              <c:idx val="3"/>
              <c:layout>
                <c:manualLayout>
                  <c:x val="1.0388016784526099E-2"/>
                  <c:y val="0.17306128038343002"/>
                </c:manualLayout>
              </c:layout>
              <c:showCatName val="1"/>
              <c:showPercent val="1"/>
              <c:extLst>
                <c:ext xmlns:c15="http://schemas.microsoft.com/office/drawing/2012/chart" uri="{CE6537A1-D6FC-4f65-9D91-7224C49458BB}"/>
              </c:extLst>
            </c:dLbl>
            <c:dLbl>
              <c:idx val="4"/>
              <c:layout>
                <c:manualLayout>
                  <c:x val="-6.8592317680035209E-2"/>
                  <c:y val="0.150822777587584"/>
                </c:manualLayout>
              </c:layout>
              <c:showCatName val="1"/>
              <c:showPercent val="1"/>
              <c:extLst>
                <c:ext xmlns:c15="http://schemas.microsoft.com/office/drawing/2012/chart" uri="{CE6537A1-D6FC-4f65-9D91-7224C49458BB}"/>
              </c:extLst>
            </c:dLbl>
            <c:dLbl>
              <c:idx val="5"/>
              <c:layout>
                <c:manualLayout>
                  <c:x val="-9.5094036812277433E-2"/>
                  <c:y val="2.6830993951843005E-2"/>
                </c:manualLayout>
              </c:layout>
              <c:showCatName val="1"/>
              <c:showPercent val="1"/>
              <c:extLst>
                <c:ext xmlns:c15="http://schemas.microsoft.com/office/drawing/2012/chart" uri="{CE6537A1-D6FC-4f65-9D91-7224C49458BB}"/>
              </c:extLst>
            </c:dLbl>
            <c:dLbl>
              <c:idx val="6"/>
              <c:layout>
                <c:manualLayout>
                  <c:x val="-9.3624331990348447E-2"/>
                  <c:y val="-2.6072806116626705E-2"/>
                </c:manualLayout>
              </c:layout>
              <c:showCatName val="1"/>
              <c:showPercent val="1"/>
              <c:extLst>
                <c:ext xmlns:c15="http://schemas.microsoft.com/office/drawing/2012/chart" uri="{CE6537A1-D6FC-4f65-9D91-7224C49458BB}"/>
              </c:extLst>
            </c:dLbl>
            <c:dLbl>
              <c:idx val="7"/>
              <c:layout>
                <c:manualLayout>
                  <c:x val="-3.7955765083504706E-2"/>
                  <c:y val="-4.2003879949788908E-3"/>
                </c:manualLayout>
              </c:layout>
              <c:showCatName val="1"/>
              <c:showPercent val="1"/>
              <c:extLst>
                <c:ext xmlns:c15="http://schemas.microsoft.com/office/drawing/2012/chart" uri="{CE6537A1-D6FC-4f65-9D91-7224C49458BB}"/>
              </c:extLst>
            </c:dLbl>
            <c:dLbl>
              <c:idx val="8"/>
              <c:numFmt formatCode="0%;\(0\)%;0_)\%;@_)_%" sourceLinked="0"/>
              <c:spPr/>
              <c:txPr>
                <a:bodyPr/>
                <a:lstStyle/>
                <a:p>
                  <a:pPr>
                    <a:defRPr lang="en-US" sz="900" b="0">
                      <a:solidFill>
                        <a:schemeClr val="tx1"/>
                      </a:solidFill>
                    </a:defRPr>
                  </a:pPr>
                  <a:endParaRPr lang="en-US"/>
                </a:p>
              </c:txPr>
            </c:dLbl>
            <c:numFmt formatCode="0%;\(0\)%;0_)\%;@_)_%" sourceLinked="0"/>
            <c:spPr>
              <a:noFill/>
              <a:ln>
                <a:noFill/>
              </a:ln>
              <a:effectLst/>
            </c:spPr>
            <c:txPr>
              <a:bodyPr/>
              <a:lstStyle/>
              <a:p>
                <a:pPr>
                  <a:defRPr lang="en-US" sz="900"/>
                </a:pPr>
                <a:endParaRPr lang="en-US"/>
              </a:p>
            </c:txPr>
            <c:showCatName val="1"/>
            <c:showPercent val="1"/>
            <c:extLst>
              <c:ext xmlns:c15="http://schemas.microsoft.com/office/drawing/2012/chart" uri="{CE6537A1-D6FC-4f65-9D91-7224C49458BB}"/>
            </c:extLst>
          </c:dLbls>
          <c:cat>
            <c:strRef>
              <c:f>'Data Sheet'!$A$4:$A$12</c:f>
              <c:strCache>
                <c:ptCount val="9"/>
                <c:pt idx="0">
                  <c:v>Ferroglobe</c:v>
                </c:pt>
                <c:pt idx="1">
                  <c:v>Dow Corning</c:v>
                </c:pt>
                <c:pt idx="2">
                  <c:v>Elkem</c:v>
                </c:pt>
                <c:pt idx="3">
                  <c:v>Rima</c:v>
                </c:pt>
                <c:pt idx="4">
                  <c:v>UC Rusal</c:v>
                </c:pt>
                <c:pt idx="5">
                  <c:v>Wacker</c:v>
                </c:pt>
                <c:pt idx="6">
                  <c:v>Simcoa</c:v>
                </c:pt>
                <c:pt idx="7">
                  <c:v>AMG</c:v>
                </c:pt>
                <c:pt idx="8">
                  <c:v>Other</c:v>
                </c:pt>
              </c:strCache>
            </c:strRef>
          </c:cat>
          <c:val>
            <c:numRef>
              <c:f>'Data Sheet'!$B$4:$B$12</c:f>
              <c:numCache>
                <c:formatCode>0.0_)\%;\(0.0\)\%;0.0_)\%;@_)_%</c:formatCode>
                <c:ptCount val="9"/>
                <c:pt idx="0">
                  <c:v>35.361552028218703</c:v>
                </c:pt>
                <c:pt idx="1">
                  <c:v>18.25396825396825</c:v>
                </c:pt>
                <c:pt idx="2">
                  <c:v>13.580246913580252</c:v>
                </c:pt>
                <c:pt idx="3">
                  <c:v>5.9964726631393308</c:v>
                </c:pt>
                <c:pt idx="4">
                  <c:v>5.2910052910052876</c:v>
                </c:pt>
                <c:pt idx="5">
                  <c:v>4.8500881834215175</c:v>
                </c:pt>
                <c:pt idx="6">
                  <c:v>4.5855379188712355</c:v>
                </c:pt>
                <c:pt idx="7">
                  <c:v>2.9100529100529076</c:v>
                </c:pt>
                <c:pt idx="8">
                  <c:v>9.171075837742503</c:v>
                </c:pt>
              </c:numCache>
            </c:numRef>
          </c:val>
        </c:ser>
        <c:dLbls/>
        <c:firstSliceAng val="0"/>
      </c:pieChart>
      <c:spPr>
        <a:noFill/>
        <a:extLst>
          <a:ext uri="{909E8E84-426E-40DD-AFC4-6F175D3DCCD1}">
            <a14:hiddenFill xmlns:a14="http://schemas.microsoft.com/office/drawing/2010/main" xmlns:r="http://schemas.openxmlformats.org/officeDocument/2006/relationships" xmlns="">
              <a:solidFill>
                <a:srgbClr val="FFFFFF"/>
              </a:solidFill>
            </a14:hiddenFill>
          </a:ext>
        </a:extLst>
      </c:spPr>
    </c:plotArea>
    <c:plotVisOnly val="1"/>
    <c:dispBlanksAs val="zero"/>
  </c:chart>
  <c:spPr>
    <a:noFill/>
    <a:ln w="25400">
      <a:noFill/>
    </a:ln>
    <a:extLst>
      <a:ext uri="{909E8E84-426E-40DD-AFC4-6F175D3DCCD1}">
        <a14:hiddenFill xmlns:a14="http://schemas.microsoft.com/office/drawing/2010/main" xmlns:r="http://schemas.openxmlformats.org/officeDocument/2006/relationships" xmlns="">
          <a:solidFill>
            <a:srgbClr val="FFFFFF"/>
          </a:solidFill>
        </a14:hiddenFill>
      </a:ext>
    </a:extLst>
  </c:spPr>
  <c:externalData r:id="rId2"/>
  <c:userShapes r:id="rId3"/>
</c:chartSpace>
</file>

<file path=ppt/charts/chart11.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plotArea>
      <c:layout>
        <c:manualLayout>
          <c:layoutTarget val="inner"/>
          <c:xMode val="edge"/>
          <c:yMode val="edge"/>
          <c:x val="0.12423848292848703"/>
          <c:y val="6.3768115942029011E-2"/>
          <c:w val="0.859737087004252"/>
          <c:h val="0.74450211114914999"/>
        </c:manualLayout>
      </c:layout>
      <c:lineChart>
        <c:grouping val="standard"/>
        <c:ser>
          <c:idx val="0"/>
          <c:order val="0"/>
          <c:tx>
            <c:strRef>
              <c:f>'Data Sheet'!$B$5</c:f>
              <c:strCache>
                <c:ptCount val="1"/>
                <c:pt idx="0">
                  <c:v>USA</c:v>
                </c:pt>
              </c:strCache>
            </c:strRef>
          </c:tx>
          <c:spPr>
            <a:ln>
              <a:solidFill>
                <a:srgbClr val="1F497D"/>
              </a:solidFill>
              <a:prstDash val="solid"/>
            </a:ln>
          </c:spPr>
          <c:marker>
            <c:symbol val="none"/>
          </c:marker>
          <c:cat>
            <c:numRef>
              <c:f>'Data Sheet'!$A$6:$A$19</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'Data Sheet'!$B$6:$B$19</c:f>
              <c:numCache>
                <c:formatCode>#,##0.0_);\(#,##0.0\);0.0_);@_)</c:formatCode>
                <c:ptCount val="14"/>
                <c:pt idx="0">
                  <c:v>2355.4</c:v>
                </c:pt>
                <c:pt idx="1">
                  <c:v>3583</c:v>
                </c:pt>
                <c:pt idx="2">
                  <c:v>2584.6</c:v>
                </c:pt>
                <c:pt idx="3">
                  <c:v>3069.6</c:v>
                </c:pt>
                <c:pt idx="4">
                  <c:v>3463</c:v>
                </c:pt>
                <c:pt idx="5">
                  <c:v>2781.9</c:v>
                </c:pt>
                <c:pt idx="6">
                  <c:v>2696.7</c:v>
                </c:pt>
                <c:pt idx="7">
                  <c:v>3076</c:v>
                </c:pt>
                <c:pt idx="8">
                  <c:v>2888.7</c:v>
                </c:pt>
                <c:pt idx="9">
                  <c:v>2585.6999999999998</c:v>
                </c:pt>
                <c:pt idx="10">
                  <c:v>2667.8</c:v>
                </c:pt>
                <c:pt idx="11">
                  <c:v>2732.7</c:v>
                </c:pt>
                <c:pt idx="12">
                  <c:v>2931</c:v>
                </c:pt>
                <c:pt idx="13">
                  <c:v>3153.7</c:v>
                </c:pt>
              </c:numCache>
            </c:numRef>
          </c:val>
        </c:ser>
        <c:ser>
          <c:idx val="1"/>
          <c:order val="1"/>
          <c:tx>
            <c:strRef>
              <c:f>'Data Sheet'!$C$5</c:f>
              <c:strCache>
                <c:ptCount val="1"/>
                <c:pt idx="0">
                  <c:v>Europe</c:v>
                </c:pt>
              </c:strCache>
            </c:strRef>
          </c:tx>
          <c:spPr>
            <a:ln>
              <a:solidFill>
                <a:srgbClr val="4F81BD"/>
              </a:solidFill>
              <a:prstDash val="solid"/>
            </a:ln>
          </c:spPr>
          <c:marker>
            <c:symbol val="none"/>
          </c:marker>
          <c:cat>
            <c:numRef>
              <c:f>'Data Sheet'!$A$6:$A$19</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'Data Sheet'!$C$6:$C$19</c:f>
              <c:numCache>
                <c:formatCode>#,##0.0_);\(#,##0.0\);0.0_);@_)</c:formatCode>
                <c:ptCount val="14"/>
                <c:pt idx="0">
                  <c:v>2209.4520547945212</c:v>
                </c:pt>
                <c:pt idx="1">
                  <c:v>3445.441176470591</c:v>
                </c:pt>
                <c:pt idx="2">
                  <c:v>2395.8333333333412</c:v>
                </c:pt>
                <c:pt idx="3">
                  <c:v>3094.4</c:v>
                </c:pt>
                <c:pt idx="4">
                  <c:v>3280.1388888888887</c:v>
                </c:pt>
                <c:pt idx="5">
                  <c:v>2596.6666666666483</c:v>
                </c:pt>
                <c:pt idx="6">
                  <c:v>2604</c:v>
                </c:pt>
                <c:pt idx="7">
                  <c:v>2860.7</c:v>
                </c:pt>
                <c:pt idx="8">
                  <c:v>2455.5</c:v>
                </c:pt>
                <c:pt idx="9">
                  <c:v>2303</c:v>
                </c:pt>
                <c:pt idx="10">
                  <c:v>2442.1999999999998</c:v>
                </c:pt>
                <c:pt idx="11">
                  <c:v>2533</c:v>
                </c:pt>
                <c:pt idx="12">
                  <c:v>2773</c:v>
                </c:pt>
                <c:pt idx="13">
                  <c:v>3022.3</c:v>
                </c:pt>
              </c:numCache>
            </c:numRef>
          </c:val>
        </c:ser>
        <c:ser>
          <c:idx val="2"/>
          <c:order val="2"/>
          <c:tx>
            <c:strRef>
              <c:f>'Data Sheet'!$D$5</c:f>
              <c:strCache>
                <c:ptCount val="1"/>
                <c:pt idx="0">
                  <c:v>Japan</c:v>
                </c:pt>
              </c:strCache>
            </c:strRef>
          </c:tx>
          <c:spPr>
            <a:ln>
              <a:solidFill>
                <a:srgbClr val="C0504D"/>
              </a:solidFill>
              <a:prstDash val="solid"/>
            </a:ln>
          </c:spPr>
          <c:marker>
            <c:symbol val="none"/>
          </c:marker>
          <c:cat>
            <c:numRef>
              <c:f>'Data Sheet'!$A$6:$A$19</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'Data Sheet'!$D$6:$D$19</c:f>
              <c:numCache>
                <c:formatCode>#,##0.0_);\(#,##0.0\);0.0_);@_)</c:formatCode>
                <c:ptCount val="14"/>
                <c:pt idx="0">
                  <c:v>1357.3</c:v>
                </c:pt>
                <c:pt idx="1">
                  <c:v>2162.9</c:v>
                </c:pt>
                <c:pt idx="2">
                  <c:v>1745.2</c:v>
                </c:pt>
                <c:pt idx="3">
                  <c:v>2337.5</c:v>
                </c:pt>
                <c:pt idx="4">
                  <c:v>2510</c:v>
                </c:pt>
                <c:pt idx="5">
                  <c:v>2167.9</c:v>
                </c:pt>
                <c:pt idx="6">
                  <c:v>1937.1</c:v>
                </c:pt>
                <c:pt idx="7">
                  <c:v>2098.3000000000002</c:v>
                </c:pt>
                <c:pt idx="8">
                  <c:v>1813</c:v>
                </c:pt>
                <c:pt idx="9">
                  <c:v>1760</c:v>
                </c:pt>
                <c:pt idx="10">
                  <c:v>1850</c:v>
                </c:pt>
                <c:pt idx="11">
                  <c:v>1952.8</c:v>
                </c:pt>
                <c:pt idx="12">
                  <c:v>2193.9</c:v>
                </c:pt>
                <c:pt idx="13">
                  <c:v>2484</c:v>
                </c:pt>
              </c:numCache>
            </c:numRef>
          </c:val>
        </c:ser>
        <c:dLbls/>
        <c:marker val="1"/>
        <c:axId val="139856512"/>
        <c:axId val="138809728"/>
      </c:lineChart>
      <c:catAx>
        <c:axId val="139856512"/>
        <c:scaling>
          <c:orientation val="minMax"/>
        </c:scaling>
        <c:axPos val="b"/>
        <c:numFmt formatCode="General" sourceLinked="1"/>
        <c:tickLblPos val="nextTo"/>
        <c:spPr>
          <a:ln>
            <a:solidFill>
              <a:srgbClr val="7F7F7F"/>
            </a:solidFill>
            <a:prstDash val="solid"/>
          </a:ln>
        </c:spPr>
        <c:txPr>
          <a:bodyPr/>
          <a:lstStyle/>
          <a:p>
            <a:pPr>
              <a:defRPr lang="en-US"/>
            </a:pPr>
            <a:endParaRPr lang="en-US"/>
          </a:p>
        </c:txPr>
        <c:crossAx val="138809728"/>
        <c:crosses val="autoZero"/>
        <c:auto val="1"/>
        <c:lblAlgn val="ctr"/>
        <c:lblOffset val="100"/>
      </c:catAx>
      <c:valAx>
        <c:axId val="138809728"/>
        <c:scaling>
          <c:orientation val="minMax"/>
        </c:scaling>
        <c:axPos val="l"/>
        <c:title>
          <c:tx>
            <c:rich>
              <a:bodyPr rot="-5400000" vert="horz"/>
              <a:lstStyle/>
              <a:p>
                <a:pPr>
                  <a:defRPr lang="en-US"/>
                </a:pPr>
                <a:r>
                  <a:rPr lang="en-US"/>
                  <a:t>$/t</a:t>
                </a:r>
              </a:p>
            </c:rich>
          </c:tx>
        </c:title>
        <c:numFmt formatCode="#,##0_);\(#,##0\)" sourceLinked="0"/>
        <c:tickLblPos val="nextTo"/>
        <c:spPr>
          <a:ln>
            <a:solidFill>
              <a:srgbClr val="7F7F7F"/>
            </a:solidFill>
            <a:prstDash val="solid"/>
          </a:ln>
        </c:spPr>
        <c:txPr>
          <a:bodyPr/>
          <a:lstStyle/>
          <a:p>
            <a:pPr>
              <a:defRPr lang="en-US"/>
            </a:pPr>
            <a:endParaRPr lang="en-US"/>
          </a:p>
        </c:txPr>
        <c:crossAx val="139856512"/>
        <c:crosses val="autoZero"/>
        <c:crossBetween val="between"/>
      </c:valAx>
      <c:spPr>
        <a:noFill/>
        <a:ln w="25400">
          <a:noFill/>
        </a:ln>
        <a:extLst>
          <a:ext uri="{909E8E84-426E-40DD-AFC4-6F175D3DCCD1}">
            <a14:hiddenFill xmlns:a14="http://schemas.microsoft.com/office/drawing/2010/main" xmlns:r="http://schemas.openxmlformats.org/officeDocument/2006/relationships" xmlns="">
              <a:solidFill>
                <a:srgbClr val="FFFFFF"/>
              </a:solidFill>
            </a14:hiddenFill>
          </a:ext>
        </a:extLst>
      </c:spPr>
    </c:plotArea>
    <c:legend>
      <c:legendPos val="b"/>
      <c:layout>
        <c:manualLayout>
          <c:xMode val="edge"/>
          <c:yMode val="edge"/>
          <c:x val="0.10552986609157898"/>
          <c:y val="0.90217322834645697"/>
          <c:w val="0.80721355690411301"/>
          <c:h val="9.7826771653543282E-2"/>
        </c:manualLayout>
      </c:layout>
      <c:spPr>
        <a:noFill/>
        <a:extLst>
          <a:ext uri="{909E8E84-426E-40DD-AFC4-6F175D3DCCD1}">
            <a14:hiddenFill xmlns:a14="http://schemas.microsoft.com/office/drawing/2010/main" xmlns:r="http://schemas.openxmlformats.org/officeDocument/2006/relationships" xmlns="">
              <a:solidFill>
                <a:srgbClr val="FFFFFF"/>
              </a:solidFill>
            </a14:hiddenFill>
          </a:ext>
        </a:extLst>
      </c:spPr>
      <c:txPr>
        <a:bodyPr/>
        <a:lstStyle/>
        <a:p>
          <a:pPr>
            <a:defRPr lang="en-US"/>
          </a:pPr>
          <a:endParaRPr lang="en-US"/>
        </a:p>
      </c:txPr>
    </c:legend>
    <c:plotVisOnly val="1"/>
    <c:dispBlanksAs val="gap"/>
  </c:chart>
  <c:spPr>
    <a:noFill/>
    <a:ln w="25400">
      <a:noFill/>
    </a:ln>
    <a:extLst>
      <a:ext uri="{909E8E84-426E-40DD-AFC4-6F175D3DCCD1}">
        <a14:hiddenFill xmlns:a14="http://schemas.microsoft.com/office/drawing/2010/main" xmlns:r="http://schemas.openxmlformats.org/officeDocument/2006/relationships" xmlns="">
          <a:solidFill>
            <a:srgbClr val="FFFFFF"/>
          </a:solidFill>
        </a14:hiddenFill>
      </a:ext>
    </a:extLst>
  </c:spPr>
  <c:txPr>
    <a:bodyPr/>
    <a:lstStyle/>
    <a:p>
      <a:pPr>
        <a:defRPr sz="900">
          <a:latin typeface="Calibri" panose="020F0502020204030204" pitchFamily="34" charset="0"/>
          <a:cs typeface="Calibri" panose="020F0502020204030204" pitchFamily="34" charset="0"/>
        </a:defRPr>
      </a:pPr>
      <a:endParaRPr lang="en-US"/>
    </a:p>
  </c:txPr>
  <c:externalData r:id="rId2"/>
  <c:userShapes r:id="rId3"/>
</c:chartSpace>
</file>

<file path=ppt/charts/chart12.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85281449829001"/>
          <c:y val="7.0555519921454604E-2"/>
          <c:w val="0.82454966517435901"/>
          <c:h val="0.70187313598429402"/>
        </c:manualLayout>
      </c:layout>
      <c:barChart>
        <c:barDir val="col"/>
        <c:grouping val="stacked"/>
        <c:ser>
          <c:idx val="0"/>
          <c:order val="0"/>
          <c:tx>
            <c:strRef>
              <c:f>'65'!$B$7</c:f>
              <c:strCache>
                <c:ptCount val="1"/>
                <c:pt idx="0">
                  <c:v>Europe</c:v>
                </c:pt>
              </c:strCache>
            </c:strRef>
          </c:tx>
          <c:spPr>
            <a:ln>
              <a:solidFill>
                <a:schemeClr val="bg1"/>
              </a:solidFill>
            </a:ln>
          </c:spPr>
          <c:dLbls>
            <c:numFmt formatCode="#,##0" sourceLinked="0"/>
            <c:spPr>
              <a:noFill/>
              <a:ln>
                <a:noFill/>
              </a:ln>
              <a:effectLst/>
            </c:spPr>
            <c:txPr>
              <a:bodyPr/>
              <a:lstStyle/>
              <a:p>
                <a:pPr>
                  <a:defRPr lang="en-US" sz="800"/>
                </a:pPr>
                <a:endParaRPr lang="en-US"/>
              </a:p>
            </c:txPr>
            <c:showVal val="1"/>
            <c:extLst>
              <c:ext xmlns:c15="http://schemas.microsoft.com/office/drawing/2012/chart" uri="{CE6537A1-D6FC-4f65-9D91-7224C49458BB}">
                <c15:showLeaderLines val="0"/>
              </c:ext>
            </c:extLst>
          </c:dLbls>
          <c:cat>
            <c:strRef>
              <c:f>'65'!$C$6:$L$6</c:f>
              <c:strCache>
                <c:ptCount val="10"/>
                <c:pt idx="0">
                  <c:v>2010A</c:v>
                </c:pt>
                <c:pt idx="1">
                  <c:v>2011A</c:v>
                </c:pt>
                <c:pt idx="2">
                  <c:v>2012A</c:v>
                </c:pt>
                <c:pt idx="3">
                  <c:v>2013A</c:v>
                </c:pt>
                <c:pt idx="4">
                  <c:v>2014A</c:v>
                </c:pt>
                <c:pt idx="5">
                  <c:v>2015A</c:v>
                </c:pt>
                <c:pt idx="6">
                  <c:v>2016E</c:v>
                </c:pt>
                <c:pt idx="7">
                  <c:v>2017E</c:v>
                </c:pt>
                <c:pt idx="8">
                  <c:v>2018E</c:v>
                </c:pt>
                <c:pt idx="9">
                  <c:v>2019E</c:v>
                </c:pt>
              </c:strCache>
            </c:strRef>
          </c:cat>
          <c:val>
            <c:numRef>
              <c:f>'65'!$C$7:$L$7</c:f>
              <c:numCache>
                <c:formatCode>0_)</c:formatCode>
                <c:ptCount val="10"/>
                <c:pt idx="0">
                  <c:v>1103.0544501095867</c:v>
                </c:pt>
                <c:pt idx="1">
                  <c:v>1191.379077398944</c:v>
                </c:pt>
                <c:pt idx="2">
                  <c:v>1161.5559663211252</c:v>
                </c:pt>
                <c:pt idx="3">
                  <c:v>1141.8696929612343</c:v>
                </c:pt>
                <c:pt idx="4">
                  <c:v>1156.9101318002411</c:v>
                </c:pt>
                <c:pt idx="5">
                  <c:v>1165.3856088126279</c:v>
                </c:pt>
                <c:pt idx="6">
                  <c:v>1195.2914003066287</c:v>
                </c:pt>
                <c:pt idx="7">
                  <c:v>1235.6822087430398</c:v>
                </c:pt>
                <c:pt idx="8">
                  <c:v>1269.1823124049076</c:v>
                </c:pt>
                <c:pt idx="9">
                  <c:v>1299.9124234762</c:v>
                </c:pt>
              </c:numCache>
            </c:numRef>
          </c:val>
        </c:ser>
        <c:ser>
          <c:idx val="1"/>
          <c:order val="1"/>
          <c:tx>
            <c:strRef>
              <c:f>'65'!$B$8</c:f>
              <c:strCache>
                <c:ptCount val="1"/>
                <c:pt idx="0">
                  <c:v>America</c:v>
                </c:pt>
              </c:strCache>
            </c:strRef>
          </c:tx>
          <c:spPr>
            <a:ln>
              <a:solidFill>
                <a:schemeClr val="bg1"/>
              </a:solidFill>
            </a:ln>
          </c:spPr>
          <c:dLbls>
            <c:spPr>
              <a:noFill/>
              <a:ln>
                <a:noFill/>
              </a:ln>
              <a:effectLst/>
            </c:spPr>
            <c:txPr>
              <a:bodyPr/>
              <a:lstStyle/>
              <a:p>
                <a:pPr>
                  <a:defRPr lang="en-US" sz="800">
                    <a:solidFill>
                      <a:schemeClr val="bg1"/>
                    </a:solidFill>
                  </a:defRPr>
                </a:pPr>
                <a:endParaRPr lang="en-US"/>
              </a:p>
            </c:txPr>
            <c:showVal val="1"/>
            <c:extLst>
              <c:ext xmlns:c15="http://schemas.microsoft.com/office/drawing/2012/chart" uri="{CE6537A1-D6FC-4f65-9D91-7224C49458BB}">
                <c15:showLeaderLines val="0"/>
              </c:ext>
            </c:extLst>
          </c:dLbls>
          <c:cat>
            <c:strRef>
              <c:f>'65'!$C$6:$L$6</c:f>
              <c:strCache>
                <c:ptCount val="10"/>
                <c:pt idx="0">
                  <c:v>2010A</c:v>
                </c:pt>
                <c:pt idx="1">
                  <c:v>2011A</c:v>
                </c:pt>
                <c:pt idx="2">
                  <c:v>2012A</c:v>
                </c:pt>
                <c:pt idx="3">
                  <c:v>2013A</c:v>
                </c:pt>
                <c:pt idx="4">
                  <c:v>2014A</c:v>
                </c:pt>
                <c:pt idx="5">
                  <c:v>2015A</c:v>
                </c:pt>
                <c:pt idx="6">
                  <c:v>2016E</c:v>
                </c:pt>
                <c:pt idx="7">
                  <c:v>2017E</c:v>
                </c:pt>
                <c:pt idx="8">
                  <c:v>2018E</c:v>
                </c:pt>
                <c:pt idx="9">
                  <c:v>2019E</c:v>
                </c:pt>
              </c:strCache>
            </c:strRef>
          </c:cat>
          <c:val>
            <c:numRef>
              <c:f>'65'!$C$8:$L$8</c:f>
              <c:numCache>
                <c:formatCode>#,##0</c:formatCode>
                <c:ptCount val="10"/>
                <c:pt idx="0">
                  <c:v>793.71251073898702</c:v>
                </c:pt>
                <c:pt idx="1">
                  <c:v>866.17818338022357</c:v>
                </c:pt>
                <c:pt idx="2">
                  <c:v>869.61171655997668</c:v>
                </c:pt>
                <c:pt idx="3">
                  <c:v>858.60306795588519</c:v>
                </c:pt>
                <c:pt idx="4">
                  <c:v>865.70138055129314</c:v>
                </c:pt>
                <c:pt idx="5">
                  <c:v>825.40956395234684</c:v>
                </c:pt>
                <c:pt idx="6">
                  <c:v>874.70201098742336</c:v>
                </c:pt>
                <c:pt idx="7">
                  <c:v>923.09365944291937</c:v>
                </c:pt>
                <c:pt idx="8">
                  <c:v>962.26525485430898</c:v>
                </c:pt>
                <c:pt idx="9">
                  <c:v>998.53580831171291</c:v>
                </c:pt>
              </c:numCache>
            </c:numRef>
          </c:val>
        </c:ser>
        <c:ser>
          <c:idx val="2"/>
          <c:order val="2"/>
          <c:tx>
            <c:strRef>
              <c:f>'65'!$B$9</c:f>
              <c:strCache>
                <c:ptCount val="1"/>
                <c:pt idx="0">
                  <c:v>China</c:v>
                </c:pt>
              </c:strCache>
            </c:strRef>
          </c:tx>
          <c:spPr>
            <a:ln>
              <a:solidFill>
                <a:schemeClr val="bg1"/>
              </a:solidFill>
            </a:ln>
          </c:spPr>
          <c:dLbls>
            <c:spPr>
              <a:noFill/>
              <a:ln>
                <a:noFill/>
              </a:ln>
              <a:effectLst/>
            </c:spPr>
            <c:txPr>
              <a:bodyPr/>
              <a:lstStyle/>
              <a:p>
                <a:pPr>
                  <a:defRPr lang="en-US" sz="800"/>
                </a:pPr>
                <a:endParaRPr lang="en-US"/>
              </a:p>
            </c:txPr>
            <c:showVal val="1"/>
            <c:extLst>
              <c:ext xmlns:c15="http://schemas.microsoft.com/office/drawing/2012/chart" uri="{CE6537A1-D6FC-4f65-9D91-7224C49458BB}">
                <c15:showLeaderLines val="0"/>
              </c:ext>
            </c:extLst>
          </c:dLbls>
          <c:cat>
            <c:strRef>
              <c:f>'65'!$C$6:$L$6</c:f>
              <c:strCache>
                <c:ptCount val="10"/>
                <c:pt idx="0">
                  <c:v>2010A</c:v>
                </c:pt>
                <c:pt idx="1">
                  <c:v>2011A</c:v>
                </c:pt>
                <c:pt idx="2">
                  <c:v>2012A</c:v>
                </c:pt>
                <c:pt idx="3">
                  <c:v>2013A</c:v>
                </c:pt>
                <c:pt idx="4">
                  <c:v>2014A</c:v>
                </c:pt>
                <c:pt idx="5">
                  <c:v>2015A</c:v>
                </c:pt>
                <c:pt idx="6">
                  <c:v>2016E</c:v>
                </c:pt>
                <c:pt idx="7">
                  <c:v>2017E</c:v>
                </c:pt>
                <c:pt idx="8">
                  <c:v>2018E</c:v>
                </c:pt>
                <c:pt idx="9">
                  <c:v>2019E</c:v>
                </c:pt>
              </c:strCache>
            </c:strRef>
          </c:cat>
          <c:val>
            <c:numRef>
              <c:f>'65'!$C$9:$L$9</c:f>
              <c:numCache>
                <c:formatCode>#,##0</c:formatCode>
                <c:ptCount val="10"/>
                <c:pt idx="0">
                  <c:v>4896.7276846553814</c:v>
                </c:pt>
                <c:pt idx="1">
                  <c:v>5866.0753157502495</c:v>
                </c:pt>
                <c:pt idx="2">
                  <c:v>6427.1973673939119</c:v>
                </c:pt>
                <c:pt idx="3">
                  <c:v>7261.1971571409886</c:v>
                </c:pt>
                <c:pt idx="4">
                  <c:v>7326.993150220278</c:v>
                </c:pt>
                <c:pt idx="5">
                  <c:v>7146.7827090883775</c:v>
                </c:pt>
                <c:pt idx="6">
                  <c:v>7167.7640998869747</c:v>
                </c:pt>
                <c:pt idx="7">
                  <c:v>7451.2097326305066</c:v>
                </c:pt>
                <c:pt idx="8">
                  <c:v>7412.2946207378709</c:v>
                </c:pt>
                <c:pt idx="9">
                  <c:v>7375.5002207106436</c:v>
                </c:pt>
              </c:numCache>
            </c:numRef>
          </c:val>
        </c:ser>
        <c:ser>
          <c:idx val="3"/>
          <c:order val="3"/>
          <c:tx>
            <c:strRef>
              <c:f>'65'!$B$10</c:f>
              <c:strCache>
                <c:ptCount val="1"/>
                <c:pt idx="0">
                  <c:v>RoW</c:v>
                </c:pt>
              </c:strCache>
            </c:strRef>
          </c:tx>
          <c:spPr>
            <a:ln>
              <a:solidFill>
                <a:schemeClr val="bg1"/>
              </a:solidFill>
            </a:ln>
          </c:spPr>
          <c:dLbls>
            <c:numFmt formatCode="#,##0" sourceLinked="0"/>
            <c:spPr>
              <a:noFill/>
              <a:ln>
                <a:noFill/>
              </a:ln>
              <a:effectLst/>
            </c:spPr>
            <c:txPr>
              <a:bodyPr/>
              <a:lstStyle/>
              <a:p>
                <a:pPr>
                  <a:defRPr lang="en-US" sz="800"/>
                </a:pPr>
                <a:endParaRPr lang="en-US"/>
              </a:p>
            </c:txPr>
            <c:showVal val="1"/>
            <c:extLst>
              <c:ext xmlns:c15="http://schemas.microsoft.com/office/drawing/2012/chart" uri="{CE6537A1-D6FC-4f65-9D91-7224C49458BB}">
                <c15:showLeaderLines val="0"/>
              </c:ext>
            </c:extLst>
          </c:dLbls>
          <c:cat>
            <c:strRef>
              <c:f>'65'!$C$6:$L$6</c:f>
              <c:strCache>
                <c:ptCount val="10"/>
                <c:pt idx="0">
                  <c:v>2010A</c:v>
                </c:pt>
                <c:pt idx="1">
                  <c:v>2011A</c:v>
                </c:pt>
                <c:pt idx="2">
                  <c:v>2012A</c:v>
                </c:pt>
                <c:pt idx="3">
                  <c:v>2013A</c:v>
                </c:pt>
                <c:pt idx="4">
                  <c:v>2014A</c:v>
                </c:pt>
                <c:pt idx="5">
                  <c:v>2015A</c:v>
                </c:pt>
                <c:pt idx="6">
                  <c:v>2016E</c:v>
                </c:pt>
                <c:pt idx="7">
                  <c:v>2017E</c:v>
                </c:pt>
                <c:pt idx="8">
                  <c:v>2018E</c:v>
                </c:pt>
                <c:pt idx="9">
                  <c:v>2019E</c:v>
                </c:pt>
              </c:strCache>
            </c:strRef>
          </c:cat>
          <c:val>
            <c:numRef>
              <c:f>'65'!$C$10:$L$10</c:f>
              <c:numCache>
                <c:formatCode>0_)</c:formatCode>
                <c:ptCount val="10"/>
                <c:pt idx="0">
                  <c:v>2481.5765987504801</c:v>
                </c:pt>
                <c:pt idx="1">
                  <c:v>2562.1119802576659</c:v>
                </c:pt>
                <c:pt idx="2">
                  <c:v>2544.6458361278596</c:v>
                </c:pt>
                <c:pt idx="3">
                  <c:v>2575.9918463010422</c:v>
                </c:pt>
                <c:pt idx="4">
                  <c:v>2672.6691525794968</c:v>
                </c:pt>
                <c:pt idx="5">
                  <c:v>2662.9515022130049</c:v>
                </c:pt>
                <c:pt idx="6">
                  <c:v>2774.2168222937316</c:v>
                </c:pt>
                <c:pt idx="7">
                  <c:v>2867.5216676338132</c:v>
                </c:pt>
                <c:pt idx="8">
                  <c:v>2969.1080305491032</c:v>
                </c:pt>
                <c:pt idx="9">
                  <c:v>3045.5875672678358</c:v>
                </c:pt>
              </c:numCache>
            </c:numRef>
          </c:val>
        </c:ser>
        <c:ser>
          <c:idx val="4"/>
          <c:order val="4"/>
          <c:tx>
            <c:strRef>
              <c:f>'65'!$B$11</c:f>
              <c:strCache>
                <c:ptCount val="1"/>
                <c:pt idx="0">
                  <c:v>Total</c:v>
                </c:pt>
              </c:strCache>
            </c:strRef>
          </c:tx>
          <c:spPr>
            <a:noFill/>
          </c:spPr>
          <c:dLbls>
            <c:spPr>
              <a:noFill/>
              <a:ln>
                <a:noFill/>
              </a:ln>
              <a:effectLst/>
            </c:spPr>
            <c:txPr>
              <a:bodyPr/>
              <a:lstStyle/>
              <a:p>
                <a:pPr>
                  <a:defRPr lang="en-US" sz="800"/>
                </a:pPr>
                <a:endParaRPr lang="en-US"/>
              </a:p>
            </c:txPr>
            <c:dLblPos val="inBase"/>
            <c:showVal val="1"/>
            <c:extLst>
              <c:ext xmlns:c15="http://schemas.microsoft.com/office/drawing/2012/chart" uri="{CE6537A1-D6FC-4f65-9D91-7224C49458BB}">
                <c15:showLeaderLines val="0"/>
              </c:ext>
            </c:extLst>
          </c:dLbls>
          <c:cat>
            <c:strRef>
              <c:f>'65'!$C$6:$L$6</c:f>
              <c:strCache>
                <c:ptCount val="10"/>
                <c:pt idx="0">
                  <c:v>2010A</c:v>
                </c:pt>
                <c:pt idx="1">
                  <c:v>2011A</c:v>
                </c:pt>
                <c:pt idx="2">
                  <c:v>2012A</c:v>
                </c:pt>
                <c:pt idx="3">
                  <c:v>2013A</c:v>
                </c:pt>
                <c:pt idx="4">
                  <c:v>2014A</c:v>
                </c:pt>
                <c:pt idx="5">
                  <c:v>2015A</c:v>
                </c:pt>
                <c:pt idx="6">
                  <c:v>2016E</c:v>
                </c:pt>
                <c:pt idx="7">
                  <c:v>2017E</c:v>
                </c:pt>
                <c:pt idx="8">
                  <c:v>2018E</c:v>
                </c:pt>
                <c:pt idx="9">
                  <c:v>2019E</c:v>
                </c:pt>
              </c:strCache>
            </c:strRef>
          </c:cat>
          <c:val>
            <c:numRef>
              <c:f>'65'!$C$11:$L$11</c:f>
              <c:numCache>
                <c:formatCode>#,##0</c:formatCode>
                <c:ptCount val="10"/>
                <c:pt idx="0">
                  <c:v>9275.0712442544318</c:v>
                </c:pt>
                <c:pt idx="1">
                  <c:v>10485.744556787102</c:v>
                </c:pt>
                <c:pt idx="2">
                  <c:v>11003.01088640287</c:v>
                </c:pt>
                <c:pt idx="3">
                  <c:v>11837.661764359153</c:v>
                </c:pt>
                <c:pt idx="4">
                  <c:v>12022.273815151331</c:v>
                </c:pt>
                <c:pt idx="5">
                  <c:v>11800.529384066351</c:v>
                </c:pt>
                <c:pt idx="6">
                  <c:v>12011.974333474758</c:v>
                </c:pt>
                <c:pt idx="7">
                  <c:v>12477.507268450279</c:v>
                </c:pt>
                <c:pt idx="8">
                  <c:v>12612.850218546189</c:v>
                </c:pt>
                <c:pt idx="9">
                  <c:v>12719.536019766389</c:v>
                </c:pt>
              </c:numCache>
            </c:numRef>
          </c:val>
        </c:ser>
        <c:dLbls/>
        <c:gapWidth val="75"/>
        <c:overlap val="100"/>
        <c:axId val="139899648"/>
        <c:axId val="144635008"/>
      </c:barChart>
      <c:catAx>
        <c:axId val="139899648"/>
        <c:scaling>
          <c:orientation val="minMax"/>
        </c:scaling>
        <c:axPos val="b"/>
        <c:numFmt formatCode="General" sourceLinked="1"/>
        <c:tickLblPos val="nextTo"/>
        <c:txPr>
          <a:bodyPr/>
          <a:lstStyle/>
          <a:p>
            <a:pPr>
              <a:defRPr lang="en-US" sz="800"/>
            </a:pPr>
            <a:endParaRPr lang="en-US"/>
          </a:p>
        </c:txPr>
        <c:crossAx val="144635008"/>
        <c:crosses val="autoZero"/>
        <c:auto val="1"/>
        <c:lblAlgn val="ctr"/>
        <c:lblOffset val="100"/>
      </c:catAx>
      <c:valAx>
        <c:axId val="144635008"/>
        <c:scaling>
          <c:orientation val="minMax"/>
          <c:max val="14000"/>
        </c:scaling>
        <c:axPos val="l"/>
        <c:title>
          <c:tx>
            <c:rich>
              <a:bodyPr/>
              <a:lstStyle/>
              <a:p>
                <a:pPr>
                  <a:defRPr lang="en-US" b="0" i="1"/>
                </a:pPr>
                <a:r>
                  <a:rPr lang="en-US" b="0" i="1"/>
                  <a:t>('000t)</a:t>
                </a:r>
              </a:p>
            </c:rich>
          </c:tx>
          <c:layout>
            <c:manualLayout>
              <c:xMode val="edge"/>
              <c:yMode val="edge"/>
              <c:x val="0"/>
              <c:y val="0.24469129055995403"/>
            </c:manualLayout>
          </c:layout>
        </c:title>
        <c:numFmt formatCode="#,##0" sourceLinked="0"/>
        <c:tickLblPos val="nextTo"/>
        <c:txPr>
          <a:bodyPr/>
          <a:lstStyle/>
          <a:p>
            <a:pPr>
              <a:defRPr lang="en-US" sz="800"/>
            </a:pPr>
            <a:endParaRPr lang="en-US"/>
          </a:p>
        </c:txPr>
        <c:crossAx val="139899648"/>
        <c:crossesAt val="1"/>
        <c:crossBetween val="between"/>
      </c:valAx>
      <c:spPr>
        <a:noFill/>
      </c:spPr>
    </c:plotArea>
    <c:legend>
      <c:legendPos val="b"/>
      <c:legendEntry>
        <c:idx val="4"/>
        <c:delete val="1"/>
      </c:legendEntry>
      <c:layout>
        <c:manualLayout>
          <c:xMode val="edge"/>
          <c:yMode val="edge"/>
          <c:x val="0.14826803482587106"/>
          <c:y val="0.90256166537289584"/>
          <c:w val="0.74643760364842515"/>
          <c:h val="8.9451525669755005E-2"/>
        </c:manualLayout>
      </c:layout>
      <c:txPr>
        <a:bodyPr/>
        <a:lstStyle/>
        <a:p>
          <a:pPr>
            <a:defRPr lang="en-US" sz="1000"/>
          </a:pPr>
          <a:endParaRPr lang="en-US"/>
        </a:p>
      </c:txPr>
    </c:legend>
    <c:plotVisOnly val="1"/>
    <c:dispBlanksAs val="gap"/>
  </c:chart>
  <c:spPr>
    <a:noFill/>
    <a:ln>
      <a:noFill/>
    </a:ln>
  </c:spPr>
  <c:txPr>
    <a:bodyPr/>
    <a:lstStyle/>
    <a:p>
      <a:pPr>
        <a:defRPr sz="700"/>
      </a:pPr>
      <a:endParaRPr lang="en-US"/>
    </a:p>
  </c:txPr>
  <c:externalData r:id="rId2"/>
</c:chartSpace>
</file>

<file path=ppt/charts/chart13.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plotArea>
      <c:layout>
        <c:manualLayout>
          <c:layoutTarget val="inner"/>
          <c:xMode val="edge"/>
          <c:yMode val="edge"/>
          <c:x val="0.12446274570675103"/>
          <c:y val="0.12324918250626202"/>
          <c:w val="0.84615455803019413"/>
          <c:h val="0.59677624081670788"/>
        </c:manualLayout>
      </c:layout>
      <c:areaChart>
        <c:grouping val="stacked"/>
        <c:ser>
          <c:idx val="0"/>
          <c:order val="0"/>
          <c:tx>
            <c:strRef>
              <c:f>'64'!$B$4</c:f>
              <c:strCache>
                <c:ptCount val="1"/>
                <c:pt idx="0">
                  <c:v>Consumption</c:v>
                </c:pt>
              </c:strCache>
            </c:strRef>
          </c:tx>
          <c:spPr>
            <a:effectLst>
              <a:outerShdw blurRad="63500" sx="102000" sy="102000" algn="ctr" rotWithShape="0">
                <a:prstClr val="black">
                  <a:alpha val="40000"/>
                </a:prstClr>
              </a:outerShdw>
            </a:effectLst>
          </c:spPr>
          <c:cat>
            <c:strRef>
              <c:f>'64'!$C$3:$L$3</c:f>
              <c:strCache>
                <c:ptCount val="10"/>
                <c:pt idx="0">
                  <c:v>2010A</c:v>
                </c:pt>
                <c:pt idx="1">
                  <c:v>2011A</c:v>
                </c:pt>
                <c:pt idx="2">
                  <c:v>2012A</c:v>
                </c:pt>
                <c:pt idx="3">
                  <c:v>2013A</c:v>
                </c:pt>
                <c:pt idx="4">
                  <c:v>2014A</c:v>
                </c:pt>
                <c:pt idx="5">
                  <c:v>2015A</c:v>
                </c:pt>
                <c:pt idx="6">
                  <c:v>2016E</c:v>
                </c:pt>
                <c:pt idx="7">
                  <c:v>2017E</c:v>
                </c:pt>
                <c:pt idx="8">
                  <c:v>2018E</c:v>
                </c:pt>
                <c:pt idx="9">
                  <c:v>2019E</c:v>
                </c:pt>
              </c:strCache>
            </c:strRef>
          </c:cat>
          <c:val>
            <c:numRef>
              <c:f>'64'!$C$4:$L$4</c:f>
              <c:numCache>
                <c:formatCode>0.00</c:formatCode>
                <c:ptCount val="10"/>
                <c:pt idx="0">
                  <c:v>15.606465916747151</c:v>
                </c:pt>
                <c:pt idx="1">
                  <c:v>16.81853314251617</c:v>
                </c:pt>
                <c:pt idx="2">
                  <c:v>17.418287067079081</c:v>
                </c:pt>
                <c:pt idx="3">
                  <c:v>18.230542534035681</c:v>
                </c:pt>
                <c:pt idx="4">
                  <c:v>19.581674188415892</c:v>
                </c:pt>
                <c:pt idx="5">
                  <c:v>18.356964433242272</c:v>
                </c:pt>
                <c:pt idx="6">
                  <c:v>18.477361793418865</c:v>
                </c:pt>
                <c:pt idx="7">
                  <c:v>18.899224223080473</c:v>
                </c:pt>
                <c:pt idx="8">
                  <c:v>18.963688477319426</c:v>
                </c:pt>
                <c:pt idx="9">
                  <c:v>19.304595818842472</c:v>
                </c:pt>
              </c:numCache>
            </c:numRef>
          </c:val>
        </c:ser>
        <c:dLbls/>
        <c:axId val="144854016"/>
        <c:axId val="145789696"/>
      </c:areaChart>
      <c:barChart>
        <c:barDir val="col"/>
        <c:grouping val="clustered"/>
        <c:ser>
          <c:idx val="1"/>
          <c:order val="1"/>
          <c:tx>
            <c:strRef>
              <c:f>'64'!$B$5</c:f>
              <c:strCache>
                <c:ptCount val="1"/>
                <c:pt idx="0">
                  <c:v>Production</c:v>
                </c:pt>
              </c:strCache>
            </c:strRef>
          </c:tx>
          <c:cat>
            <c:strRef>
              <c:f>'64'!$C$3:$L$3</c:f>
              <c:strCache>
                <c:ptCount val="10"/>
                <c:pt idx="0">
                  <c:v>2010A</c:v>
                </c:pt>
                <c:pt idx="1">
                  <c:v>2011A</c:v>
                </c:pt>
                <c:pt idx="2">
                  <c:v>2012A</c:v>
                </c:pt>
                <c:pt idx="3">
                  <c:v>2013A</c:v>
                </c:pt>
                <c:pt idx="4">
                  <c:v>2014A</c:v>
                </c:pt>
                <c:pt idx="5">
                  <c:v>2015A</c:v>
                </c:pt>
                <c:pt idx="6">
                  <c:v>2016E</c:v>
                </c:pt>
                <c:pt idx="7">
                  <c:v>2017E</c:v>
                </c:pt>
                <c:pt idx="8">
                  <c:v>2018E</c:v>
                </c:pt>
                <c:pt idx="9">
                  <c:v>2019E</c:v>
                </c:pt>
              </c:strCache>
            </c:strRef>
          </c:cat>
          <c:val>
            <c:numRef>
              <c:f>'64'!$C$5:$L$5</c:f>
              <c:numCache>
                <c:formatCode>0.00</c:formatCode>
                <c:ptCount val="10"/>
                <c:pt idx="0">
                  <c:v>15.376517319986274</c:v>
                </c:pt>
                <c:pt idx="1">
                  <c:v>16.567399638394168</c:v>
                </c:pt>
                <c:pt idx="2">
                  <c:v>17.196641884794172</c:v>
                </c:pt>
                <c:pt idx="3">
                  <c:v>18.194408652259231</c:v>
                </c:pt>
                <c:pt idx="4">
                  <c:v>18.44807409907671</c:v>
                </c:pt>
                <c:pt idx="5">
                  <c:v>18.137199153513563</c:v>
                </c:pt>
                <c:pt idx="6">
                  <c:v>18.433793159375856</c:v>
                </c:pt>
                <c:pt idx="7">
                  <c:v>19.164863317793273</c:v>
                </c:pt>
                <c:pt idx="8">
                  <c:v>19.374249799031688</c:v>
                </c:pt>
                <c:pt idx="9">
                  <c:v>19.530182206363776</c:v>
                </c:pt>
              </c:numCache>
            </c:numRef>
          </c:val>
        </c:ser>
        <c:dLbls/>
        <c:axId val="144854016"/>
        <c:axId val="145789696"/>
      </c:barChart>
      <c:catAx>
        <c:axId val="144854016"/>
        <c:scaling>
          <c:orientation val="minMax"/>
        </c:scaling>
        <c:axPos val="b"/>
        <c:numFmt formatCode="General" sourceLinked="1"/>
        <c:tickLblPos val="nextTo"/>
        <c:txPr>
          <a:bodyPr rot="0" vert="horz"/>
          <a:lstStyle/>
          <a:p>
            <a:pPr>
              <a:defRPr lang="en-US"/>
            </a:pPr>
            <a:endParaRPr lang="en-US"/>
          </a:p>
        </c:txPr>
        <c:crossAx val="145789696"/>
        <c:crosses val="autoZero"/>
        <c:auto val="1"/>
        <c:lblAlgn val="ctr"/>
        <c:lblOffset val="100"/>
      </c:catAx>
      <c:valAx>
        <c:axId val="145789696"/>
        <c:scaling>
          <c:orientation val="minMax"/>
          <c:max val="20"/>
          <c:min val="10"/>
        </c:scaling>
        <c:axPos val="l"/>
        <c:title>
          <c:tx>
            <c:rich>
              <a:bodyPr/>
              <a:lstStyle/>
              <a:p>
                <a:pPr>
                  <a:defRPr lang="en-US" b="0" i="1"/>
                </a:pPr>
                <a:r>
                  <a:rPr lang="en-GB" b="0" i="1"/>
                  <a:t>('000t)</a:t>
                </a:r>
              </a:p>
            </c:rich>
          </c:tx>
          <c:layout>
            <c:manualLayout>
              <c:xMode val="edge"/>
              <c:yMode val="edge"/>
              <c:x val="3.5868603420622504E-3"/>
              <c:y val="0.295554124778379"/>
            </c:manualLayout>
          </c:layout>
        </c:title>
        <c:numFmt formatCode="0" sourceLinked="0"/>
        <c:tickLblPos val="nextTo"/>
        <c:txPr>
          <a:bodyPr/>
          <a:lstStyle/>
          <a:p>
            <a:pPr>
              <a:defRPr lang="en-US"/>
            </a:pPr>
            <a:endParaRPr lang="en-US"/>
          </a:p>
        </c:txPr>
        <c:crossAx val="144854016"/>
        <c:crosses val="autoZero"/>
        <c:crossBetween val="between"/>
      </c:valAx>
      <c:spPr>
        <a:noFill/>
        <a:ln>
          <a:noFill/>
        </a:ln>
      </c:spPr>
    </c:plotArea>
    <c:legend>
      <c:legendPos val="b"/>
      <c:layout>
        <c:manualLayout>
          <c:xMode val="edge"/>
          <c:yMode val="edge"/>
          <c:x val="0.28663871928186008"/>
          <c:y val="0.86010997134040712"/>
          <c:w val="0.49128576516345912"/>
          <c:h val="0.10165047340268302"/>
        </c:manualLayout>
      </c:layout>
      <c:txPr>
        <a:bodyPr/>
        <a:lstStyle/>
        <a:p>
          <a:pPr>
            <a:defRPr lang="en-US"/>
          </a:pPr>
          <a:endParaRPr lang="en-US"/>
        </a:p>
      </c:txPr>
    </c:legend>
    <c:plotVisOnly val="1"/>
    <c:dispBlanksAs val="zero"/>
  </c:chart>
  <c:spPr>
    <a:noFill/>
    <a:ln>
      <a:noFill/>
    </a:ln>
  </c:spPr>
  <c:txPr>
    <a:bodyPr/>
    <a:lstStyle/>
    <a:p>
      <a:pPr>
        <a:defRPr sz="900"/>
      </a:pPr>
      <a:endParaRPr lang="en-US"/>
    </a:p>
  </c:txPr>
  <c:externalData r:id="rId2"/>
  <c:userShapes r:id="rId3"/>
</c:chartSpace>
</file>

<file path=ppt/charts/chart14.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62654320987593"/>
          <c:y val="3.4676133995983599E-2"/>
          <c:w val="0.82977592592592597"/>
          <c:h val="0.75561671441923495"/>
        </c:manualLayout>
      </c:layout>
      <c:barChart>
        <c:barDir val="col"/>
        <c:grouping val="stacked"/>
        <c:ser>
          <c:idx val="0"/>
          <c:order val="0"/>
          <c:tx>
            <c:strRef>
              <c:f>'66'!$B$5</c:f>
              <c:strCache>
                <c:ptCount val="1"/>
                <c:pt idx="0">
                  <c:v>Europe</c:v>
                </c:pt>
              </c:strCache>
            </c:strRef>
          </c:tx>
          <c:spPr>
            <a:ln>
              <a:solidFill>
                <a:schemeClr val="bg1"/>
              </a:solidFill>
            </a:ln>
          </c:spPr>
          <c:dLbls>
            <c:numFmt formatCode="#,##0" sourceLinked="0"/>
            <c:spPr>
              <a:noFill/>
              <a:ln>
                <a:noFill/>
              </a:ln>
              <a:effectLst/>
            </c:spPr>
            <c:txPr>
              <a:bodyPr/>
              <a:lstStyle/>
              <a:p>
                <a:pPr>
                  <a:defRPr lang="en-US" sz="800"/>
                </a:pPr>
                <a:endParaRPr lang="en-US"/>
              </a:p>
            </c:txPr>
            <c:showVal val="1"/>
            <c:extLst>
              <c:ext xmlns:c15="http://schemas.microsoft.com/office/drawing/2012/chart" uri="{CE6537A1-D6FC-4f65-9D91-7224C49458BB}">
                <c15:showLeaderLines val="0"/>
              </c:ext>
            </c:extLst>
          </c:dLbls>
          <c:cat>
            <c:strRef>
              <c:f>'66'!$C$4:$L$4</c:f>
              <c:strCache>
                <c:ptCount val="10"/>
                <c:pt idx="0">
                  <c:v>2010A</c:v>
                </c:pt>
                <c:pt idx="1">
                  <c:v>2011A</c:v>
                </c:pt>
                <c:pt idx="2">
                  <c:v>2012A</c:v>
                </c:pt>
                <c:pt idx="3">
                  <c:v>2013A</c:v>
                </c:pt>
                <c:pt idx="4">
                  <c:v>2014A</c:v>
                </c:pt>
                <c:pt idx="5">
                  <c:v>2015A</c:v>
                </c:pt>
                <c:pt idx="6">
                  <c:v>2016E</c:v>
                </c:pt>
                <c:pt idx="7">
                  <c:v>2017E</c:v>
                </c:pt>
                <c:pt idx="8">
                  <c:v>2018E</c:v>
                </c:pt>
                <c:pt idx="9">
                  <c:v>2019E</c:v>
                </c:pt>
              </c:strCache>
            </c:strRef>
          </c:cat>
          <c:val>
            <c:numRef>
              <c:f>'66'!$C$5:$L$5</c:f>
              <c:numCache>
                <c:formatCode>0</c:formatCode>
                <c:ptCount val="10"/>
                <c:pt idx="0">
                  <c:v>787.38650403335532</c:v>
                </c:pt>
                <c:pt idx="1">
                  <c:v>813.23749140008135</c:v>
                </c:pt>
                <c:pt idx="2">
                  <c:v>783.39399170465265</c:v>
                </c:pt>
                <c:pt idx="3">
                  <c:v>781.16498546293508</c:v>
                </c:pt>
                <c:pt idx="4">
                  <c:v>798.28091744837207</c:v>
                </c:pt>
                <c:pt idx="5">
                  <c:v>806.23758765639855</c:v>
                </c:pt>
                <c:pt idx="6">
                  <c:v>810.49372045483358</c:v>
                </c:pt>
                <c:pt idx="7">
                  <c:v>830.2562105137464</c:v>
                </c:pt>
                <c:pt idx="8">
                  <c:v>845.58786568120786</c:v>
                </c:pt>
                <c:pt idx="9">
                  <c:v>859.70987220279017</c:v>
                </c:pt>
              </c:numCache>
            </c:numRef>
          </c:val>
        </c:ser>
        <c:ser>
          <c:idx val="1"/>
          <c:order val="1"/>
          <c:tx>
            <c:strRef>
              <c:f>'66'!$B$6</c:f>
              <c:strCache>
                <c:ptCount val="1"/>
                <c:pt idx="0">
                  <c:v>America</c:v>
                </c:pt>
              </c:strCache>
            </c:strRef>
          </c:tx>
          <c:spPr>
            <a:ln>
              <a:solidFill>
                <a:schemeClr val="bg1"/>
              </a:solidFill>
            </a:ln>
          </c:spPr>
          <c:dLbls>
            <c:spPr>
              <a:noFill/>
              <a:ln>
                <a:noFill/>
              </a:ln>
              <a:effectLst/>
            </c:spPr>
            <c:txPr>
              <a:bodyPr/>
              <a:lstStyle/>
              <a:p>
                <a:pPr>
                  <a:defRPr lang="en-US" sz="800">
                    <a:solidFill>
                      <a:schemeClr val="bg1"/>
                    </a:solidFill>
                  </a:defRPr>
                </a:pPr>
                <a:endParaRPr lang="en-US"/>
              </a:p>
            </c:txPr>
            <c:showVal val="1"/>
            <c:extLst>
              <c:ext xmlns:c15="http://schemas.microsoft.com/office/drawing/2012/chart" uri="{CE6537A1-D6FC-4f65-9D91-7224C49458BB}">
                <c15:showLeaderLines val="0"/>
              </c:ext>
            </c:extLst>
          </c:dLbls>
          <c:cat>
            <c:strRef>
              <c:f>'66'!$C$4:$L$4</c:f>
              <c:strCache>
                <c:ptCount val="10"/>
                <c:pt idx="0">
                  <c:v>2010A</c:v>
                </c:pt>
                <c:pt idx="1">
                  <c:v>2011A</c:v>
                </c:pt>
                <c:pt idx="2">
                  <c:v>2012A</c:v>
                </c:pt>
                <c:pt idx="3">
                  <c:v>2013A</c:v>
                </c:pt>
                <c:pt idx="4">
                  <c:v>2014A</c:v>
                </c:pt>
                <c:pt idx="5">
                  <c:v>2015A</c:v>
                </c:pt>
                <c:pt idx="6">
                  <c:v>2016E</c:v>
                </c:pt>
                <c:pt idx="7">
                  <c:v>2017E</c:v>
                </c:pt>
                <c:pt idx="8">
                  <c:v>2018E</c:v>
                </c:pt>
                <c:pt idx="9">
                  <c:v>2019E</c:v>
                </c:pt>
              </c:strCache>
            </c:strRef>
          </c:cat>
          <c:val>
            <c:numRef>
              <c:f>'66'!$C$6:$L$6</c:f>
              <c:numCache>
                <c:formatCode>0</c:formatCode>
                <c:ptCount val="10"/>
                <c:pt idx="0">
                  <c:v>617.03921270312787</c:v>
                </c:pt>
                <c:pt idx="1">
                  <c:v>666.41590356600989</c:v>
                </c:pt>
                <c:pt idx="2">
                  <c:v>678.87123837547711</c:v>
                </c:pt>
                <c:pt idx="3">
                  <c:v>660.82166928101185</c:v>
                </c:pt>
                <c:pt idx="4">
                  <c:v>668.81091950002588</c:v>
                </c:pt>
                <c:pt idx="5">
                  <c:v>633.04459411424239</c:v>
                </c:pt>
                <c:pt idx="6">
                  <c:v>662.81835501899968</c:v>
                </c:pt>
                <c:pt idx="7">
                  <c:v>692.73538104125464</c:v>
                </c:pt>
                <c:pt idx="8">
                  <c:v>717.04583423849851</c:v>
                </c:pt>
                <c:pt idx="9">
                  <c:v>738.33900935518761</c:v>
                </c:pt>
              </c:numCache>
            </c:numRef>
          </c:val>
        </c:ser>
        <c:ser>
          <c:idx val="2"/>
          <c:order val="2"/>
          <c:tx>
            <c:strRef>
              <c:f>'66'!$B$7</c:f>
              <c:strCache>
                <c:ptCount val="1"/>
                <c:pt idx="0">
                  <c:v>China</c:v>
                </c:pt>
              </c:strCache>
            </c:strRef>
          </c:tx>
          <c:spPr>
            <a:ln>
              <a:solidFill>
                <a:schemeClr val="bg1"/>
              </a:solidFill>
            </a:ln>
          </c:spPr>
          <c:dLbls>
            <c:numFmt formatCode="#,##0" sourceLinked="0"/>
            <c:spPr>
              <a:noFill/>
              <a:ln>
                <a:noFill/>
              </a:ln>
              <a:effectLst/>
            </c:spPr>
            <c:txPr>
              <a:bodyPr/>
              <a:lstStyle/>
              <a:p>
                <a:pPr>
                  <a:defRPr lang="en-US" sz="800"/>
                </a:pPr>
                <a:endParaRPr lang="en-US"/>
              </a:p>
            </c:txPr>
            <c:showVal val="1"/>
            <c:extLst>
              <c:ext xmlns:c15="http://schemas.microsoft.com/office/drawing/2012/chart" uri="{CE6537A1-D6FC-4f65-9D91-7224C49458BB}">
                <c15:showLeaderLines val="0"/>
              </c:ext>
            </c:extLst>
          </c:dLbls>
          <c:cat>
            <c:strRef>
              <c:f>'66'!$C$4:$L$4</c:f>
              <c:strCache>
                <c:ptCount val="10"/>
                <c:pt idx="0">
                  <c:v>2010A</c:v>
                </c:pt>
                <c:pt idx="1">
                  <c:v>2011A</c:v>
                </c:pt>
                <c:pt idx="2">
                  <c:v>2012A</c:v>
                </c:pt>
                <c:pt idx="3">
                  <c:v>2013A</c:v>
                </c:pt>
                <c:pt idx="4">
                  <c:v>2014A</c:v>
                </c:pt>
                <c:pt idx="5">
                  <c:v>2015A</c:v>
                </c:pt>
                <c:pt idx="6">
                  <c:v>2016E</c:v>
                </c:pt>
                <c:pt idx="7">
                  <c:v>2017E</c:v>
                </c:pt>
                <c:pt idx="8">
                  <c:v>2018E</c:v>
                </c:pt>
                <c:pt idx="9">
                  <c:v>2019E</c:v>
                </c:pt>
              </c:strCache>
            </c:strRef>
          </c:cat>
          <c:val>
            <c:numRef>
              <c:f>'66'!$C$7:$L$7</c:f>
              <c:numCache>
                <c:formatCode>0</c:formatCode>
                <c:ptCount val="10"/>
                <c:pt idx="0">
                  <c:v>2628.0819371984471</c:v>
                </c:pt>
                <c:pt idx="1">
                  <c:v>2779.0190333597543</c:v>
                </c:pt>
                <c:pt idx="2">
                  <c:v>2922.8411959244622</c:v>
                </c:pt>
                <c:pt idx="3">
                  <c:v>3083.4642401137826</c:v>
                </c:pt>
                <c:pt idx="4">
                  <c:v>3081.7531359478553</c:v>
                </c:pt>
                <c:pt idx="5">
                  <c:v>3050.9204965822914</c:v>
                </c:pt>
                <c:pt idx="6">
                  <c:v>3022.4112954524271</c:v>
                </c:pt>
                <c:pt idx="7">
                  <c:v>3183.5050944923942</c:v>
                </c:pt>
                <c:pt idx="8">
                  <c:v>3167.0813743720705</c:v>
                </c:pt>
                <c:pt idx="9">
                  <c:v>3144.3073011295551</c:v>
                </c:pt>
              </c:numCache>
            </c:numRef>
          </c:val>
        </c:ser>
        <c:ser>
          <c:idx val="3"/>
          <c:order val="3"/>
          <c:tx>
            <c:strRef>
              <c:f>'66'!$B$8</c:f>
              <c:strCache>
                <c:ptCount val="1"/>
                <c:pt idx="0">
                  <c:v>Other</c:v>
                </c:pt>
              </c:strCache>
            </c:strRef>
          </c:tx>
          <c:spPr>
            <a:ln>
              <a:solidFill>
                <a:schemeClr val="bg1"/>
              </a:solidFill>
            </a:ln>
          </c:spPr>
          <c:dLbls>
            <c:numFmt formatCode="#,##0" sourceLinked="0"/>
            <c:spPr>
              <a:noFill/>
              <a:ln>
                <a:noFill/>
              </a:ln>
              <a:effectLst/>
            </c:spPr>
            <c:txPr>
              <a:bodyPr/>
              <a:lstStyle/>
              <a:p>
                <a:pPr>
                  <a:defRPr lang="en-US" sz="800"/>
                </a:pPr>
                <a:endParaRPr lang="en-US"/>
              </a:p>
            </c:txPr>
            <c:showVal val="1"/>
            <c:extLst>
              <c:ext xmlns:c15="http://schemas.microsoft.com/office/drawing/2012/chart" uri="{CE6537A1-D6FC-4f65-9D91-7224C49458BB}">
                <c15:showLeaderLines val="0"/>
              </c:ext>
            </c:extLst>
          </c:dLbls>
          <c:cat>
            <c:strRef>
              <c:f>'66'!$C$4:$L$4</c:f>
              <c:strCache>
                <c:ptCount val="10"/>
                <c:pt idx="0">
                  <c:v>2010A</c:v>
                </c:pt>
                <c:pt idx="1">
                  <c:v>2011A</c:v>
                </c:pt>
                <c:pt idx="2">
                  <c:v>2012A</c:v>
                </c:pt>
                <c:pt idx="3">
                  <c:v>2013A</c:v>
                </c:pt>
                <c:pt idx="4">
                  <c:v>2014A</c:v>
                </c:pt>
                <c:pt idx="5">
                  <c:v>2015A</c:v>
                </c:pt>
                <c:pt idx="6">
                  <c:v>2016E</c:v>
                </c:pt>
                <c:pt idx="7">
                  <c:v>2017E</c:v>
                </c:pt>
                <c:pt idx="8">
                  <c:v>2018E</c:v>
                </c:pt>
                <c:pt idx="9">
                  <c:v>2019E</c:v>
                </c:pt>
              </c:strCache>
            </c:strRef>
          </c:cat>
          <c:val>
            <c:numRef>
              <c:f>'66'!$C$8:$L$8</c:f>
              <c:numCache>
                <c:formatCode>0</c:formatCode>
                <c:ptCount val="10"/>
                <c:pt idx="0">
                  <c:v>1763.1935627898999</c:v>
                </c:pt>
                <c:pt idx="1">
                  <c:v>1822.9826532812403</c:v>
                </c:pt>
                <c:pt idx="2">
                  <c:v>1808.5245723867101</c:v>
                </c:pt>
                <c:pt idx="3">
                  <c:v>1831.295993042341</c:v>
                </c:pt>
                <c:pt idx="4">
                  <c:v>1876.9553110291251</c:v>
                </c:pt>
                <c:pt idx="5">
                  <c:v>1846.4670910942652</c:v>
                </c:pt>
                <c:pt idx="6">
                  <c:v>1926.095454974844</c:v>
                </c:pt>
                <c:pt idx="7">
                  <c:v>1980.8593632955849</c:v>
                </c:pt>
                <c:pt idx="8">
                  <c:v>2031.6845061937208</c:v>
                </c:pt>
                <c:pt idx="9">
                  <c:v>2068.2900039099</c:v>
                </c:pt>
              </c:numCache>
            </c:numRef>
          </c:val>
        </c:ser>
        <c:ser>
          <c:idx val="4"/>
          <c:order val="4"/>
          <c:tx>
            <c:strRef>
              <c:f>'66'!$B$9</c:f>
              <c:strCache>
                <c:ptCount val="1"/>
                <c:pt idx="0">
                  <c:v>Total</c:v>
                </c:pt>
              </c:strCache>
            </c:strRef>
          </c:tx>
          <c:spPr>
            <a:noFill/>
          </c:spPr>
          <c:dLbls>
            <c:spPr>
              <a:noFill/>
              <a:ln>
                <a:noFill/>
              </a:ln>
              <a:effectLst/>
            </c:spPr>
            <c:txPr>
              <a:bodyPr/>
              <a:lstStyle/>
              <a:p>
                <a:pPr>
                  <a:defRPr lang="en-US" sz="800"/>
                </a:pPr>
                <a:endParaRPr lang="en-US"/>
              </a:p>
            </c:txPr>
            <c:dLblPos val="inBase"/>
            <c:showVal val="1"/>
            <c:extLst>
              <c:ext xmlns:c15="http://schemas.microsoft.com/office/drawing/2012/chart" uri="{CE6537A1-D6FC-4f65-9D91-7224C49458BB}">
                <c15:showLeaderLines val="0"/>
              </c:ext>
            </c:extLst>
          </c:dLbls>
          <c:cat>
            <c:strRef>
              <c:f>'66'!$C$4:$L$4</c:f>
              <c:strCache>
                <c:ptCount val="10"/>
                <c:pt idx="0">
                  <c:v>2010A</c:v>
                </c:pt>
                <c:pt idx="1">
                  <c:v>2011A</c:v>
                </c:pt>
                <c:pt idx="2">
                  <c:v>2012A</c:v>
                </c:pt>
                <c:pt idx="3">
                  <c:v>2013A</c:v>
                </c:pt>
                <c:pt idx="4">
                  <c:v>2014A</c:v>
                </c:pt>
                <c:pt idx="5">
                  <c:v>2015A</c:v>
                </c:pt>
                <c:pt idx="6">
                  <c:v>2016E</c:v>
                </c:pt>
                <c:pt idx="7">
                  <c:v>2017E</c:v>
                </c:pt>
                <c:pt idx="8">
                  <c:v>2018E</c:v>
                </c:pt>
                <c:pt idx="9">
                  <c:v>2019E</c:v>
                </c:pt>
              </c:strCache>
            </c:strRef>
          </c:cat>
          <c:val>
            <c:numRef>
              <c:f>'66'!$C$9:$L$9</c:f>
              <c:numCache>
                <c:formatCode>#,##0</c:formatCode>
                <c:ptCount val="10"/>
                <c:pt idx="0">
                  <c:v>5795.7012167248304</c:v>
                </c:pt>
                <c:pt idx="1">
                  <c:v>6081.6550816070849</c:v>
                </c:pt>
                <c:pt idx="2">
                  <c:v>6193.6309983913006</c:v>
                </c:pt>
                <c:pt idx="3">
                  <c:v>6356.7468879000562</c:v>
                </c:pt>
                <c:pt idx="4">
                  <c:v>6425.8002839253777</c:v>
                </c:pt>
                <c:pt idx="5">
                  <c:v>6336.669769447205</c:v>
                </c:pt>
                <c:pt idx="6">
                  <c:v>6421.818825901104</c:v>
                </c:pt>
                <c:pt idx="7">
                  <c:v>6687.3560493429804</c:v>
                </c:pt>
                <c:pt idx="8">
                  <c:v>6761.3995804855012</c:v>
                </c:pt>
                <c:pt idx="9">
                  <c:v>6810.6461865974416</c:v>
                </c:pt>
              </c:numCache>
            </c:numRef>
          </c:val>
        </c:ser>
        <c:dLbls/>
        <c:gapWidth val="75"/>
        <c:overlap val="100"/>
        <c:axId val="146386944"/>
        <c:axId val="146388480"/>
      </c:barChart>
      <c:catAx>
        <c:axId val="146386944"/>
        <c:scaling>
          <c:orientation val="minMax"/>
        </c:scaling>
        <c:axPos val="b"/>
        <c:numFmt formatCode="General" sourceLinked="1"/>
        <c:tickLblPos val="nextTo"/>
        <c:txPr>
          <a:bodyPr/>
          <a:lstStyle/>
          <a:p>
            <a:pPr>
              <a:defRPr lang="en-US" sz="800"/>
            </a:pPr>
            <a:endParaRPr lang="en-US"/>
          </a:p>
        </c:txPr>
        <c:crossAx val="146388480"/>
        <c:crosses val="autoZero"/>
        <c:auto val="1"/>
        <c:lblAlgn val="ctr"/>
        <c:lblOffset val="100"/>
      </c:catAx>
      <c:valAx>
        <c:axId val="146388480"/>
        <c:scaling>
          <c:orientation val="minMax"/>
          <c:max val="8000"/>
        </c:scaling>
        <c:axPos val="l"/>
        <c:title>
          <c:tx>
            <c:rich>
              <a:bodyPr/>
              <a:lstStyle/>
              <a:p>
                <a:pPr>
                  <a:defRPr lang="en-US" b="0" i="1"/>
                </a:pPr>
                <a:r>
                  <a:rPr lang="en-US" b="0" i="1"/>
                  <a:t>('000t)</a:t>
                </a:r>
              </a:p>
            </c:rich>
          </c:tx>
          <c:layout>
            <c:manualLayout>
              <c:xMode val="edge"/>
              <c:yMode val="edge"/>
              <c:x val="1.30658436213992E-2"/>
              <c:y val="0.32658630952381013"/>
            </c:manualLayout>
          </c:layout>
        </c:title>
        <c:numFmt formatCode="#,##0" sourceLinked="0"/>
        <c:tickLblPos val="nextTo"/>
        <c:txPr>
          <a:bodyPr/>
          <a:lstStyle/>
          <a:p>
            <a:pPr>
              <a:defRPr lang="en-US" sz="800"/>
            </a:pPr>
            <a:endParaRPr lang="en-US"/>
          </a:p>
        </c:txPr>
        <c:crossAx val="146386944"/>
        <c:crossesAt val="1"/>
        <c:crossBetween val="between"/>
      </c:valAx>
      <c:spPr>
        <a:noFill/>
      </c:spPr>
    </c:plotArea>
    <c:legend>
      <c:legendPos val="b"/>
      <c:legendEntry>
        <c:idx val="4"/>
        <c:delete val="1"/>
      </c:legendEntry>
      <c:layout>
        <c:manualLayout>
          <c:xMode val="edge"/>
          <c:yMode val="edge"/>
          <c:x val="0.15415740740740702"/>
          <c:y val="0.90256166537289584"/>
          <c:w val="0.783060905349794"/>
          <c:h val="8.9451525669755005E-2"/>
        </c:manualLayout>
      </c:layout>
      <c:txPr>
        <a:bodyPr/>
        <a:lstStyle/>
        <a:p>
          <a:pPr>
            <a:defRPr lang="en-US" sz="800"/>
          </a:pPr>
          <a:endParaRPr lang="en-US"/>
        </a:p>
      </c:txPr>
    </c:legend>
    <c:plotVisOnly val="1"/>
    <c:dispBlanksAs val="gap"/>
  </c:chart>
  <c:spPr>
    <a:noFill/>
    <a:ln>
      <a:noFill/>
    </a:ln>
  </c:spPr>
  <c:txPr>
    <a:bodyPr/>
    <a:lstStyle/>
    <a:p>
      <a:pPr>
        <a:defRPr sz="700"/>
      </a:pPr>
      <a:endParaRPr lang="en-US"/>
    </a:p>
  </c:txPr>
  <c:externalData r:id="rId2"/>
</c:chartSpace>
</file>

<file path=ppt/charts/chart2.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barChart>
        <c:barDir val="col"/>
        <c:grouping val="stacked"/>
        <c:ser>
          <c:idx val="0"/>
          <c:order val="0"/>
          <c:spPr>
            <a:noFill/>
            <a:ln>
              <a:solidFill>
                <a:sysClr val="window" lastClr="FFFFFF">
                  <a:lumMod val="75000"/>
                </a:sysClr>
              </a:solidFill>
            </a:ln>
          </c:spPr>
          <c:dPt>
            <c:idx val="1"/>
            <c:spPr>
              <a:solidFill>
                <a:srgbClr val="0F5BA9"/>
              </a:solidFill>
              <a:ln>
                <a:noFill/>
              </a:ln>
            </c:spPr>
          </c:dPt>
          <c:dPt>
            <c:idx val="3"/>
          </c:dPt>
          <c:dLbls>
            <c:dLbl>
              <c:idx val="1"/>
              <c:spPr>
                <a:noFill/>
                <a:ln>
                  <a:noFill/>
                </a:ln>
                <a:effectLst/>
              </c:spPr>
              <c:txPr>
                <a:bodyPr wrap="square" lIns="38100" tIns="19050" rIns="38100" bIns="19050" anchor="ctr">
                  <a:spAutoFit/>
                </a:bodyPr>
                <a:lstStyle/>
                <a:p>
                  <a:pPr>
                    <a:defRPr lang="en-US" sz="1300" b="1">
                      <a:solidFill>
                        <a:schemeClr val="bg1"/>
                      </a:solidFill>
                      <a:latin typeface="Arial"/>
                      <a:cs typeface="Arial"/>
                    </a:defRPr>
                  </a:pPr>
                  <a:endParaRPr lang="en-US"/>
                </a:p>
              </c:txPr>
            </c:dLbl>
            <c:dLbl>
              <c:idx val="3"/>
              <c:spPr/>
              <c:txPr>
                <a:bodyPr/>
                <a:lstStyle/>
                <a:p>
                  <a:pPr>
                    <a:defRPr lang="en-US" sz="1300" b="1">
                      <a:solidFill>
                        <a:srgbClr val="595959"/>
                      </a:solidFill>
                      <a:latin typeface="Arial"/>
                      <a:cs typeface="Arial"/>
                    </a:defRPr>
                  </a:pPr>
                  <a:endParaRPr lang="en-US"/>
                </a:p>
              </c:txPr>
            </c:dLbl>
            <c:spPr>
              <a:noFill/>
              <a:ln>
                <a:noFill/>
              </a:ln>
              <a:effectLst/>
            </c:spPr>
            <c:txPr>
              <a:bodyPr/>
              <a:lstStyle/>
              <a:p>
                <a:pPr>
                  <a:defRPr lang="en-US" sz="1300" b="1">
                    <a:solidFill>
                      <a:srgbClr val="595959"/>
                    </a:solidFill>
                    <a:latin typeface="Arial"/>
                    <a:cs typeface="Arial"/>
                  </a:defRPr>
                </a:pPr>
                <a:endParaRPr lang="en-US"/>
              </a:p>
            </c:txPr>
            <c:showVal val="1"/>
            <c:extLst>
              <c:ext xmlns:c15="http://schemas.microsoft.com/office/drawing/2012/chart" uri="{CE6537A1-D6FC-4f65-9D91-7224C49458BB}">
                <c15:layout/>
                <c15:showLeaderLines val="0"/>
              </c:ext>
            </c:extLst>
          </c:dLbls>
          <c:cat>
            <c:strRef>
              <c:f>'7'!$C$7:$I$7</c:f>
              <c:strCache>
                <c:ptCount val="7"/>
                <c:pt idx="0">
                  <c:v>Privat</c:v>
                </c:pt>
                <c:pt idx="1">
                  <c:v>FAT</c:v>
                </c:pt>
                <c:pt idx="2">
                  <c:v>Eramet</c:v>
                </c:pt>
                <c:pt idx="3">
                  <c:v>Bhp Bilinton</c:v>
                </c:pt>
                <c:pt idx="4">
                  <c:v>CHEMK</c:v>
                </c:pt>
                <c:pt idx="5">
                  <c:v>Vale</c:v>
                </c:pt>
                <c:pt idx="6">
                  <c:v>Elkem</c:v>
                </c:pt>
              </c:strCache>
            </c:strRef>
          </c:cat>
          <c:val>
            <c:numRef>
              <c:f>'7'!$C$8:$I$8</c:f>
              <c:numCache>
                <c:formatCode>_(* #,##0_);_(* \(#,##0\);_(* "-"??_);_(@_)</c:formatCode>
                <c:ptCount val="7"/>
                <c:pt idx="0">
                  <c:v>2145</c:v>
                </c:pt>
                <c:pt idx="1">
                  <c:v>909</c:v>
                </c:pt>
                <c:pt idx="2">
                  <c:v>879</c:v>
                </c:pt>
                <c:pt idx="3">
                  <c:v>710</c:v>
                </c:pt>
                <c:pt idx="4">
                  <c:v>670</c:v>
                </c:pt>
                <c:pt idx="5">
                  <c:v>355</c:v>
                </c:pt>
                <c:pt idx="6">
                  <c:v>250</c:v>
                </c:pt>
              </c:numCache>
            </c:numRef>
          </c:val>
        </c:ser>
        <c:dLbls/>
        <c:gapWidth val="75"/>
        <c:overlap val="100"/>
        <c:axId val="129587072"/>
        <c:axId val="129588608"/>
      </c:barChart>
      <c:catAx>
        <c:axId val="129587072"/>
        <c:scaling>
          <c:orientation val="minMax"/>
        </c:scaling>
        <c:axPos val="b"/>
        <c:numFmt formatCode="General" sourceLinked="1"/>
        <c:tickLblPos val="none"/>
        <c:spPr>
          <a:ln>
            <a:solidFill>
              <a:sysClr val="window" lastClr="FFFFFF">
                <a:lumMod val="85000"/>
              </a:sysClr>
            </a:solidFill>
          </a:ln>
        </c:spPr>
        <c:txPr>
          <a:bodyPr/>
          <a:lstStyle/>
          <a:p>
            <a:pPr>
              <a:defRPr lang="en-US">
                <a:solidFill>
                  <a:schemeClr val="bg1">
                    <a:lumMod val="85000"/>
                  </a:schemeClr>
                </a:solidFill>
              </a:defRPr>
            </a:pPr>
            <a:endParaRPr lang="en-US"/>
          </a:p>
        </c:txPr>
        <c:crossAx val="129588608"/>
        <c:crosses val="autoZero"/>
        <c:auto val="1"/>
        <c:lblAlgn val="ctr"/>
        <c:lblOffset val="100"/>
      </c:catAx>
      <c:valAx>
        <c:axId val="129588608"/>
        <c:scaling>
          <c:orientation val="minMax"/>
          <c:max val="2300"/>
          <c:min val="0"/>
        </c:scaling>
        <c:delete val="1"/>
        <c:axPos val="l"/>
        <c:title>
          <c:tx>
            <c:rich>
              <a:bodyPr/>
              <a:lstStyle/>
              <a:p>
                <a:pPr>
                  <a:defRPr lang="en-US" sz="900">
                    <a:solidFill>
                      <a:srgbClr val="A6A6A6"/>
                    </a:solidFill>
                    <a:latin typeface="Arial"/>
                    <a:cs typeface="Arial"/>
                  </a:defRPr>
                </a:pPr>
                <a:r>
                  <a:rPr lang="en-US" sz="900" b="1" i="1" baseline="0" dirty="0" smtClean="0">
                    <a:solidFill>
                      <a:srgbClr val="A6A6A6"/>
                    </a:solidFill>
                    <a:effectLst/>
                    <a:latin typeface="Arial"/>
                    <a:cs typeface="Arial"/>
                  </a:rPr>
                  <a:t>OTHER ALLOYS CAPACITY (000' T)</a:t>
                </a:r>
                <a:endParaRPr lang="es-ES" sz="900" b="1" dirty="0">
                  <a:solidFill>
                    <a:srgbClr val="A6A6A6"/>
                  </a:solidFill>
                  <a:effectLst/>
                  <a:latin typeface="Arial"/>
                  <a:cs typeface="Arial"/>
                </a:endParaRPr>
              </a:p>
            </c:rich>
          </c:tx>
          <c:layout>
            <c:manualLayout>
              <c:xMode val="edge"/>
              <c:yMode val="edge"/>
              <c:x val="3.285010484227361E-2"/>
              <c:y val="0.25453628201631895"/>
            </c:manualLayout>
          </c:layout>
        </c:title>
        <c:numFmt formatCode="_(* #,##0_);_(* \(#,##0\);_(* &quot;-&quot;??_);_(@_)" sourceLinked="1"/>
        <c:tickLblPos val="none"/>
        <c:crossAx val="129587072"/>
        <c:crossesAt val="1"/>
        <c:crossBetween val="between"/>
      </c:valAx>
    </c:plotArea>
    <c:plotVisOnly val="1"/>
    <c:dispBlanksAs val="gap"/>
  </c:chart>
  <c:spPr>
    <a:noFill/>
    <a:ln>
      <a:noFill/>
    </a:ln>
  </c:spPr>
  <c:txPr>
    <a:bodyPr/>
    <a:lstStyle/>
    <a:p>
      <a:pPr>
        <a:defRPr sz="900"/>
      </a:pPr>
      <a:endParaRPr lang="en-US"/>
    </a:p>
  </c:txPr>
  <c:externalData r:id="rId2"/>
</c:chartSpace>
</file>

<file path=ppt/charts/chart3.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011528821287003"/>
          <c:y val="6.8659547691959186E-2"/>
          <c:w val="0.65309641316074318"/>
          <c:h val="1"/>
        </c:manualLayout>
      </c:layout>
      <c:doughnutChart>
        <c:varyColors val="1"/>
        <c:ser>
          <c:idx val="0"/>
          <c:order val="0"/>
          <c:dLbls>
            <c:dLbl>
              <c:idx val="0"/>
              <c:layout>
                <c:manualLayout>
                  <c:x val="0"/>
                  <c:y val="-7.51410003121014E-2"/>
                </c:manualLayout>
              </c:layout>
              <c:showCatName val="1"/>
              <c:extLst>
                <c:ext xmlns:c15="http://schemas.microsoft.com/office/drawing/2012/chart" uri="{CE6537A1-D6FC-4f65-9D91-7224C49458BB}">
                  <c15:layout/>
                </c:ext>
              </c:extLst>
            </c:dLbl>
            <c:dLbl>
              <c:idx val="1"/>
              <c:layout>
                <c:manualLayout>
                  <c:x val="3.2019168913724208E-2"/>
                  <c:y val="-7.0822102291531311E-2"/>
                </c:manualLayout>
              </c:layout>
              <c:showCatName val="1"/>
              <c:extLst>
                <c:ext xmlns:c15="http://schemas.microsoft.com/office/drawing/2012/chart" uri="{CE6537A1-D6FC-4f65-9D91-7224C49458BB}">
                  <c15:layout/>
                </c:ext>
              </c:extLst>
            </c:dLbl>
            <c:dLbl>
              <c:idx val="2"/>
              <c:layout>
                <c:manualLayout>
                  <c:x val="6.792425878905968E-2"/>
                  <c:y val="-5.2418490011030515E-2"/>
                </c:manualLayout>
              </c:layout>
              <c:showCatName val="1"/>
              <c:extLst>
                <c:ext xmlns:c15="http://schemas.microsoft.com/office/drawing/2012/chart" uri="{CE6537A1-D6FC-4f65-9D91-7224C49458BB}">
                  <c15:layout/>
                </c:ext>
              </c:extLst>
            </c:dLbl>
            <c:dLbl>
              <c:idx val="3"/>
              <c:layout>
                <c:manualLayout>
                  <c:x val="9.9467121771327799E-2"/>
                  <c:y val="-2.5047000104033802E-2"/>
                </c:manualLayout>
              </c:layout>
              <c:showCatName val="1"/>
              <c:extLst>
                <c:ext xmlns:c15="http://schemas.microsoft.com/office/drawing/2012/chart" uri="{CE6537A1-D6FC-4f65-9D91-7224C49458BB}">
                  <c15:layout/>
                </c:ext>
              </c:extLst>
            </c:dLbl>
            <c:dLbl>
              <c:idx val="4"/>
              <c:layout>
                <c:manualLayout>
                  <c:x val="8.4281519273752492E-2"/>
                  <c:y val="-9.3927063355037851E-3"/>
                </c:manualLayout>
              </c:layout>
              <c:showCatName val="1"/>
              <c:extLst>
                <c:ext xmlns:c15="http://schemas.microsoft.com/office/drawing/2012/chart" uri="{CE6537A1-D6FC-4f65-9D91-7224C49458BB}">
                  <c15:layout/>
                </c:ext>
              </c:extLst>
            </c:dLbl>
            <c:dLbl>
              <c:idx val="5"/>
              <c:layout>
                <c:manualLayout>
                  <c:x val="8.4687567295958596E-2"/>
                  <c:y val="2.5086001308949401E-2"/>
                </c:manualLayout>
              </c:layout>
              <c:showCatName val="1"/>
              <c:extLst>
                <c:ext xmlns:c15="http://schemas.microsoft.com/office/drawing/2012/chart" uri="{CE6537A1-D6FC-4f65-9D91-7224C49458BB}">
                  <c15:layout/>
                </c:ext>
              </c:extLst>
            </c:dLbl>
            <c:dLbl>
              <c:idx val="6"/>
              <c:layout>
                <c:manualLayout>
                  <c:x val="8.7117579498959097E-2"/>
                  <c:y val="6.6083945705377484E-2"/>
                </c:manualLayout>
              </c:layout>
              <c:showCatName val="1"/>
              <c:extLst>
                <c:ext xmlns:c15="http://schemas.microsoft.com/office/drawing/2012/chart" uri="{CE6537A1-D6FC-4f65-9D91-7224C49458BB}">
                  <c15:layout/>
                </c:ext>
              </c:extLst>
            </c:dLbl>
            <c:dLbl>
              <c:idx val="7"/>
              <c:layout>
                <c:manualLayout>
                  <c:x val="9.8890244777833633E-2"/>
                  <c:y val="0.13537881178826996"/>
                </c:manualLayout>
              </c:layout>
              <c:showCatName val="1"/>
              <c:extLst>
                <c:ext xmlns:c15="http://schemas.microsoft.com/office/drawing/2012/chart" uri="{CE6537A1-D6FC-4f65-9D91-7224C49458BB}">
                  <c15:layout/>
                </c:ext>
              </c:extLst>
            </c:dLbl>
            <c:dLbl>
              <c:idx val="8"/>
              <c:layout>
                <c:manualLayout>
                  <c:x val="-2.35452816553334E-2"/>
                  <c:y val="7.0282365398202207E-2"/>
                </c:manualLayout>
              </c:layout>
              <c:showCatName val="1"/>
              <c:extLst>
                <c:ext xmlns:c15="http://schemas.microsoft.com/office/drawing/2012/chart" uri="{CE6537A1-D6FC-4f65-9D91-7224C49458BB}">
                  <c15:layout/>
                </c:ext>
              </c:extLst>
            </c:dLbl>
            <c:dLbl>
              <c:idx val="9"/>
              <c:layout>
                <c:manualLayout>
                  <c:x val="-7.1658873539005088E-2"/>
                  <c:y val="4.9565278935216912E-3"/>
                </c:manualLayout>
              </c:layout>
              <c:showCatName val="1"/>
              <c:extLst>
                <c:ext xmlns:c15="http://schemas.microsoft.com/office/drawing/2012/chart" uri="{CE6537A1-D6FC-4f65-9D91-7224C49458BB}">
                  <c15:layout/>
                </c:ext>
              </c:extLst>
            </c:dLbl>
            <c:dLbl>
              <c:idx val="10"/>
              <c:layout>
                <c:manualLayout>
                  <c:x val="-9.4730592163171035E-2"/>
                  <c:y val="-5.0094000208067598E-2"/>
                </c:manualLayout>
              </c:layout>
              <c:showCatName val="1"/>
              <c:extLst>
                <c:ext xmlns:c15="http://schemas.microsoft.com/office/drawing/2012/chart" uri="{CE6537A1-D6FC-4f65-9D91-7224C49458BB}">
                  <c15:layout/>
                </c:ext>
              </c:extLst>
            </c:dLbl>
            <c:numFmt formatCode="0%" sourceLinked="0"/>
            <c:spPr>
              <a:noFill/>
              <a:ln>
                <a:noFill/>
              </a:ln>
              <a:effectLst/>
            </c:spPr>
            <c:txPr>
              <a:bodyPr/>
              <a:lstStyle/>
              <a:p>
                <a:pPr>
                  <a:defRPr lang="en-US" sz="850" b="1"/>
                </a:pPr>
                <a:endParaRPr lang="en-US"/>
              </a:p>
            </c:txPr>
            <c:showCatName val="1"/>
            <c:showLeaderLines val="1"/>
            <c:extLst>
              <c:ext xmlns:c15="http://schemas.microsoft.com/office/drawing/2012/chart" uri="{CE6537A1-D6FC-4f65-9D91-7224C49458BB}"/>
            </c:extLst>
          </c:dLbls>
          <c:cat>
            <c:strRef>
              <c:f>'8'!$B$20:$B$30</c:f>
              <c:strCache>
                <c:ptCount val="11"/>
                <c:pt idx="0">
                  <c:v>Automotive</c:v>
                </c:pt>
                <c:pt idx="1">
                  <c:v>Construction</c:v>
                </c:pt>
                <c:pt idx="2">
                  <c:v>Aerospace</c:v>
                </c:pt>
                <c:pt idx="3">
                  <c:v>Food Factory</c:v>
                </c:pt>
                <c:pt idx="4">
                  <c:v>Photovoltaic</c:v>
                </c:pt>
                <c:pt idx="5">
                  <c:v>Paints</c:v>
                </c:pt>
                <c:pt idx="6">
                  <c:v>Healthcare</c:v>
                </c:pt>
                <c:pt idx="7">
                  <c:v>Personal care</c:v>
                </c:pt>
                <c:pt idx="8">
                  <c:v>Automotive</c:v>
                </c:pt>
                <c:pt idx="9">
                  <c:v>Construction</c:v>
                </c:pt>
                <c:pt idx="10">
                  <c:v>Components</c:v>
                </c:pt>
              </c:strCache>
            </c:strRef>
          </c:cat>
          <c:val>
            <c:numRef>
              <c:f>'8'!$C$20:$C$30</c:f>
              <c:numCache>
                <c:formatCode>General</c:formatCode>
                <c:ptCount val="11"/>
                <c:pt idx="0">
                  <c:v>4.2750000000000004</c:v>
                </c:pt>
                <c:pt idx="1">
                  <c:v>4.2750000000000004</c:v>
                </c:pt>
                <c:pt idx="2">
                  <c:v>4.2750000000000004</c:v>
                </c:pt>
                <c:pt idx="3">
                  <c:v>4.2750000000000004</c:v>
                </c:pt>
                <c:pt idx="4">
                  <c:v>5.7</c:v>
                </c:pt>
                <c:pt idx="5">
                  <c:v>5.016</c:v>
                </c:pt>
                <c:pt idx="6">
                  <c:v>5.016</c:v>
                </c:pt>
                <c:pt idx="7">
                  <c:v>5.016</c:v>
                </c:pt>
                <c:pt idx="8">
                  <c:v>25.6</c:v>
                </c:pt>
                <c:pt idx="9">
                  <c:v>25.6</c:v>
                </c:pt>
                <c:pt idx="10">
                  <c:v>10.6</c:v>
                </c:pt>
              </c:numCache>
            </c:numRef>
          </c:val>
        </c:ser>
        <c:dLbls>
          <c:showCatName val="1"/>
          <c:showPercent val="1"/>
        </c:dLbls>
        <c:firstSliceAng val="0"/>
        <c:holeSize val="82"/>
      </c:doughnutChart>
    </c:plotArea>
    <c:plotVisOnly val="1"/>
    <c:dispBlanksAs val="zero"/>
  </c:chart>
  <c:spPr>
    <a:noFill/>
    <a:ln>
      <a:noFill/>
    </a:ln>
  </c:spPr>
  <c:externalData r:id="rId2"/>
</c:chartSpace>
</file>

<file path=ppt/charts/chart4.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480832630149503"/>
          <c:y val="0.20212777385946101"/>
          <c:w val="0.63677788073189912"/>
          <c:h val="0.49253562495300002"/>
        </c:manualLayout>
      </c:layout>
      <c:doughnutChart>
        <c:varyColors val="1"/>
        <c:dLbls>
          <c:showCatName val="1"/>
          <c:showPercent val="1"/>
        </c:dLbls>
        <c:firstSliceAng val="0"/>
        <c:holeSize val="71"/>
      </c:doughnutChart>
    </c:plotArea>
    <c:plotVisOnly val="1"/>
    <c:dispBlanksAs val="zero"/>
  </c:chart>
  <c:spPr>
    <a:noFill/>
    <a:ln>
      <a:noFill/>
    </a:ln>
  </c:sp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9456919368621707"/>
          <c:y val="9.8660120588429656E-2"/>
          <c:w val="0.28937145256843599"/>
          <c:h val="0.72556746543493389"/>
        </c:manualLayout>
      </c:layout>
      <c:pieChart>
        <c:varyColors val="1"/>
        <c:ser>
          <c:idx val="0"/>
          <c:order val="0"/>
          <c:spPr>
            <a:ln>
              <a:solidFill>
                <a:schemeClr val="bg1"/>
              </a:solidFill>
            </a:ln>
          </c:spPr>
          <c:dLbls>
            <c:dLbl>
              <c:idx val="0"/>
              <c:layout>
                <c:manualLayout>
                  <c:x val="-0.126654081624165"/>
                  <c:y val="9.9629661329638811E-2"/>
                </c:manualLayout>
              </c:layout>
              <c:dLblPos val="bestFit"/>
              <c:showCatName val="1"/>
              <c:extLst>
                <c:ext xmlns:c15="http://schemas.microsoft.com/office/drawing/2012/chart" uri="{CE6537A1-D6FC-4f65-9D91-7224C49458BB}">
                  <c15:layout/>
                </c:ext>
              </c:extLst>
            </c:dLbl>
            <c:dLbl>
              <c:idx val="1"/>
              <c:layout>
                <c:manualLayout>
                  <c:x val="5.4436833328972013E-2"/>
                  <c:y val="-0.187679816843701"/>
                </c:manualLayout>
              </c:layout>
              <c:numFmt formatCode="0%" sourceLinked="0"/>
              <c:spPr/>
              <c:txPr>
                <a:bodyPr/>
                <a:lstStyle/>
                <a:p>
                  <a:pPr>
                    <a:defRPr lang="en-US" sz="800">
                      <a:solidFill>
                        <a:schemeClr val="bg1"/>
                      </a:solidFill>
                    </a:defRPr>
                  </a:pPr>
                  <a:endParaRPr lang="en-US"/>
                </a:p>
              </c:txPr>
              <c:dLblPos val="bestFit"/>
              <c:showCatName val="1"/>
              <c:extLst>
                <c:ext xmlns:c15="http://schemas.microsoft.com/office/drawing/2012/chart" uri="{CE6537A1-D6FC-4f65-9D91-7224C49458BB}">
                  <c15:layout/>
                </c:ext>
              </c:extLst>
            </c:dLbl>
            <c:dLbl>
              <c:idx val="2"/>
              <c:layout>
                <c:manualLayout>
                  <c:x val="0.10200367224694203"/>
                  <c:y val="-8.2209574718290213E-2"/>
                </c:manualLayout>
              </c:layout>
              <c:dLblPos val="bestFit"/>
              <c:showCatName val="1"/>
              <c:extLst>
                <c:ext xmlns:c15="http://schemas.microsoft.com/office/drawing/2012/chart" uri="{CE6537A1-D6FC-4f65-9D91-7224C49458BB}">
                  <c15:layout/>
                </c:ext>
              </c:extLst>
            </c:dLbl>
            <c:dLbl>
              <c:idx val="3"/>
              <c:layout>
                <c:manualLayout>
                  <c:x val="8.7766185553170617E-2"/>
                  <c:y val="0.12734788171890701"/>
                </c:manualLayout>
              </c:layout>
              <c:dLblPos val="bestFit"/>
              <c:showCatName val="1"/>
              <c:extLst>
                <c:ext xmlns:c15="http://schemas.microsoft.com/office/drawing/2012/chart" uri="{CE6537A1-D6FC-4f65-9D91-7224C49458BB}">
                  <c15:layout/>
                </c:ext>
              </c:extLst>
            </c:dLbl>
            <c:dLbl>
              <c:idx val="4"/>
              <c:layout>
                <c:manualLayout>
                  <c:x val="-1.4572240027606397E-2"/>
                  <c:y val="3.6537588763684507E-2"/>
                </c:manualLayout>
              </c:layout>
              <c:dLblPos val="bestFit"/>
              <c:showCatName val="1"/>
              <c:extLst>
                <c:ext xmlns:c15="http://schemas.microsoft.com/office/drawing/2012/chart" uri="{CE6537A1-D6FC-4f65-9D91-7224C49458BB}"/>
              </c:extLst>
            </c:dLbl>
            <c:numFmt formatCode="0%" sourceLinked="0"/>
            <c:spPr>
              <a:noFill/>
              <a:ln>
                <a:noFill/>
              </a:ln>
              <a:effectLst/>
            </c:spPr>
            <c:txPr>
              <a:bodyPr/>
              <a:lstStyle/>
              <a:p>
                <a:pPr>
                  <a:defRPr lang="en-US" sz="800"/>
                </a:pPr>
                <a:endParaRPr lang="en-US"/>
              </a:p>
            </c:txPr>
            <c:dLblPos val="outEnd"/>
            <c:showCatName val="1"/>
            <c:showLeaderLines val="1"/>
            <c:extLst>
              <c:ext xmlns:c15="http://schemas.microsoft.com/office/drawing/2012/chart" uri="{CE6537A1-D6FC-4f65-9D91-7224C49458BB}"/>
            </c:extLst>
          </c:dLbls>
          <c:cat>
            <c:strRef>
              <c:f>'8'!$B$3:$B$7</c:f>
              <c:strCache>
                <c:ptCount val="4"/>
                <c:pt idx="0">
                  <c:v>Si Metal</c:v>
                </c:pt>
                <c:pt idx="1">
                  <c:v>Mn alloys</c:v>
                </c:pt>
                <c:pt idx="2">
                  <c:v>Si alloys</c:v>
                </c:pt>
                <c:pt idx="3">
                  <c:v>FeSI</c:v>
                </c:pt>
              </c:strCache>
            </c:strRef>
          </c:cat>
          <c:val>
            <c:numRef>
              <c:f>'8'!$C$3:$C$7</c:f>
              <c:numCache>
                <c:formatCode>General</c:formatCode>
                <c:ptCount val="5"/>
                <c:pt idx="0">
                  <c:v>373346.71400000044</c:v>
                </c:pt>
                <c:pt idx="1">
                  <c:v>265771.79100000008</c:v>
                </c:pt>
                <c:pt idx="2">
                  <c:v>52781.976000000002</c:v>
                </c:pt>
                <c:pt idx="3">
                  <c:v>265110.51897278399</c:v>
                </c:pt>
              </c:numCache>
            </c:numRef>
          </c:val>
        </c:ser>
        <c:dLbls>
          <c:showCatName val="1"/>
          <c:showPercent val="1"/>
        </c:dLbls>
        <c:firstSliceAng val="0"/>
      </c:pieChart>
    </c:plotArea>
    <c:plotVisOnly val="1"/>
    <c:dispBlanksAs val="zero"/>
  </c:chart>
  <c:spPr>
    <a:noFill/>
    <a:ln>
      <a:noFill/>
    </a:ln>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2480832630149503"/>
          <c:y val="0.20212777385946101"/>
          <c:w val="0.63677788073189912"/>
          <c:h val="0.49253562495300002"/>
        </c:manualLayout>
      </c:layout>
      <c:doughnutChart>
        <c:varyColors val="1"/>
        <c:ser>
          <c:idx val="0"/>
          <c:order val="0"/>
          <c:dLbls>
            <c:dLbl>
              <c:idx val="0"/>
              <c:layout>
                <c:manualLayout>
                  <c:x val="1.0345347241172901E-2"/>
                  <c:y val="2.7842486969037001E-3"/>
                </c:manualLayout>
              </c:layout>
              <c:showCatName val="1"/>
              <c:extLst>
                <c:ext xmlns:c15="http://schemas.microsoft.com/office/drawing/2012/chart" uri="{CE6537A1-D6FC-4f65-9D91-7224C49458BB}">
                  <c15:layout/>
                </c:ext>
              </c:extLst>
            </c:dLbl>
            <c:dLbl>
              <c:idx val="1"/>
              <c:layout>
                <c:manualLayout>
                  <c:x val="-8.6522084319137094E-3"/>
                  <c:y val="3.6196403621065402E-2"/>
                </c:manualLayout>
              </c:layout>
              <c:numFmt formatCode="0%" sourceLinked="0"/>
              <c:spPr/>
              <c:txPr>
                <a:bodyPr rot="5400000" vert="horz"/>
                <a:lstStyle/>
                <a:p>
                  <a:pPr>
                    <a:defRPr lang="en-US" sz="800">
                      <a:solidFill>
                        <a:schemeClr val="bg1"/>
                      </a:solidFill>
                    </a:defRPr>
                  </a:pPr>
                  <a:endParaRPr lang="en-US"/>
                </a:p>
              </c:txPr>
              <c:showCatName val="1"/>
              <c:extLst>
                <c:ext xmlns:c15="http://schemas.microsoft.com/office/drawing/2012/chart" uri="{CE6537A1-D6FC-4f65-9D91-7224C49458BB}">
                  <c15:layout/>
                </c:ext>
              </c:extLst>
            </c:dLbl>
            <c:dLbl>
              <c:idx val="2"/>
              <c:layout>
                <c:manualLayout>
                  <c:x val="1.6735524449651505E-2"/>
                  <c:y val="0"/>
                </c:manualLayout>
              </c:layout>
              <c:numFmt formatCode="0%" sourceLinked="0"/>
              <c:spPr>
                <a:noFill/>
                <a:ln>
                  <a:noFill/>
                </a:ln>
                <a:effectLst/>
              </c:spPr>
              <c:txPr>
                <a:bodyPr rot="0" vert="horz"/>
                <a:lstStyle/>
                <a:p>
                  <a:pPr>
                    <a:defRPr lang="en-US" sz="800" b="0">
                      <a:solidFill>
                        <a:schemeClr val="bg1"/>
                      </a:solidFill>
                    </a:defRPr>
                  </a:pPr>
                  <a:endParaRPr lang="en-US"/>
                </a:p>
              </c:txPr>
              <c:showCatName val="1"/>
              <c:extLst>
                <c:ext xmlns:c15="http://schemas.microsoft.com/office/drawing/2012/chart" uri="{CE6537A1-D6FC-4f65-9D91-7224C49458BB}">
                  <c15:layout/>
                </c:ext>
              </c:extLst>
            </c:dLbl>
            <c:dLbl>
              <c:idx val="3"/>
              <c:layout>
                <c:manualLayout>
                  <c:x val="2.3493864463217603E-2"/>
                  <c:y val="1.8661047781098599E-2"/>
                </c:manualLayout>
              </c:layout>
              <c:showCatName val="1"/>
              <c:extLst>
                <c:ext xmlns:c15="http://schemas.microsoft.com/office/drawing/2012/chart" uri="{CE6537A1-D6FC-4f65-9D91-7224C49458BB}">
                  <c15:layout>
                    <c:manualLayout>
                      <c:w val="0.24637232533760869"/>
                      <c:h val="6.6526635339616391E-2"/>
                    </c:manualLayout>
                  </c15:layout>
                </c:ext>
              </c:extLst>
            </c:dLbl>
            <c:numFmt formatCode="0%" sourceLinked="0"/>
            <c:spPr>
              <a:noFill/>
              <a:ln>
                <a:noFill/>
              </a:ln>
              <a:effectLst/>
            </c:spPr>
            <c:txPr>
              <a:bodyPr/>
              <a:lstStyle/>
              <a:p>
                <a:pPr>
                  <a:defRPr lang="en-US" sz="800"/>
                </a:pPr>
                <a:endParaRPr lang="en-US"/>
              </a:p>
            </c:txPr>
            <c:showCatName val="1"/>
            <c:showLeaderLines val="1"/>
            <c:extLst>
              <c:ext xmlns:c15="http://schemas.microsoft.com/office/drawing/2012/chart" uri="{CE6537A1-D6FC-4f65-9D91-7224C49458BB}">
                <c15:layout/>
              </c:ext>
            </c:extLst>
          </c:dLbls>
          <c:cat>
            <c:strRef>
              <c:f>'8'!$B$13:$B$17</c:f>
              <c:strCache>
                <c:ptCount val="5"/>
                <c:pt idx="0">
                  <c:v>Aluminium</c:v>
                </c:pt>
                <c:pt idx="1">
                  <c:v>Chemicals</c:v>
                </c:pt>
                <c:pt idx="2">
                  <c:v>Solar</c:v>
                </c:pt>
                <c:pt idx="3">
                  <c:v>Steel/         Specialty Steel</c:v>
                </c:pt>
                <c:pt idx="4">
                  <c:v>Other</c:v>
                </c:pt>
              </c:strCache>
            </c:strRef>
          </c:cat>
          <c:val>
            <c:numRef>
              <c:f>'8'!$C$13:$C$17</c:f>
              <c:numCache>
                <c:formatCode>General</c:formatCode>
                <c:ptCount val="5"/>
                <c:pt idx="0">
                  <c:v>141624.606</c:v>
                </c:pt>
                <c:pt idx="1">
                  <c:v>212693.791</c:v>
                </c:pt>
                <c:pt idx="2">
                  <c:v>13579.984</c:v>
                </c:pt>
                <c:pt idx="3">
                  <c:v>519959.31599999999</c:v>
                </c:pt>
                <c:pt idx="4">
                  <c:v>69153.302972784135</c:v>
                </c:pt>
              </c:numCache>
            </c:numRef>
          </c:val>
        </c:ser>
        <c:dLbls>
          <c:showCatName val="1"/>
          <c:showPercent val="1"/>
        </c:dLbls>
        <c:firstSliceAng val="0"/>
        <c:holeSize val="71"/>
      </c:doughnutChart>
    </c:plotArea>
    <c:plotVisOnly val="1"/>
    <c:dispBlanksAs val="zero"/>
  </c:chart>
  <c:spPr>
    <a:noFill/>
    <a:ln>
      <a:noFill/>
    </a:ln>
  </c:spPr>
  <c:externalData r:id="rId2"/>
</c:chartSpace>
</file>

<file path=ppt/charts/chart7.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autoTitleDeleted val="1"/>
    <c:plotArea>
      <c:layout/>
      <c:barChart>
        <c:barDir val="bar"/>
        <c:grouping val="stacked"/>
        <c:ser>
          <c:idx val="0"/>
          <c:order val="0"/>
          <c:tx>
            <c:strRef>
              <c:f>Hoja1!$B$1</c:f>
              <c:strCache>
                <c:ptCount val="1"/>
                <c:pt idx="0">
                  <c:v>Serie 1</c:v>
                </c:pt>
              </c:strCache>
            </c:strRef>
          </c:tx>
          <c:spPr>
            <a:solidFill>
              <a:schemeClr val="accent1"/>
            </a:solidFill>
            <a:ln>
              <a:noFill/>
            </a:ln>
            <a:effectLst/>
          </c:spPr>
          <c:dLbls>
            <c:dLbl>
              <c:idx val="4"/>
              <c:tx>
                <c:rich>
                  <a:bodyPr/>
                  <a:lstStyle/>
                  <a:p>
                    <a:r>
                      <a:rPr lang="en-US" smtClean="0"/>
                      <a:t>57%</a:t>
                    </a:r>
                    <a:endParaRPr lang="en-US" dirty="0"/>
                  </a:p>
                </c:rich>
              </c:tx>
              <c:dLblPos val="inEnd"/>
              <c:showVal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en-US" sz="1197" b="0" i="0" u="none" strike="noStrike" kern="1200" baseline="0">
                    <a:solidFill>
                      <a:schemeClr val="bg1"/>
                    </a:solidFill>
                    <a:latin typeface="+mn-lt"/>
                    <a:ea typeface="+mn-ea"/>
                    <a:cs typeface="+mn-cs"/>
                  </a:defRPr>
                </a:pPr>
                <a:endParaRPr lang="en-US"/>
              </a:p>
            </c:txPr>
            <c:dLblPos val="inEnd"/>
            <c:showVal val="1"/>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Hoja1!$A$2:$A$6</c:f>
              <c:strCache>
                <c:ptCount val="5"/>
                <c:pt idx="0">
                  <c:v>Quartz North America</c:v>
                </c:pt>
                <c:pt idx="1">
                  <c:v>Quartz Europe</c:v>
                </c:pt>
                <c:pt idx="2">
                  <c:v>Quartz South Africa</c:v>
                </c:pt>
                <c:pt idx="3">
                  <c:v>Coal North America</c:v>
                </c:pt>
                <c:pt idx="4">
                  <c:v>Charcoal South Africa</c:v>
                </c:pt>
              </c:strCache>
            </c:strRef>
          </c:cat>
          <c:val>
            <c:numRef>
              <c:f>Hoja1!$B$2:$B$6</c:f>
              <c:numCache>
                <c:formatCode>0%</c:formatCode>
                <c:ptCount val="5"/>
                <c:pt idx="0">
                  <c:v>1</c:v>
                </c:pt>
                <c:pt idx="1">
                  <c:v>0.61930000000000007</c:v>
                </c:pt>
                <c:pt idx="2">
                  <c:v>1</c:v>
                </c:pt>
                <c:pt idx="3">
                  <c:v>1</c:v>
                </c:pt>
                <c:pt idx="4">
                  <c:v>0.70000000000000007</c:v>
                </c:pt>
              </c:numCache>
            </c:numRef>
          </c:val>
        </c:ser>
        <c:ser>
          <c:idx val="1"/>
          <c:order val="1"/>
          <c:tx>
            <c:strRef>
              <c:f>Hoja1!$C$1</c:f>
              <c:strCache>
                <c:ptCount val="1"/>
                <c:pt idx="0">
                  <c:v>Columna1</c:v>
                </c:pt>
              </c:strCache>
            </c:strRef>
          </c:tx>
          <c:spPr>
            <a:solidFill>
              <a:schemeClr val="accent2"/>
            </a:solidFill>
            <a:ln>
              <a:noFill/>
            </a:ln>
            <a:effectLst/>
          </c:spPr>
          <c:cat>
            <c:strRef>
              <c:f>Hoja1!$A$2:$A$6</c:f>
              <c:strCache>
                <c:ptCount val="5"/>
                <c:pt idx="0">
                  <c:v>Quartz North America</c:v>
                </c:pt>
                <c:pt idx="1">
                  <c:v>Quartz Europe</c:v>
                </c:pt>
                <c:pt idx="2">
                  <c:v>Quartz South Africa</c:v>
                </c:pt>
                <c:pt idx="3">
                  <c:v>Coal North America</c:v>
                </c:pt>
                <c:pt idx="4">
                  <c:v>Charcoal South Africa</c:v>
                </c:pt>
              </c:strCache>
            </c:strRef>
          </c:cat>
          <c:val>
            <c:numRef>
              <c:f>Hoja1!$C$2:$C$6</c:f>
              <c:numCache>
                <c:formatCode>General</c:formatCode>
                <c:ptCount val="5"/>
              </c:numCache>
            </c:numRef>
          </c:val>
        </c:ser>
        <c:ser>
          <c:idx val="2"/>
          <c:order val="2"/>
          <c:tx>
            <c:strRef>
              <c:f>Hoja1!$D$1</c:f>
              <c:strCache>
                <c:ptCount val="1"/>
                <c:pt idx="0">
                  <c:v>Columna2</c:v>
                </c:pt>
              </c:strCache>
            </c:strRef>
          </c:tx>
          <c:spPr>
            <a:solidFill>
              <a:schemeClr val="accent3"/>
            </a:solidFill>
            <a:ln>
              <a:noFill/>
            </a:ln>
            <a:effectLst/>
          </c:spPr>
          <c:cat>
            <c:strRef>
              <c:f>Hoja1!$A$2:$A$6</c:f>
              <c:strCache>
                <c:ptCount val="5"/>
                <c:pt idx="0">
                  <c:v>Quartz North America</c:v>
                </c:pt>
                <c:pt idx="1">
                  <c:v>Quartz Europe</c:v>
                </c:pt>
                <c:pt idx="2">
                  <c:v>Quartz South Africa</c:v>
                </c:pt>
                <c:pt idx="3">
                  <c:v>Coal North America</c:v>
                </c:pt>
                <c:pt idx="4">
                  <c:v>Charcoal South Africa</c:v>
                </c:pt>
              </c:strCache>
            </c:strRef>
          </c:cat>
          <c:val>
            <c:numRef>
              <c:f>Hoja1!$D$2:$D$6</c:f>
              <c:numCache>
                <c:formatCode>General</c:formatCode>
                <c:ptCount val="5"/>
              </c:numCache>
            </c:numRef>
          </c:val>
        </c:ser>
        <c:dLbls/>
        <c:overlap val="100"/>
        <c:axId val="95446144"/>
        <c:axId val="95447680"/>
      </c:barChart>
      <c:catAx>
        <c:axId val="95446144"/>
        <c:scaling>
          <c:orientation val="minMax"/>
        </c:scaling>
        <c:axPos val="l"/>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197" b="0" i="0" u="none" strike="noStrike" kern="1200" baseline="0">
                <a:solidFill>
                  <a:schemeClr val="tx1">
                    <a:lumMod val="65000"/>
                    <a:lumOff val="35000"/>
                  </a:schemeClr>
                </a:solidFill>
                <a:latin typeface="+mn-lt"/>
                <a:ea typeface="+mn-ea"/>
                <a:cs typeface="+mn-cs"/>
              </a:defRPr>
            </a:pPr>
            <a:endParaRPr lang="en-US"/>
          </a:p>
        </c:txPr>
        <c:crossAx val="95447680"/>
        <c:crosses val="autoZero"/>
        <c:auto val="1"/>
        <c:lblAlgn val="ctr"/>
        <c:lblOffset val="100"/>
      </c:catAx>
      <c:valAx>
        <c:axId val="95447680"/>
        <c:scaling>
          <c:orientation val="minMax"/>
        </c:scaling>
        <c:delete val="1"/>
        <c:axPos val="b"/>
        <c:numFmt formatCode="0%" sourceLinked="1"/>
        <c:majorTickMark val="none"/>
        <c:tickLblPos val="nextTo"/>
        <c:crossAx val="95446144"/>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2"/>
</c:chartSpace>
</file>

<file path=ppt/charts/chart8.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lang="en-US" sz="1200" b="1" i="0" u="none" strike="noStrike" kern="1200" spc="0" baseline="0">
                <a:solidFill>
                  <a:schemeClr val="tx1">
                    <a:lumMod val="65000"/>
                    <a:lumOff val="35000"/>
                  </a:schemeClr>
                </a:solidFill>
                <a:latin typeface="+mn-lt"/>
                <a:ea typeface="+mn-ea"/>
                <a:cs typeface="+mn-cs"/>
              </a:defRPr>
            </a:pPr>
            <a:r>
              <a:rPr lang="en-US" sz="1200" b="1" dirty="0"/>
              <a:t>Product diversification: </a:t>
            </a:r>
            <a:endParaRPr lang="en-US" sz="1200" b="1" dirty="0" smtClean="0"/>
          </a:p>
          <a:p>
            <a:pPr>
              <a:defRPr lang="en-US" sz="1200" b="1" i="0" u="none" strike="noStrike" kern="1200" spc="0" baseline="0">
                <a:solidFill>
                  <a:schemeClr val="tx1">
                    <a:lumMod val="65000"/>
                    <a:lumOff val="35000"/>
                  </a:schemeClr>
                </a:solidFill>
                <a:latin typeface="+mn-lt"/>
                <a:ea typeface="+mn-ea"/>
                <a:cs typeface="+mn-cs"/>
              </a:defRPr>
            </a:pPr>
            <a:r>
              <a:rPr lang="en-US" sz="1200" b="1" dirty="0" smtClean="0"/>
              <a:t>Sales in US Dollars</a:t>
            </a:r>
            <a:endParaRPr lang="en-US" sz="1200" b="1" dirty="0"/>
          </a:p>
        </c:rich>
      </c:tx>
      <c:layout>
        <c:manualLayout>
          <c:xMode val="edge"/>
          <c:yMode val="edge"/>
          <c:x val="0.34316023120454509"/>
          <c:y val="1.0090820262095903E-2"/>
        </c:manualLayout>
      </c:layout>
      <c:spPr>
        <a:noFill/>
        <a:ln>
          <a:noFill/>
        </a:ln>
        <a:effectLst/>
      </c:spPr>
    </c:title>
    <c:plotArea>
      <c:layout/>
      <c:pieChart>
        <c:varyColors val="1"/>
        <c:ser>
          <c:idx val="0"/>
          <c:order val="0"/>
          <c:dPt>
            <c:idx val="0"/>
            <c:spPr>
              <a:solidFill>
                <a:schemeClr val="accent1"/>
              </a:solidFill>
              <a:ln w="19050">
                <a:solidFill>
                  <a:schemeClr val="lt1"/>
                </a:solidFill>
              </a:ln>
              <a:effectLst/>
            </c:spPr>
          </c:dPt>
          <c:dPt>
            <c:idx val="1"/>
            <c:spPr>
              <a:solidFill>
                <a:schemeClr val="accent3"/>
              </a:solidFill>
              <a:ln w="19050">
                <a:solidFill>
                  <a:schemeClr val="lt1"/>
                </a:solidFill>
              </a:ln>
              <a:effectLst/>
            </c:spPr>
          </c:dPt>
          <c:dPt>
            <c:idx val="2"/>
            <c:spPr>
              <a:solidFill>
                <a:schemeClr val="accent5"/>
              </a:solidFill>
              <a:ln w="19050">
                <a:solidFill>
                  <a:schemeClr val="lt1"/>
                </a:solidFill>
              </a:ln>
              <a:effectLst/>
            </c:spPr>
          </c:dPt>
          <c:dLbls>
            <c:dLbl>
              <c:idx val="0"/>
              <c:layout>
                <c:manualLayout>
                  <c:x val="-7.7016492341444032E-3"/>
                  <c:y val="-4.0487585036370406E-2"/>
                </c:manualLayout>
              </c:layout>
              <c:tx>
                <c:rich>
                  <a:bodyPr/>
                  <a:lstStyle/>
                  <a:p>
                    <a:r>
                      <a:rPr lang="en-US" baseline="0" dirty="0" smtClean="0"/>
                      <a:t>Silicon Metal 50%</a:t>
                    </a:r>
                  </a:p>
                </c:rich>
              </c:tx>
              <c:dLblPos val="bestFit"/>
              <c:showVal val="1"/>
              <c:showCatName val="1"/>
              <c:extLst>
                <c:ext xmlns:c15="http://schemas.microsoft.com/office/drawing/2012/chart" uri="{CE6537A1-D6FC-4f65-9D91-7224C49458BB}">
                  <c15:dlblFieldTable/>
                  <c15:showDataLabelsRange val="0"/>
                </c:ext>
              </c:extLst>
            </c:dLbl>
            <c:dLbl>
              <c:idx val="1"/>
              <c:layout>
                <c:manualLayout>
                  <c:x val="-1.4193076611692203E-2"/>
                  <c:y val="-4.6446381973946418E-2"/>
                </c:manualLayout>
              </c:layout>
              <c:tx>
                <c:rich>
                  <a:bodyPr/>
                  <a:lstStyle/>
                  <a:p>
                    <a:r>
                      <a:rPr lang="en-US" dirty="0" smtClean="0"/>
                      <a:t>Silicon Alloys 28%</a:t>
                    </a:r>
                    <a:endParaRPr lang="en-US" baseline="0" dirty="0" smtClean="0"/>
                  </a:p>
                </c:rich>
              </c:tx>
              <c:dLblPos val="bestFit"/>
              <c:showVal val="1"/>
              <c:showCatName val="1"/>
              <c:extLst>
                <c:ext xmlns:c15="http://schemas.microsoft.com/office/drawing/2012/chart" uri="{CE6537A1-D6FC-4f65-9D91-7224C49458BB}">
                  <c15:dlblFieldTable/>
                  <c15:showDataLabelsRange val="0"/>
                </c:ext>
              </c:extLst>
            </c:dLbl>
            <c:dLbl>
              <c:idx val="2"/>
              <c:layout>
                <c:manualLayout>
                  <c:x val="-1.10477927592347E-3"/>
                  <c:y val="2.8260853673691699E-2"/>
                </c:manualLayout>
              </c:layout>
              <c:tx>
                <c:rich>
                  <a:bodyPr/>
                  <a:lstStyle/>
                  <a:p>
                    <a:r>
                      <a:rPr lang="en-US" baseline="0" dirty="0" smtClean="0"/>
                      <a:t>Manganese Alloys 22%</a:t>
                    </a:r>
                  </a:p>
                </c:rich>
              </c:tx>
              <c:dLblPos val="bestFit"/>
              <c:showVal val="1"/>
              <c:showCatName val="1"/>
              <c:extLst>
                <c:ext xmlns:c15="http://schemas.microsoft.com/office/drawing/2012/chart" uri="{CE6537A1-D6FC-4f65-9D91-7224C49458BB}">
                  <c15:dlblFieldTable/>
                  <c15:showDataLabelsRange val="0"/>
                </c:ext>
              </c:extLst>
            </c:dLbl>
            <c:spPr>
              <a:noFill/>
              <a:ln>
                <a:noFill/>
              </a:ln>
              <a:effectLst/>
            </c:spPr>
            <c:txPr>
              <a:bodyPr rot="0" spcFirstLastPara="1" vertOverflow="ellipsis" vert="horz" wrap="square" lIns="38100" tIns="19050" rIns="38100" bIns="19050" anchor="ctr" anchorCtr="1">
                <a:spAutoFit/>
              </a:bodyPr>
              <a:lstStyle/>
              <a:p>
                <a:pPr>
                  <a:defRPr lang="en-US" sz="1200" b="1" i="0" u="none" strike="noStrike" kern="1200" baseline="0">
                    <a:solidFill>
                      <a:schemeClr val="tx1">
                        <a:lumMod val="75000"/>
                        <a:lumOff val="25000"/>
                      </a:schemeClr>
                    </a:solidFill>
                    <a:latin typeface="+mn-lt"/>
                    <a:ea typeface="+mn-ea"/>
                    <a:cs typeface="+mn-cs"/>
                  </a:defRPr>
                </a:pPr>
                <a:endParaRPr lang="en-US"/>
              </a:p>
            </c:txPr>
            <c:dLblPos val="bestFit"/>
            <c:showVal val="1"/>
            <c:showCatName val="1"/>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Sheet2!$E$5:$E$7</c:f>
              <c:strCache>
                <c:ptCount val="3"/>
                <c:pt idx="0">
                  <c:v>Silicon Metal</c:v>
                </c:pt>
                <c:pt idx="1">
                  <c:v>Silicon Alloy</c:v>
                </c:pt>
                <c:pt idx="2">
                  <c:v>Manganese Alloy</c:v>
                </c:pt>
              </c:strCache>
            </c:strRef>
          </c:cat>
          <c:val>
            <c:numRef>
              <c:f>Sheet2!$F$5:$F$7</c:f>
              <c:numCache>
                <c:formatCode>0%</c:formatCode>
                <c:ptCount val="3"/>
                <c:pt idx="0">
                  <c:v>0.5</c:v>
                </c:pt>
                <c:pt idx="1">
                  <c:v>0.28000000000000008</c:v>
                </c:pt>
                <c:pt idx="2">
                  <c:v>0.22000000000000003</c:v>
                </c:pt>
              </c:numCache>
            </c:numRef>
          </c:val>
        </c:ser>
        <c:dLbls/>
        <c:firstSliceAng val="0"/>
      </c:pieChart>
      <c:spPr>
        <a:noFill/>
        <a:ln>
          <a:noFill/>
        </a:ln>
        <a:effectLst/>
      </c:spPr>
    </c:plotArea>
    <c:plotVisOnly val="1"/>
    <c:dispBlanksAs val="zero"/>
  </c:chart>
  <c:spPr>
    <a:noFill/>
    <a:ln>
      <a:noFill/>
    </a:ln>
    <a:effectLst/>
  </c:spPr>
  <c:txPr>
    <a:bodyPr/>
    <a:lstStyle/>
    <a:p>
      <a:pPr>
        <a:defRPr/>
      </a:pPr>
      <a:endParaRPr lang="en-US"/>
    </a:p>
  </c:txPr>
  <c:externalData r:id="rId2"/>
</c:chartSpace>
</file>

<file path=ppt/charts/chart9.xml><?xml version="1.0" encoding="utf-8"?>
<c:chartSpace xmlns:c="http://schemas.openxmlformats.org/drawingml/2006/chart" xmlns:a="http://schemas.openxmlformats.org/drawingml/2006/main" xmlns:r="http://schemas.openxmlformats.org/officeDocument/2006/relationships">
  <c:lang val="en-GB"/>
  <c:clrMapOvr bg1="lt1" tx1="dk1" bg2="lt2" tx2="dk2" accent1="accent1" accent2="accent2" accent3="accent3" accent4="accent4" accent5="accent5" accent6="accent6" hlink="hlink" folHlink="folHlink"/>
  <c:chart>
    <c:plotArea>
      <c:layout>
        <c:manualLayout>
          <c:layoutTarget val="inner"/>
          <c:xMode val="edge"/>
          <c:yMode val="edge"/>
          <c:x val="0.12277201018662501"/>
          <c:y val="5.2173913043478314E-2"/>
          <c:w val="0.86307370814317008"/>
          <c:h val="0.77348761839552715"/>
        </c:manualLayout>
      </c:layout>
      <c:barChart>
        <c:barDir val="col"/>
        <c:grouping val="stacked"/>
        <c:ser>
          <c:idx val="0"/>
          <c:order val="0"/>
          <c:tx>
            <c:strRef>
              <c:f>'Data Sheet'!$B$4</c:f>
              <c:strCache>
                <c:ptCount val="1"/>
                <c:pt idx="0">
                  <c:v>Western World</c:v>
                </c:pt>
              </c:strCache>
            </c:strRef>
          </c:tx>
          <c:spPr>
            <a:solidFill>
              <a:srgbClr val="1F497D"/>
            </a:solidFill>
            <a:ln>
              <a:solidFill>
                <a:srgbClr val="FFFFFF"/>
              </a:solidFill>
              <a:prstDash val="solid"/>
            </a:ln>
          </c:spPr>
          <c:cat>
            <c:numRef>
              <c:f>'Data Sheet'!$A$5:$A$18</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'Data Sheet'!$B$5:$B$18</c:f>
              <c:numCache>
                <c:formatCode>#,##0.0_);\(#,##0.0\);0.0_);@_)</c:formatCode>
                <c:ptCount val="14"/>
                <c:pt idx="0">
                  <c:v>1417.7</c:v>
                </c:pt>
                <c:pt idx="1">
                  <c:v>1477.5</c:v>
                </c:pt>
                <c:pt idx="2">
                  <c:v>1031.4000000000001</c:v>
                </c:pt>
                <c:pt idx="3">
                  <c:v>1496.2</c:v>
                </c:pt>
                <c:pt idx="4">
                  <c:v>1579.8</c:v>
                </c:pt>
                <c:pt idx="5">
                  <c:v>1421.2</c:v>
                </c:pt>
                <c:pt idx="6">
                  <c:v>1418.2</c:v>
                </c:pt>
                <c:pt idx="7">
                  <c:v>1620.3</c:v>
                </c:pt>
                <c:pt idx="8">
                  <c:v>1606.9</c:v>
                </c:pt>
                <c:pt idx="9">
                  <c:v>1673</c:v>
                </c:pt>
                <c:pt idx="10">
                  <c:v>1740.5</c:v>
                </c:pt>
                <c:pt idx="11">
                  <c:v>1797.5</c:v>
                </c:pt>
                <c:pt idx="12">
                  <c:v>1861.5</c:v>
                </c:pt>
                <c:pt idx="13">
                  <c:v>1923.5</c:v>
                </c:pt>
              </c:numCache>
            </c:numRef>
          </c:val>
        </c:ser>
        <c:ser>
          <c:idx val="1"/>
          <c:order val="1"/>
          <c:tx>
            <c:strRef>
              <c:f>'Data Sheet'!$C$4</c:f>
              <c:strCache>
                <c:ptCount val="1"/>
                <c:pt idx="0">
                  <c:v>China</c:v>
                </c:pt>
              </c:strCache>
            </c:strRef>
          </c:tx>
          <c:spPr>
            <a:solidFill>
              <a:srgbClr val="4F81BD"/>
            </a:solidFill>
            <a:ln>
              <a:solidFill>
                <a:srgbClr val="FFFFFF"/>
              </a:solidFill>
              <a:prstDash val="solid"/>
            </a:ln>
          </c:spPr>
          <c:cat>
            <c:numRef>
              <c:f>'Data Sheet'!$A$5:$A$18</c:f>
              <c:numCache>
                <c:formatCode>General</c:formatCode>
                <c:ptCount val="14"/>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numCache>
            </c:numRef>
          </c:cat>
          <c:val>
            <c:numRef>
              <c:f>'Data Sheet'!$C$5:$C$18</c:f>
              <c:numCache>
                <c:formatCode>#,##0.0_);\(#,##0.0\);0.0_);@_)</c:formatCode>
                <c:ptCount val="14"/>
                <c:pt idx="0">
                  <c:v>231.6</c:v>
                </c:pt>
                <c:pt idx="1">
                  <c:v>271.10000000000002</c:v>
                </c:pt>
                <c:pt idx="2">
                  <c:v>337.4</c:v>
                </c:pt>
                <c:pt idx="3">
                  <c:v>477.4</c:v>
                </c:pt>
                <c:pt idx="4">
                  <c:v>574.5</c:v>
                </c:pt>
                <c:pt idx="5">
                  <c:v>560</c:v>
                </c:pt>
                <c:pt idx="6">
                  <c:v>622.5</c:v>
                </c:pt>
                <c:pt idx="7">
                  <c:v>722.5</c:v>
                </c:pt>
                <c:pt idx="8">
                  <c:v>762.5</c:v>
                </c:pt>
                <c:pt idx="9">
                  <c:v>835</c:v>
                </c:pt>
                <c:pt idx="10">
                  <c:v>915</c:v>
                </c:pt>
                <c:pt idx="11">
                  <c:v>1010</c:v>
                </c:pt>
                <c:pt idx="12">
                  <c:v>1100</c:v>
                </c:pt>
                <c:pt idx="13">
                  <c:v>1205</c:v>
                </c:pt>
              </c:numCache>
            </c:numRef>
          </c:val>
        </c:ser>
        <c:dLbls/>
        <c:gapWidth val="50"/>
        <c:overlap val="100"/>
        <c:axId val="138879360"/>
        <c:axId val="138880896"/>
      </c:barChart>
      <c:catAx>
        <c:axId val="138879360"/>
        <c:scaling>
          <c:orientation val="minMax"/>
        </c:scaling>
        <c:axPos val="b"/>
        <c:numFmt formatCode="General" sourceLinked="1"/>
        <c:majorTickMark val="none"/>
        <c:tickLblPos val="nextTo"/>
        <c:spPr>
          <a:ln>
            <a:solidFill>
              <a:srgbClr val="7F7F7F"/>
            </a:solidFill>
            <a:prstDash val="solid"/>
          </a:ln>
        </c:spPr>
        <c:txPr>
          <a:bodyPr/>
          <a:lstStyle/>
          <a:p>
            <a:pPr>
              <a:defRPr lang="en-US"/>
            </a:pPr>
            <a:endParaRPr lang="en-US"/>
          </a:p>
        </c:txPr>
        <c:crossAx val="138880896"/>
        <c:crosses val="autoZero"/>
        <c:auto val="1"/>
        <c:lblAlgn val="ctr"/>
        <c:lblOffset val="100"/>
      </c:catAx>
      <c:valAx>
        <c:axId val="138880896"/>
        <c:scaling>
          <c:orientation val="minMax"/>
        </c:scaling>
        <c:axPos val="l"/>
        <c:title>
          <c:tx>
            <c:rich>
              <a:bodyPr rot="-5400000" vert="horz"/>
              <a:lstStyle/>
              <a:p>
                <a:pPr>
                  <a:defRPr lang="en-US"/>
                </a:pPr>
                <a:r>
                  <a:rPr lang="en-US"/>
                  <a:t>KMT</a:t>
                </a:r>
              </a:p>
            </c:rich>
          </c:tx>
          <c:layout>
            <c:manualLayout>
              <c:xMode val="edge"/>
              <c:yMode val="edge"/>
              <c:x val="0"/>
              <c:y val="0.37155540340066207"/>
            </c:manualLayout>
          </c:layout>
        </c:title>
        <c:numFmt formatCode="#,##0_);\(#,##0\)" sourceLinked="0"/>
        <c:tickLblPos val="nextTo"/>
        <c:spPr>
          <a:ln>
            <a:solidFill>
              <a:srgbClr val="7F7F7F"/>
            </a:solidFill>
            <a:prstDash val="solid"/>
          </a:ln>
        </c:spPr>
        <c:txPr>
          <a:bodyPr/>
          <a:lstStyle/>
          <a:p>
            <a:pPr>
              <a:defRPr lang="en-US"/>
            </a:pPr>
            <a:endParaRPr lang="en-US"/>
          </a:p>
        </c:txPr>
        <c:crossAx val="138879360"/>
        <c:crosses val="autoZero"/>
        <c:crossBetween val="between"/>
      </c:valAx>
      <c:spPr>
        <a:noFill/>
        <a:extLst>
          <a:ext uri="{909E8E84-426E-40DD-AFC4-6F175D3DCCD1}">
            <a14:hiddenFill xmlns:a14="http://schemas.microsoft.com/office/drawing/2010/main" xmlns:r="http://schemas.openxmlformats.org/officeDocument/2006/relationships" xmlns="">
              <a:solidFill>
                <a:srgbClr val="FFFFFF"/>
              </a:solidFill>
            </a14:hiddenFill>
          </a:ext>
        </a:extLst>
      </c:spPr>
    </c:plotArea>
    <c:legend>
      <c:legendPos val="b"/>
      <c:layout>
        <c:manualLayout>
          <c:xMode val="edge"/>
          <c:yMode val="edge"/>
          <c:x val="0.30238895297323504"/>
          <c:y val="0.93115873559283402"/>
          <c:w val="0.39522187115145613"/>
          <c:h val="6.8841264407166494E-2"/>
        </c:manualLayout>
      </c:layout>
      <c:spPr>
        <a:noFill/>
        <a:extLst>
          <a:ext uri="{909E8E84-426E-40DD-AFC4-6F175D3DCCD1}">
            <a14:hiddenFill xmlns:a14="http://schemas.microsoft.com/office/drawing/2010/main" xmlns:r="http://schemas.openxmlformats.org/officeDocument/2006/relationships" xmlns="">
              <a:solidFill>
                <a:srgbClr val="FFFFFF"/>
              </a:solidFill>
            </a14:hiddenFill>
          </a:ext>
        </a:extLst>
      </c:spPr>
      <c:txPr>
        <a:bodyPr/>
        <a:lstStyle/>
        <a:p>
          <a:pPr>
            <a:defRPr lang="en-US"/>
          </a:pPr>
          <a:endParaRPr lang="en-US"/>
        </a:p>
      </c:txPr>
    </c:legend>
    <c:plotVisOnly val="1"/>
    <c:dispBlanksAs val="gap"/>
  </c:chart>
  <c:spPr>
    <a:noFill/>
    <a:ln w="25400">
      <a:noFill/>
    </a:ln>
    <a:extLst>
      <a:ext uri="{909E8E84-426E-40DD-AFC4-6F175D3DCCD1}">
        <a14:hiddenFill xmlns:a14="http://schemas.microsoft.com/office/drawing/2010/main" xmlns:r="http://schemas.openxmlformats.org/officeDocument/2006/relationships" xmlns="">
          <a:solidFill>
            <a:srgbClr val="FFFFFF"/>
          </a:solidFill>
        </a14:hiddenFill>
      </a:ext>
    </a:extLst>
  </c:spPr>
  <c:txPr>
    <a:bodyPr/>
    <a:lstStyle/>
    <a:p>
      <a:pPr>
        <a:defRPr sz="900">
          <a:latin typeface="Calibri" panose="020F0502020204030204" pitchFamily="34" charset="0"/>
          <a:cs typeface="Calibri" panose="020F0502020204030204" pitchFamily="34" charset="0"/>
        </a:defRPr>
      </a:pPr>
      <a:endParaRPr lang="en-US"/>
    </a:p>
  </c:txPr>
  <c:externalData r:id="rId2"/>
  <c:userShapes r:id="rId3"/>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FDD4F9F-BBFB-4D99-8DFC-C4D797BC4A13}" type="doc">
      <dgm:prSet loTypeId="urn:microsoft.com/office/officeart/2005/8/layout/process2" loCatId="process" qsTypeId="urn:microsoft.com/office/officeart/2005/8/quickstyle/simple1" qsCatId="simple" csTypeId="urn:microsoft.com/office/officeart/2005/8/colors/accent1_2" csCatId="accent1" phldr="1"/>
      <dgm:spPr/>
    </dgm:pt>
    <dgm:pt modelId="{92ED2BED-92FF-45BE-8027-E7B18E0A594D}">
      <dgm:prSet phldrT="[Texto]"/>
      <dgm:spPr/>
      <dgm:t>
        <a:bodyPr/>
        <a:lstStyle/>
        <a:p>
          <a:r>
            <a:rPr lang="es-ES" dirty="0" smtClean="0"/>
            <a:t>Mine </a:t>
          </a:r>
          <a:r>
            <a:rPr lang="es-ES" dirty="0" err="1" smtClean="0"/>
            <a:t>production</a:t>
          </a:r>
          <a:r>
            <a:rPr lang="es-ES" dirty="0" smtClean="0"/>
            <a:t> (min 90,000 </a:t>
          </a:r>
          <a:r>
            <a:rPr lang="es-ES" dirty="0" err="1" smtClean="0"/>
            <a:t>tpy</a:t>
          </a:r>
          <a:r>
            <a:rPr lang="es-ES" dirty="0" smtClean="0"/>
            <a:t>)</a:t>
          </a:r>
          <a:endParaRPr lang="es-ES" dirty="0"/>
        </a:p>
      </dgm:t>
    </dgm:pt>
    <dgm:pt modelId="{AF8E215A-9A9E-4298-8FD0-87E1DA45A5BD}" type="parTrans" cxnId="{6FDA9AA2-DB04-4C4D-9F9B-687C29361BFA}">
      <dgm:prSet/>
      <dgm:spPr/>
      <dgm:t>
        <a:bodyPr/>
        <a:lstStyle/>
        <a:p>
          <a:endParaRPr lang="es-ES"/>
        </a:p>
      </dgm:t>
    </dgm:pt>
    <dgm:pt modelId="{336A8C5A-DCD5-4F4F-BCBF-1B2D8796B5D7}" type="sibTrans" cxnId="{6FDA9AA2-DB04-4C4D-9F9B-687C29361BFA}">
      <dgm:prSet/>
      <dgm:spPr/>
      <dgm:t>
        <a:bodyPr/>
        <a:lstStyle/>
        <a:p>
          <a:endParaRPr lang="es-ES"/>
        </a:p>
      </dgm:t>
    </dgm:pt>
    <dgm:pt modelId="{AA4A5E5E-4E27-428F-A6E6-4A23DBDED621}">
      <dgm:prSet phldrT="[Texto]"/>
      <dgm:spPr/>
      <dgm:t>
        <a:bodyPr/>
        <a:lstStyle/>
        <a:p>
          <a:r>
            <a:rPr lang="es-ES" dirty="0" err="1" smtClean="0"/>
            <a:t>Transport</a:t>
          </a:r>
          <a:r>
            <a:rPr lang="es-ES" dirty="0" smtClean="0"/>
            <a:t> </a:t>
          </a:r>
          <a:r>
            <a:rPr lang="es-ES" dirty="0" err="1" smtClean="0"/>
            <a:t>from</a:t>
          </a:r>
          <a:r>
            <a:rPr lang="es-ES" dirty="0" smtClean="0"/>
            <a:t> mine to </a:t>
          </a:r>
          <a:r>
            <a:rPr lang="es-ES" dirty="0" err="1" smtClean="0"/>
            <a:t>washing</a:t>
          </a:r>
          <a:r>
            <a:rPr lang="es-ES" dirty="0" smtClean="0"/>
            <a:t> </a:t>
          </a:r>
          <a:r>
            <a:rPr lang="es-ES" dirty="0" err="1" smtClean="0"/>
            <a:t>plant</a:t>
          </a:r>
          <a:r>
            <a:rPr lang="es-ES" dirty="0" smtClean="0"/>
            <a:t> (</a:t>
          </a:r>
          <a:r>
            <a:rPr lang="es-ES" dirty="0" err="1" smtClean="0"/>
            <a:t>Nouadhibou</a:t>
          </a:r>
          <a:r>
            <a:rPr lang="es-ES" dirty="0" smtClean="0"/>
            <a:t> free área)  (250/200 km) (250 t/d)</a:t>
          </a:r>
          <a:endParaRPr lang="es-ES" dirty="0"/>
        </a:p>
      </dgm:t>
    </dgm:pt>
    <dgm:pt modelId="{29577835-9558-4772-8553-CC0970A160AA}" type="parTrans" cxnId="{332F153F-ED9F-4B4D-BFC3-45DA14E6056F}">
      <dgm:prSet/>
      <dgm:spPr/>
      <dgm:t>
        <a:bodyPr/>
        <a:lstStyle/>
        <a:p>
          <a:endParaRPr lang="es-ES"/>
        </a:p>
      </dgm:t>
    </dgm:pt>
    <dgm:pt modelId="{5C954CE3-CF74-4E6B-8FAB-042C83CB43F1}" type="sibTrans" cxnId="{332F153F-ED9F-4B4D-BFC3-45DA14E6056F}">
      <dgm:prSet/>
      <dgm:spPr/>
      <dgm:t>
        <a:bodyPr/>
        <a:lstStyle/>
        <a:p>
          <a:endParaRPr lang="es-ES"/>
        </a:p>
      </dgm:t>
    </dgm:pt>
    <dgm:pt modelId="{FAADDAE6-93E1-4091-B007-34BEF543625F}">
      <dgm:prSet phldrT="[Texto]"/>
      <dgm:spPr/>
      <dgm:t>
        <a:bodyPr/>
        <a:lstStyle/>
        <a:p>
          <a:r>
            <a:rPr lang="es-ES" dirty="0" err="1" smtClean="0"/>
            <a:t>Process</a:t>
          </a:r>
          <a:r>
            <a:rPr lang="es-ES" dirty="0" smtClean="0"/>
            <a:t> in </a:t>
          </a:r>
          <a:r>
            <a:rPr lang="es-ES" dirty="0" err="1" smtClean="0"/>
            <a:t>washing</a:t>
          </a:r>
          <a:r>
            <a:rPr lang="es-ES" dirty="0" smtClean="0"/>
            <a:t> </a:t>
          </a:r>
          <a:r>
            <a:rPr lang="es-ES" dirty="0" err="1" smtClean="0"/>
            <a:t>plant</a:t>
          </a:r>
          <a:r>
            <a:rPr lang="es-ES" dirty="0" smtClean="0"/>
            <a:t> and </a:t>
          </a:r>
          <a:r>
            <a:rPr lang="es-ES" dirty="0" err="1" smtClean="0"/>
            <a:t>sorting</a:t>
          </a:r>
          <a:r>
            <a:rPr lang="es-ES" dirty="0" smtClean="0"/>
            <a:t> (250 t/d) (Free área </a:t>
          </a:r>
          <a:r>
            <a:rPr lang="es-ES" dirty="0" err="1" smtClean="0"/>
            <a:t>Nouadhibou</a:t>
          </a:r>
          <a:r>
            <a:rPr lang="es-ES" dirty="0" smtClean="0"/>
            <a:t>)</a:t>
          </a:r>
          <a:endParaRPr lang="es-ES" dirty="0"/>
        </a:p>
      </dgm:t>
    </dgm:pt>
    <dgm:pt modelId="{1868A44E-4669-459B-88A5-B4C8C343898F}" type="parTrans" cxnId="{2E92B525-4712-4D23-AE23-925A3B9137C2}">
      <dgm:prSet/>
      <dgm:spPr/>
      <dgm:t>
        <a:bodyPr/>
        <a:lstStyle/>
        <a:p>
          <a:endParaRPr lang="es-ES"/>
        </a:p>
      </dgm:t>
    </dgm:pt>
    <dgm:pt modelId="{7853FDE6-4193-4CE5-977B-16C7AD0643CD}" type="sibTrans" cxnId="{2E92B525-4712-4D23-AE23-925A3B9137C2}">
      <dgm:prSet/>
      <dgm:spPr/>
      <dgm:t>
        <a:bodyPr/>
        <a:lstStyle/>
        <a:p>
          <a:endParaRPr lang="es-ES"/>
        </a:p>
      </dgm:t>
    </dgm:pt>
    <dgm:pt modelId="{871CCB09-BBF0-42EA-871F-6E326A3B40AA}">
      <dgm:prSet/>
      <dgm:spPr/>
      <dgm:t>
        <a:bodyPr/>
        <a:lstStyle/>
        <a:p>
          <a:r>
            <a:rPr lang="es-ES" dirty="0" err="1" smtClean="0"/>
            <a:t>Loading</a:t>
          </a:r>
          <a:r>
            <a:rPr lang="es-ES" dirty="0" smtClean="0"/>
            <a:t> a </a:t>
          </a:r>
          <a:r>
            <a:rPr lang="es-ES" dirty="0" err="1" smtClean="0"/>
            <a:t>ship</a:t>
          </a:r>
          <a:r>
            <a:rPr lang="es-ES" dirty="0" smtClean="0"/>
            <a:t> (</a:t>
          </a:r>
          <a:r>
            <a:rPr lang="es-ES" dirty="0" err="1" smtClean="0"/>
            <a:t>max</a:t>
          </a:r>
          <a:r>
            <a:rPr lang="es-ES" dirty="0" smtClean="0"/>
            <a:t>. 8,000 t per </a:t>
          </a:r>
          <a:r>
            <a:rPr lang="es-ES" dirty="0" err="1" smtClean="0"/>
            <a:t>ship</a:t>
          </a:r>
          <a:r>
            <a:rPr lang="es-ES" dirty="0" smtClean="0"/>
            <a:t>) (10-11 min. </a:t>
          </a:r>
          <a:r>
            <a:rPr lang="es-ES" dirty="0" err="1" smtClean="0"/>
            <a:t>ships</a:t>
          </a:r>
          <a:r>
            <a:rPr lang="es-ES" dirty="0" smtClean="0"/>
            <a:t> per </a:t>
          </a:r>
          <a:r>
            <a:rPr lang="es-ES" dirty="0" err="1" smtClean="0"/>
            <a:t>year</a:t>
          </a:r>
          <a:r>
            <a:rPr lang="es-ES" dirty="0" smtClean="0"/>
            <a:t>): 85.000 </a:t>
          </a:r>
          <a:r>
            <a:rPr lang="es-ES" dirty="0" err="1" smtClean="0"/>
            <a:t>tpy</a:t>
          </a:r>
          <a:endParaRPr lang="es-ES" dirty="0"/>
        </a:p>
      </dgm:t>
    </dgm:pt>
    <dgm:pt modelId="{7C40D2B1-D770-4DF5-A538-BC461A27DFA3}" type="parTrans" cxnId="{67294506-D776-4093-BD8B-7D7707490AAC}">
      <dgm:prSet/>
      <dgm:spPr/>
      <dgm:t>
        <a:bodyPr/>
        <a:lstStyle/>
        <a:p>
          <a:endParaRPr lang="es-ES"/>
        </a:p>
      </dgm:t>
    </dgm:pt>
    <dgm:pt modelId="{150E0C59-2A47-400B-904C-CF9486E47A91}" type="sibTrans" cxnId="{67294506-D776-4093-BD8B-7D7707490AAC}">
      <dgm:prSet/>
      <dgm:spPr/>
      <dgm:t>
        <a:bodyPr/>
        <a:lstStyle/>
        <a:p>
          <a:endParaRPr lang="es-ES"/>
        </a:p>
      </dgm:t>
    </dgm:pt>
    <dgm:pt modelId="{31B16CD8-53F6-4DDF-BD59-1BC793B9D056}">
      <dgm:prSet/>
      <dgm:spPr/>
      <dgm:t>
        <a:bodyPr/>
        <a:lstStyle/>
        <a:p>
          <a:r>
            <a:rPr lang="es-ES" dirty="0" err="1" smtClean="0"/>
            <a:t>Transport</a:t>
          </a:r>
          <a:r>
            <a:rPr lang="es-ES" dirty="0" smtClean="0"/>
            <a:t> </a:t>
          </a:r>
          <a:r>
            <a:rPr lang="es-ES" dirty="0" err="1" smtClean="0"/>
            <a:t>from</a:t>
          </a:r>
          <a:r>
            <a:rPr lang="es-ES" dirty="0" smtClean="0"/>
            <a:t> </a:t>
          </a:r>
          <a:r>
            <a:rPr lang="es-ES" dirty="0" err="1" smtClean="0"/>
            <a:t>washing</a:t>
          </a:r>
          <a:r>
            <a:rPr lang="es-ES" dirty="0" smtClean="0"/>
            <a:t> </a:t>
          </a:r>
          <a:r>
            <a:rPr lang="es-ES" dirty="0" err="1" smtClean="0"/>
            <a:t>plant</a:t>
          </a:r>
          <a:r>
            <a:rPr lang="es-ES" dirty="0" smtClean="0"/>
            <a:t> to </a:t>
          </a:r>
          <a:r>
            <a:rPr lang="es-ES" dirty="0" err="1" smtClean="0"/>
            <a:t>port</a:t>
          </a:r>
          <a:r>
            <a:rPr lang="es-ES" dirty="0" smtClean="0"/>
            <a:t> (5 km)</a:t>
          </a:r>
          <a:endParaRPr lang="es-ES" dirty="0"/>
        </a:p>
      </dgm:t>
    </dgm:pt>
    <dgm:pt modelId="{FCD6C542-2C4A-420F-BD6E-CB835780DAB0}" type="parTrans" cxnId="{A1E86FFB-EF18-48FC-8444-FA070A8D85E7}">
      <dgm:prSet/>
      <dgm:spPr/>
      <dgm:t>
        <a:bodyPr/>
        <a:lstStyle/>
        <a:p>
          <a:endParaRPr lang="es-ES"/>
        </a:p>
      </dgm:t>
    </dgm:pt>
    <dgm:pt modelId="{0A26830D-F9F9-411A-B2A8-4B73ED6B7A5E}" type="sibTrans" cxnId="{A1E86FFB-EF18-48FC-8444-FA070A8D85E7}">
      <dgm:prSet/>
      <dgm:spPr/>
      <dgm:t>
        <a:bodyPr/>
        <a:lstStyle/>
        <a:p>
          <a:endParaRPr lang="es-ES"/>
        </a:p>
      </dgm:t>
    </dgm:pt>
    <dgm:pt modelId="{0FFF6604-E6BD-48D2-9378-1AA007E85FE8}" type="pres">
      <dgm:prSet presAssocID="{8FDD4F9F-BBFB-4D99-8DFC-C4D797BC4A13}" presName="linearFlow" presStyleCnt="0">
        <dgm:presLayoutVars>
          <dgm:resizeHandles val="exact"/>
        </dgm:presLayoutVars>
      </dgm:prSet>
      <dgm:spPr/>
    </dgm:pt>
    <dgm:pt modelId="{8F5BC04F-6256-42CF-9426-363455585FFE}" type="pres">
      <dgm:prSet presAssocID="{92ED2BED-92FF-45BE-8027-E7B18E0A594D}" presName="node" presStyleLbl="node1" presStyleIdx="0" presStyleCnt="5">
        <dgm:presLayoutVars>
          <dgm:bulletEnabled val="1"/>
        </dgm:presLayoutVars>
      </dgm:prSet>
      <dgm:spPr/>
      <dgm:t>
        <a:bodyPr/>
        <a:lstStyle/>
        <a:p>
          <a:endParaRPr lang="es-ES"/>
        </a:p>
      </dgm:t>
    </dgm:pt>
    <dgm:pt modelId="{FAAD56D8-751C-4B2F-BEC0-5F23BAC415D2}" type="pres">
      <dgm:prSet presAssocID="{336A8C5A-DCD5-4F4F-BCBF-1B2D8796B5D7}" presName="sibTrans" presStyleLbl="sibTrans2D1" presStyleIdx="0" presStyleCnt="4"/>
      <dgm:spPr/>
      <dgm:t>
        <a:bodyPr/>
        <a:lstStyle/>
        <a:p>
          <a:endParaRPr lang="en-US"/>
        </a:p>
      </dgm:t>
    </dgm:pt>
    <dgm:pt modelId="{31C6D8DE-F9A5-481F-8FFE-3710EB7BF965}" type="pres">
      <dgm:prSet presAssocID="{336A8C5A-DCD5-4F4F-BCBF-1B2D8796B5D7}" presName="connectorText" presStyleLbl="sibTrans2D1" presStyleIdx="0" presStyleCnt="4"/>
      <dgm:spPr/>
      <dgm:t>
        <a:bodyPr/>
        <a:lstStyle/>
        <a:p>
          <a:endParaRPr lang="en-US"/>
        </a:p>
      </dgm:t>
    </dgm:pt>
    <dgm:pt modelId="{8700D71C-F289-4F2B-BE91-7C26AA402B22}" type="pres">
      <dgm:prSet presAssocID="{AA4A5E5E-4E27-428F-A6E6-4A23DBDED621}" presName="node" presStyleLbl="node1" presStyleIdx="1" presStyleCnt="5">
        <dgm:presLayoutVars>
          <dgm:bulletEnabled val="1"/>
        </dgm:presLayoutVars>
      </dgm:prSet>
      <dgm:spPr/>
      <dgm:t>
        <a:bodyPr/>
        <a:lstStyle/>
        <a:p>
          <a:endParaRPr lang="es-ES"/>
        </a:p>
      </dgm:t>
    </dgm:pt>
    <dgm:pt modelId="{7E8C24D1-F9CA-4C6D-B56F-46B895236584}" type="pres">
      <dgm:prSet presAssocID="{5C954CE3-CF74-4E6B-8FAB-042C83CB43F1}" presName="sibTrans" presStyleLbl="sibTrans2D1" presStyleIdx="1" presStyleCnt="4"/>
      <dgm:spPr/>
      <dgm:t>
        <a:bodyPr/>
        <a:lstStyle/>
        <a:p>
          <a:endParaRPr lang="en-US"/>
        </a:p>
      </dgm:t>
    </dgm:pt>
    <dgm:pt modelId="{09A219E1-69E4-4C51-9329-FF421FD9C06C}" type="pres">
      <dgm:prSet presAssocID="{5C954CE3-CF74-4E6B-8FAB-042C83CB43F1}" presName="connectorText" presStyleLbl="sibTrans2D1" presStyleIdx="1" presStyleCnt="4"/>
      <dgm:spPr/>
      <dgm:t>
        <a:bodyPr/>
        <a:lstStyle/>
        <a:p>
          <a:endParaRPr lang="en-US"/>
        </a:p>
      </dgm:t>
    </dgm:pt>
    <dgm:pt modelId="{EB4A6663-7B60-4ABF-B598-E3DF7FF9D533}" type="pres">
      <dgm:prSet presAssocID="{FAADDAE6-93E1-4091-B007-34BEF543625F}" presName="node" presStyleLbl="node1" presStyleIdx="2" presStyleCnt="5">
        <dgm:presLayoutVars>
          <dgm:bulletEnabled val="1"/>
        </dgm:presLayoutVars>
      </dgm:prSet>
      <dgm:spPr/>
      <dgm:t>
        <a:bodyPr/>
        <a:lstStyle/>
        <a:p>
          <a:endParaRPr lang="es-ES"/>
        </a:p>
      </dgm:t>
    </dgm:pt>
    <dgm:pt modelId="{165C487F-EE7A-4A19-A10E-8278A5E3949C}" type="pres">
      <dgm:prSet presAssocID="{7853FDE6-4193-4CE5-977B-16C7AD0643CD}" presName="sibTrans" presStyleLbl="sibTrans2D1" presStyleIdx="2" presStyleCnt="4"/>
      <dgm:spPr/>
      <dgm:t>
        <a:bodyPr/>
        <a:lstStyle/>
        <a:p>
          <a:endParaRPr lang="en-US"/>
        </a:p>
      </dgm:t>
    </dgm:pt>
    <dgm:pt modelId="{4277ECCA-F409-4A38-9842-9835F707B2FD}" type="pres">
      <dgm:prSet presAssocID="{7853FDE6-4193-4CE5-977B-16C7AD0643CD}" presName="connectorText" presStyleLbl="sibTrans2D1" presStyleIdx="2" presStyleCnt="4"/>
      <dgm:spPr/>
      <dgm:t>
        <a:bodyPr/>
        <a:lstStyle/>
        <a:p>
          <a:endParaRPr lang="en-US"/>
        </a:p>
      </dgm:t>
    </dgm:pt>
    <dgm:pt modelId="{9FB18541-DFDE-4311-8FD0-F3D535A1A38A}" type="pres">
      <dgm:prSet presAssocID="{31B16CD8-53F6-4DDF-BD59-1BC793B9D056}" presName="node" presStyleLbl="node1" presStyleIdx="3" presStyleCnt="5">
        <dgm:presLayoutVars>
          <dgm:bulletEnabled val="1"/>
        </dgm:presLayoutVars>
      </dgm:prSet>
      <dgm:spPr/>
      <dgm:t>
        <a:bodyPr/>
        <a:lstStyle/>
        <a:p>
          <a:endParaRPr lang="es-ES"/>
        </a:p>
      </dgm:t>
    </dgm:pt>
    <dgm:pt modelId="{DF5FB132-D302-4B43-9C42-BF37F8A6F4CA}" type="pres">
      <dgm:prSet presAssocID="{0A26830D-F9F9-411A-B2A8-4B73ED6B7A5E}" presName="sibTrans" presStyleLbl="sibTrans2D1" presStyleIdx="3" presStyleCnt="4"/>
      <dgm:spPr/>
      <dgm:t>
        <a:bodyPr/>
        <a:lstStyle/>
        <a:p>
          <a:endParaRPr lang="en-US"/>
        </a:p>
      </dgm:t>
    </dgm:pt>
    <dgm:pt modelId="{F4083D25-BE83-4DD0-93E0-F86F6252BEBA}" type="pres">
      <dgm:prSet presAssocID="{0A26830D-F9F9-411A-B2A8-4B73ED6B7A5E}" presName="connectorText" presStyleLbl="sibTrans2D1" presStyleIdx="3" presStyleCnt="4"/>
      <dgm:spPr/>
      <dgm:t>
        <a:bodyPr/>
        <a:lstStyle/>
        <a:p>
          <a:endParaRPr lang="en-US"/>
        </a:p>
      </dgm:t>
    </dgm:pt>
    <dgm:pt modelId="{74FB0A27-D59F-400A-9C60-AFD5671769CD}" type="pres">
      <dgm:prSet presAssocID="{871CCB09-BBF0-42EA-871F-6E326A3B40AA}" presName="node" presStyleLbl="node1" presStyleIdx="4" presStyleCnt="5">
        <dgm:presLayoutVars>
          <dgm:bulletEnabled val="1"/>
        </dgm:presLayoutVars>
      </dgm:prSet>
      <dgm:spPr/>
      <dgm:t>
        <a:bodyPr/>
        <a:lstStyle/>
        <a:p>
          <a:endParaRPr lang="en-US"/>
        </a:p>
      </dgm:t>
    </dgm:pt>
  </dgm:ptLst>
  <dgm:cxnLst>
    <dgm:cxn modelId="{536C8ABA-AB9C-4EAE-9914-9492D0E2169F}" type="presOf" srcId="{AA4A5E5E-4E27-428F-A6E6-4A23DBDED621}" destId="{8700D71C-F289-4F2B-BE91-7C26AA402B22}" srcOrd="0" destOrd="0" presId="urn:microsoft.com/office/officeart/2005/8/layout/process2"/>
    <dgm:cxn modelId="{6A3DBD21-204E-46BD-AE6F-C6850460C96E}" type="presOf" srcId="{7853FDE6-4193-4CE5-977B-16C7AD0643CD}" destId="{4277ECCA-F409-4A38-9842-9835F707B2FD}" srcOrd="1" destOrd="0" presId="urn:microsoft.com/office/officeart/2005/8/layout/process2"/>
    <dgm:cxn modelId="{2A878DF7-3F91-496A-8FF2-6A5272AF076B}" type="presOf" srcId="{31B16CD8-53F6-4DDF-BD59-1BC793B9D056}" destId="{9FB18541-DFDE-4311-8FD0-F3D535A1A38A}" srcOrd="0" destOrd="0" presId="urn:microsoft.com/office/officeart/2005/8/layout/process2"/>
    <dgm:cxn modelId="{2E92B525-4712-4D23-AE23-925A3B9137C2}" srcId="{8FDD4F9F-BBFB-4D99-8DFC-C4D797BC4A13}" destId="{FAADDAE6-93E1-4091-B007-34BEF543625F}" srcOrd="2" destOrd="0" parTransId="{1868A44E-4669-459B-88A5-B4C8C343898F}" sibTransId="{7853FDE6-4193-4CE5-977B-16C7AD0643CD}"/>
    <dgm:cxn modelId="{211BC2CF-BC87-46EF-BA28-66E952B8DC22}" type="presOf" srcId="{336A8C5A-DCD5-4F4F-BCBF-1B2D8796B5D7}" destId="{FAAD56D8-751C-4B2F-BEC0-5F23BAC415D2}" srcOrd="0" destOrd="0" presId="urn:microsoft.com/office/officeart/2005/8/layout/process2"/>
    <dgm:cxn modelId="{11433224-DB61-4015-86FD-161E3F1FAF51}" type="presOf" srcId="{FAADDAE6-93E1-4091-B007-34BEF543625F}" destId="{EB4A6663-7B60-4ABF-B598-E3DF7FF9D533}" srcOrd="0" destOrd="0" presId="urn:microsoft.com/office/officeart/2005/8/layout/process2"/>
    <dgm:cxn modelId="{67294506-D776-4093-BD8B-7D7707490AAC}" srcId="{8FDD4F9F-BBFB-4D99-8DFC-C4D797BC4A13}" destId="{871CCB09-BBF0-42EA-871F-6E326A3B40AA}" srcOrd="4" destOrd="0" parTransId="{7C40D2B1-D770-4DF5-A538-BC461A27DFA3}" sibTransId="{150E0C59-2A47-400B-904C-CF9486E47A91}"/>
    <dgm:cxn modelId="{332F153F-ED9F-4B4D-BFC3-45DA14E6056F}" srcId="{8FDD4F9F-BBFB-4D99-8DFC-C4D797BC4A13}" destId="{AA4A5E5E-4E27-428F-A6E6-4A23DBDED621}" srcOrd="1" destOrd="0" parTransId="{29577835-9558-4772-8553-CC0970A160AA}" sibTransId="{5C954CE3-CF74-4E6B-8FAB-042C83CB43F1}"/>
    <dgm:cxn modelId="{691D9B9B-FA31-43DE-8941-0408CCBB8353}" type="presOf" srcId="{8FDD4F9F-BBFB-4D99-8DFC-C4D797BC4A13}" destId="{0FFF6604-E6BD-48D2-9378-1AA007E85FE8}" srcOrd="0" destOrd="0" presId="urn:microsoft.com/office/officeart/2005/8/layout/process2"/>
    <dgm:cxn modelId="{EA4A9E01-EB47-4966-B4D6-19FF1F544F60}" type="presOf" srcId="{5C954CE3-CF74-4E6B-8FAB-042C83CB43F1}" destId="{09A219E1-69E4-4C51-9329-FF421FD9C06C}" srcOrd="1" destOrd="0" presId="urn:microsoft.com/office/officeart/2005/8/layout/process2"/>
    <dgm:cxn modelId="{67D5E6E5-91EC-474D-ACDE-0807740EC9A7}" type="presOf" srcId="{0A26830D-F9F9-411A-B2A8-4B73ED6B7A5E}" destId="{DF5FB132-D302-4B43-9C42-BF37F8A6F4CA}" srcOrd="0" destOrd="0" presId="urn:microsoft.com/office/officeart/2005/8/layout/process2"/>
    <dgm:cxn modelId="{318A5315-6627-4095-870C-2E40FD28D663}" type="presOf" srcId="{0A26830D-F9F9-411A-B2A8-4B73ED6B7A5E}" destId="{F4083D25-BE83-4DD0-93E0-F86F6252BEBA}" srcOrd="1" destOrd="0" presId="urn:microsoft.com/office/officeart/2005/8/layout/process2"/>
    <dgm:cxn modelId="{0BA615FE-9A14-4F60-882D-D0FF88B80A4A}" type="presOf" srcId="{92ED2BED-92FF-45BE-8027-E7B18E0A594D}" destId="{8F5BC04F-6256-42CF-9426-363455585FFE}" srcOrd="0" destOrd="0" presId="urn:microsoft.com/office/officeart/2005/8/layout/process2"/>
    <dgm:cxn modelId="{1A9C17D8-774C-4A0F-B902-2DD41B312843}" type="presOf" srcId="{5C954CE3-CF74-4E6B-8FAB-042C83CB43F1}" destId="{7E8C24D1-F9CA-4C6D-B56F-46B895236584}" srcOrd="0" destOrd="0" presId="urn:microsoft.com/office/officeart/2005/8/layout/process2"/>
    <dgm:cxn modelId="{6FDA9AA2-DB04-4C4D-9F9B-687C29361BFA}" srcId="{8FDD4F9F-BBFB-4D99-8DFC-C4D797BC4A13}" destId="{92ED2BED-92FF-45BE-8027-E7B18E0A594D}" srcOrd="0" destOrd="0" parTransId="{AF8E215A-9A9E-4298-8FD0-87E1DA45A5BD}" sibTransId="{336A8C5A-DCD5-4F4F-BCBF-1B2D8796B5D7}"/>
    <dgm:cxn modelId="{A1E86FFB-EF18-48FC-8444-FA070A8D85E7}" srcId="{8FDD4F9F-BBFB-4D99-8DFC-C4D797BC4A13}" destId="{31B16CD8-53F6-4DDF-BD59-1BC793B9D056}" srcOrd="3" destOrd="0" parTransId="{FCD6C542-2C4A-420F-BD6E-CB835780DAB0}" sibTransId="{0A26830D-F9F9-411A-B2A8-4B73ED6B7A5E}"/>
    <dgm:cxn modelId="{3F3FA53A-2ED2-4589-BE04-263CEA492DF8}" type="presOf" srcId="{7853FDE6-4193-4CE5-977B-16C7AD0643CD}" destId="{165C487F-EE7A-4A19-A10E-8278A5E3949C}" srcOrd="0" destOrd="0" presId="urn:microsoft.com/office/officeart/2005/8/layout/process2"/>
    <dgm:cxn modelId="{EA860704-1460-4DD0-A0F9-71C9314D9A1B}" type="presOf" srcId="{336A8C5A-DCD5-4F4F-BCBF-1B2D8796B5D7}" destId="{31C6D8DE-F9A5-481F-8FFE-3710EB7BF965}" srcOrd="1" destOrd="0" presId="urn:microsoft.com/office/officeart/2005/8/layout/process2"/>
    <dgm:cxn modelId="{BFD43682-233F-4544-ACA5-FE534B1490D7}" type="presOf" srcId="{871CCB09-BBF0-42EA-871F-6E326A3B40AA}" destId="{74FB0A27-D59F-400A-9C60-AFD5671769CD}" srcOrd="0" destOrd="0" presId="urn:microsoft.com/office/officeart/2005/8/layout/process2"/>
    <dgm:cxn modelId="{9E4CA2CB-C2FB-4950-A57B-A1A13F7ED394}" type="presParOf" srcId="{0FFF6604-E6BD-48D2-9378-1AA007E85FE8}" destId="{8F5BC04F-6256-42CF-9426-363455585FFE}" srcOrd="0" destOrd="0" presId="urn:microsoft.com/office/officeart/2005/8/layout/process2"/>
    <dgm:cxn modelId="{C728389D-6868-4DE2-BC10-866BB0637320}" type="presParOf" srcId="{0FFF6604-E6BD-48D2-9378-1AA007E85FE8}" destId="{FAAD56D8-751C-4B2F-BEC0-5F23BAC415D2}" srcOrd="1" destOrd="0" presId="urn:microsoft.com/office/officeart/2005/8/layout/process2"/>
    <dgm:cxn modelId="{2E541602-5F47-4437-9FF4-7CCAEBBEFD17}" type="presParOf" srcId="{FAAD56D8-751C-4B2F-BEC0-5F23BAC415D2}" destId="{31C6D8DE-F9A5-481F-8FFE-3710EB7BF965}" srcOrd="0" destOrd="0" presId="urn:microsoft.com/office/officeart/2005/8/layout/process2"/>
    <dgm:cxn modelId="{B9604AC3-CFAF-4C99-AE28-2F93B6701036}" type="presParOf" srcId="{0FFF6604-E6BD-48D2-9378-1AA007E85FE8}" destId="{8700D71C-F289-4F2B-BE91-7C26AA402B22}" srcOrd="2" destOrd="0" presId="urn:microsoft.com/office/officeart/2005/8/layout/process2"/>
    <dgm:cxn modelId="{EAAD27FD-8CBD-4C21-AA80-A3F31E422122}" type="presParOf" srcId="{0FFF6604-E6BD-48D2-9378-1AA007E85FE8}" destId="{7E8C24D1-F9CA-4C6D-B56F-46B895236584}" srcOrd="3" destOrd="0" presId="urn:microsoft.com/office/officeart/2005/8/layout/process2"/>
    <dgm:cxn modelId="{E190C48D-F186-4563-A0A3-A9D489D4694A}" type="presParOf" srcId="{7E8C24D1-F9CA-4C6D-B56F-46B895236584}" destId="{09A219E1-69E4-4C51-9329-FF421FD9C06C}" srcOrd="0" destOrd="0" presId="urn:microsoft.com/office/officeart/2005/8/layout/process2"/>
    <dgm:cxn modelId="{018815EA-77FC-48D4-B82A-96C152C17EE4}" type="presParOf" srcId="{0FFF6604-E6BD-48D2-9378-1AA007E85FE8}" destId="{EB4A6663-7B60-4ABF-B598-E3DF7FF9D533}" srcOrd="4" destOrd="0" presId="urn:microsoft.com/office/officeart/2005/8/layout/process2"/>
    <dgm:cxn modelId="{D0CA82D0-3BAD-4A1E-8011-2E98875307B6}" type="presParOf" srcId="{0FFF6604-E6BD-48D2-9378-1AA007E85FE8}" destId="{165C487F-EE7A-4A19-A10E-8278A5E3949C}" srcOrd="5" destOrd="0" presId="urn:microsoft.com/office/officeart/2005/8/layout/process2"/>
    <dgm:cxn modelId="{922C547F-4590-4159-A0EA-A501F6C7D1BB}" type="presParOf" srcId="{165C487F-EE7A-4A19-A10E-8278A5E3949C}" destId="{4277ECCA-F409-4A38-9842-9835F707B2FD}" srcOrd="0" destOrd="0" presId="urn:microsoft.com/office/officeart/2005/8/layout/process2"/>
    <dgm:cxn modelId="{A00A1C86-2FA3-4B29-B6AD-36E994C6C81F}" type="presParOf" srcId="{0FFF6604-E6BD-48D2-9378-1AA007E85FE8}" destId="{9FB18541-DFDE-4311-8FD0-F3D535A1A38A}" srcOrd="6" destOrd="0" presId="urn:microsoft.com/office/officeart/2005/8/layout/process2"/>
    <dgm:cxn modelId="{B2BB9F0B-E4D0-4C3A-8D33-9584603041AA}" type="presParOf" srcId="{0FFF6604-E6BD-48D2-9378-1AA007E85FE8}" destId="{DF5FB132-D302-4B43-9C42-BF37F8A6F4CA}" srcOrd="7" destOrd="0" presId="urn:microsoft.com/office/officeart/2005/8/layout/process2"/>
    <dgm:cxn modelId="{E7757F11-F9C7-4539-9AAB-C6A1BB73E6A2}" type="presParOf" srcId="{DF5FB132-D302-4B43-9C42-BF37F8A6F4CA}" destId="{F4083D25-BE83-4DD0-93E0-F86F6252BEBA}" srcOrd="0" destOrd="0" presId="urn:microsoft.com/office/officeart/2005/8/layout/process2"/>
    <dgm:cxn modelId="{052E5E92-538E-4413-985B-5107766F38C5}" type="presParOf" srcId="{0FFF6604-E6BD-48D2-9378-1AA007E85FE8}" destId="{74FB0A27-D59F-400A-9C60-AFD5671769CD}" srcOrd="8" destOrd="0" presId="urn:microsoft.com/office/officeart/2005/8/layout/process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0.00586</cdr:x>
      <cdr:y>0.00807</cdr:y>
    </cdr:from>
    <cdr:to>
      <cdr:x>0.00586</cdr:x>
      <cdr:y>0.00807</cdr:y>
    </cdr:to>
    <cdr:sp macro="" textlink="">
      <cdr:nvSpPr>
        <cdr:cNvPr id="2" name="_Brand" descr="IBD gStyle (new)"/>
        <cdr:cNvSpPr txBox="1"/>
      </cdr:nvSpPr>
      <cdr:spPr>
        <a:xfrm xmlns:a="http://schemas.openxmlformats.org/drawingml/2006/main">
          <a:off x="50800" y="50800"/>
          <a:ext cx="0" cy="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0.00586</cdr:x>
      <cdr:y>0.00807</cdr:y>
    </cdr:from>
    <cdr:to>
      <cdr:x>0.00586</cdr:x>
      <cdr:y>0.00807</cdr:y>
    </cdr:to>
    <cdr:sp macro="" textlink="">
      <cdr:nvSpPr>
        <cdr:cNvPr id="3" name="_ChartId" descr="76926ad9-0ecd-4a07-b8b9-e1759b5693fb"/>
        <cdr:cNvSpPr txBox="1"/>
      </cdr:nvSpPr>
      <cdr:spPr>
        <a:xfrm xmlns:a="http://schemas.openxmlformats.org/drawingml/2006/main">
          <a:off x="50800" y="50800"/>
          <a:ext cx="0" cy="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0.14247</cdr:x>
      <cdr:y>0.35261</cdr:y>
    </cdr:from>
    <cdr:to>
      <cdr:x>0.64667</cdr:x>
      <cdr:y>0.38339</cdr:y>
    </cdr:to>
    <cdr:sp macro="" textlink="">
      <cdr:nvSpPr>
        <cdr:cNvPr id="5" name="Right Arrow 4"/>
        <cdr:cNvSpPr/>
      </cdr:nvSpPr>
      <cdr:spPr>
        <a:xfrm xmlns:a="http://schemas.openxmlformats.org/drawingml/2006/main" rot="20789786">
          <a:off x="639160" y="772480"/>
          <a:ext cx="2261979" cy="67432"/>
        </a:xfrm>
        <a:prstGeom xmlns:a="http://schemas.openxmlformats.org/drawingml/2006/main" prst="rightArrow">
          <a:avLst/>
        </a:prstGeom>
        <a:solidFill xmlns:a="http://schemas.openxmlformats.org/drawingml/2006/main">
          <a:srgbClr val="4F81BD">
            <a:alpha val="49804"/>
          </a:srgbClr>
        </a:solidFill>
        <a:ln xmlns:a="http://schemas.openxmlformats.org/drawingml/2006/main">
          <a:solidFill>
            <a:srgbClr val="385D8A"/>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0.64847</cdr:x>
      <cdr:y>0.15107</cdr:y>
    </cdr:from>
    <cdr:to>
      <cdr:x>0.96394</cdr:x>
      <cdr:y>0.18185</cdr:y>
    </cdr:to>
    <cdr:sp macro="" textlink="">
      <cdr:nvSpPr>
        <cdr:cNvPr id="7" name="Right Arrow 6"/>
        <cdr:cNvSpPr/>
      </cdr:nvSpPr>
      <cdr:spPr>
        <a:xfrm xmlns:a="http://schemas.openxmlformats.org/drawingml/2006/main" rot="20789786">
          <a:off x="2909202" y="330946"/>
          <a:ext cx="1415280" cy="67447"/>
        </a:xfrm>
        <a:prstGeom xmlns:a="http://schemas.openxmlformats.org/drawingml/2006/main" prst="rightArrow">
          <a:avLst/>
        </a:prstGeom>
        <a:solidFill xmlns:a="http://schemas.openxmlformats.org/drawingml/2006/main">
          <a:srgbClr val="4F81BD">
            <a:alpha val="49804"/>
          </a:srgbClr>
        </a:solidFill>
        <a:ln xmlns:a="http://schemas.openxmlformats.org/drawingml/2006/main">
          <a:solidFill>
            <a:srgbClr val="385D8A"/>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xmlns:a="http://schemas.openxmlformats.org/drawingml/2006/main">
          <a:pPr algn="ctr"/>
          <a:endParaRPr lang="en-US"/>
        </a:p>
      </cdr:txBody>
    </cdr:sp>
  </cdr:relSizeAnchor>
  <cdr:relSizeAnchor xmlns:cdr="http://schemas.openxmlformats.org/drawingml/2006/chartDrawing">
    <cdr:from>
      <cdr:x>0.24513</cdr:x>
      <cdr:y>0.28459</cdr:y>
    </cdr:from>
    <cdr:to>
      <cdr:x>0.49139</cdr:x>
      <cdr:y>0.34889</cdr:y>
    </cdr:to>
    <cdr:sp macro="" textlink="">
      <cdr:nvSpPr>
        <cdr:cNvPr id="8" name="TextBox 7"/>
        <cdr:cNvSpPr txBox="1"/>
      </cdr:nvSpPr>
      <cdr:spPr>
        <a:xfrm xmlns:a="http://schemas.openxmlformats.org/drawingml/2006/main" rot="20740265">
          <a:off x="1099721" y="623466"/>
          <a:ext cx="1104790" cy="140865"/>
        </a:xfrm>
        <a:prstGeom xmlns:a="http://schemas.openxmlformats.org/drawingml/2006/main" prst="rect">
          <a:avLst/>
        </a:prstGeom>
      </cdr:spPr>
      <cdr:txBody>
        <a:bodyPr xmlns:a="http://schemas.openxmlformats.org/drawingml/2006/main" vertOverflow="overflow" horzOverflow="overflow" wrap="none" lIns="0" tIns="0" rIns="0" bIns="0" rtlCol="0">
          <a:spAutoFit/>
        </a:bodyPr>
        <a:lstStyle xmlns:a="http://schemas.openxmlformats.org/drawingml/2006/main"/>
        <a:p xmlns:a="http://schemas.openxmlformats.org/drawingml/2006/main">
          <a:r>
            <a:rPr lang="en-US" sz="900" b="1" baseline="0" dirty="0" smtClean="0">
              <a:latin typeface="Calibri" panose="020F0502020204030204" pitchFamily="34" charset="0"/>
            </a:rPr>
            <a:t>2007-2015 </a:t>
          </a:r>
          <a:r>
            <a:rPr lang="en-US" sz="900" b="1" baseline="0" dirty="0">
              <a:latin typeface="Calibri" panose="020F0502020204030204" pitchFamily="34" charset="0"/>
            </a:rPr>
            <a:t>CAGR:  </a:t>
          </a:r>
          <a:r>
            <a:rPr lang="en-US" sz="900" b="1" baseline="0" dirty="0" smtClean="0">
              <a:latin typeface="Calibri" panose="020F0502020204030204" pitchFamily="34" charset="0"/>
            </a:rPr>
            <a:t>4.4%</a:t>
          </a:r>
          <a:endParaRPr lang="en-US" sz="900" b="1" baseline="0" dirty="0">
            <a:latin typeface="Calibri" panose="020F0502020204030204" pitchFamily="34" charset="0"/>
          </a:endParaRPr>
        </a:p>
      </cdr:txBody>
    </cdr:sp>
  </cdr:relSizeAnchor>
  <cdr:relSizeAnchor xmlns:cdr="http://schemas.openxmlformats.org/drawingml/2006/chartDrawing">
    <cdr:from>
      <cdr:x>0.65224</cdr:x>
      <cdr:y>0.08947</cdr:y>
    </cdr:from>
    <cdr:to>
      <cdr:x>0.89879</cdr:x>
      <cdr:y>0.15269</cdr:y>
    </cdr:to>
    <cdr:sp macro="" textlink="">
      <cdr:nvSpPr>
        <cdr:cNvPr id="9" name="TextBox 8"/>
        <cdr:cNvSpPr txBox="1"/>
      </cdr:nvSpPr>
      <cdr:spPr>
        <a:xfrm xmlns:a="http://schemas.openxmlformats.org/drawingml/2006/main" rot="20740265">
          <a:off x="2926137" y="196017"/>
          <a:ext cx="1106072" cy="138499"/>
        </a:xfrm>
        <a:prstGeom xmlns:a="http://schemas.openxmlformats.org/drawingml/2006/main" prst="rect">
          <a:avLst/>
        </a:prstGeom>
      </cdr:spPr>
      <cdr:txBody>
        <a:bodyPr xmlns:a="http://schemas.openxmlformats.org/drawingml/2006/main" vertOverflow="overflow" horzOverflow="overflow" wrap="none" lIns="0" tIns="0" rIns="0" bIns="0" rtlCol="0">
          <a:spAutoFit/>
        </a:bodyPr>
        <a:lstStyle xmlns:a="http://schemas.openxmlformats.org/drawingml/2006/main"/>
        <a:p xmlns:a="http://schemas.openxmlformats.org/drawingml/2006/main">
          <a:r>
            <a:rPr lang="en-US" sz="900" b="1" baseline="0" dirty="0" smtClean="0">
              <a:latin typeface="Calibri" panose="020F0502020204030204" pitchFamily="34" charset="0"/>
            </a:rPr>
            <a:t>2016-2020 </a:t>
          </a:r>
          <a:r>
            <a:rPr lang="en-US" sz="900" b="1" baseline="0" dirty="0">
              <a:latin typeface="Calibri" panose="020F0502020204030204" pitchFamily="34" charset="0"/>
            </a:rPr>
            <a:t>CAGR:  </a:t>
          </a:r>
          <a:r>
            <a:rPr lang="en-US" sz="900" b="1" baseline="0" dirty="0" smtClean="0">
              <a:latin typeface="Calibri" panose="020F0502020204030204" pitchFamily="34" charset="0"/>
            </a:rPr>
            <a:t>6.0%</a:t>
          </a:r>
          <a:endParaRPr lang="en-US" sz="900" b="1" baseline="0" dirty="0">
            <a:latin typeface="Calibri" panose="020F0502020204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0.00586</cdr:x>
      <cdr:y>0.00807</cdr:y>
    </cdr:from>
    <cdr:to>
      <cdr:x>0.00586</cdr:x>
      <cdr:y>0.00807</cdr:y>
    </cdr:to>
    <cdr:sp macro="" textlink="">
      <cdr:nvSpPr>
        <cdr:cNvPr id="2" name="_Brand" descr="IBD gStyle (new)"/>
        <cdr:cNvSpPr txBox="1"/>
      </cdr:nvSpPr>
      <cdr:spPr>
        <a:xfrm xmlns:a="http://schemas.openxmlformats.org/drawingml/2006/main">
          <a:off x="50800" y="50800"/>
          <a:ext cx="0" cy="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0.00586</cdr:x>
      <cdr:y>0.00807</cdr:y>
    </cdr:from>
    <cdr:to>
      <cdr:x>0.00586</cdr:x>
      <cdr:y>0.00807</cdr:y>
    </cdr:to>
    <cdr:sp macro="" textlink="">
      <cdr:nvSpPr>
        <cdr:cNvPr id="3" name="_ChartId" descr="0861964a-c889-4b43-b334-62582f968a66"/>
        <cdr:cNvSpPr txBox="1"/>
      </cdr:nvSpPr>
      <cdr:spPr>
        <a:xfrm xmlns:a="http://schemas.openxmlformats.org/drawingml/2006/main">
          <a:off x="50800" y="50800"/>
          <a:ext cx="0" cy="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0.26438</cdr:x>
      <cdr:y>0.64188</cdr:y>
    </cdr:from>
    <cdr:to>
      <cdr:x>0.32026</cdr:x>
      <cdr:y>0.71053</cdr:y>
    </cdr:to>
    <cdr:sp macro="" textlink="">
      <cdr:nvSpPr>
        <cdr:cNvPr id="12" name="Freeform 11"/>
        <cdr:cNvSpPr/>
      </cdr:nvSpPr>
      <cdr:spPr>
        <a:xfrm xmlns:a="http://schemas.openxmlformats.org/drawingml/2006/main">
          <a:off x="1186093" y="1406200"/>
          <a:ext cx="250693" cy="150395"/>
        </a:xfrm>
        <a:custGeom xmlns:a="http://schemas.openxmlformats.org/drawingml/2006/main">
          <a:avLst/>
          <a:gdLst>
            <a:gd name="connsiteX0" fmla="*/ 250658 w 250658"/>
            <a:gd name="connsiteY0" fmla="*/ 0 h 150395"/>
            <a:gd name="connsiteX1" fmla="*/ 0 w 250658"/>
            <a:gd name="connsiteY1" fmla="*/ 0 h 150395"/>
            <a:gd name="connsiteX2" fmla="*/ 0 w 250658"/>
            <a:gd name="connsiteY2" fmla="*/ 150395 h 150395"/>
          </a:gdLst>
          <a:ahLst/>
          <a:cxnLst>
            <a:cxn ang="0">
              <a:pos x="connsiteX0" y="connsiteY0"/>
            </a:cxn>
            <a:cxn ang="0">
              <a:pos x="connsiteX1" y="connsiteY1"/>
            </a:cxn>
            <a:cxn ang="0">
              <a:pos x="connsiteX2" y="connsiteY2"/>
            </a:cxn>
          </a:cxnLst>
          <a:rect l="l" t="t" r="r" b="b"/>
          <a:pathLst>
            <a:path w="250658" h="150395">
              <a:moveTo>
                <a:pt x="250658" y="0"/>
              </a:moveTo>
              <a:lnTo>
                <a:pt x="0" y="0"/>
              </a:lnTo>
              <a:lnTo>
                <a:pt x="0" y="150395"/>
              </a:lnTo>
            </a:path>
          </a:pathLst>
        </a:custGeom>
        <a:noFill xmlns:a="http://schemas.openxmlformats.org/drawingml/2006/main"/>
        <a:ln xmlns:a="http://schemas.openxmlformats.org/drawingml/2006/main" w="9525">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0.33998</cdr:x>
      <cdr:y>0.09057</cdr:y>
    </cdr:from>
    <cdr:to>
      <cdr:x>0.37533</cdr:x>
      <cdr:y>0.19107</cdr:y>
    </cdr:to>
    <cdr:sp macro="" textlink="">
      <cdr:nvSpPr>
        <cdr:cNvPr id="13" name="Freeform 12"/>
        <cdr:cNvSpPr/>
      </cdr:nvSpPr>
      <cdr:spPr>
        <a:xfrm xmlns:a="http://schemas.openxmlformats.org/drawingml/2006/main" flipH="1">
          <a:off x="1525247" y="198423"/>
          <a:ext cx="158594" cy="220173"/>
        </a:xfrm>
        <a:custGeom xmlns:a="http://schemas.openxmlformats.org/drawingml/2006/main">
          <a:avLst/>
          <a:gdLst>
            <a:gd name="connsiteX0" fmla="*/ 250658 w 250658"/>
            <a:gd name="connsiteY0" fmla="*/ 0 h 150395"/>
            <a:gd name="connsiteX1" fmla="*/ 0 w 250658"/>
            <a:gd name="connsiteY1" fmla="*/ 0 h 150395"/>
            <a:gd name="connsiteX2" fmla="*/ 0 w 250658"/>
            <a:gd name="connsiteY2" fmla="*/ 150395 h 150395"/>
          </a:gdLst>
          <a:ahLst/>
          <a:cxnLst>
            <a:cxn ang="0">
              <a:pos x="connsiteX0" y="connsiteY0"/>
            </a:cxn>
            <a:cxn ang="0">
              <a:pos x="connsiteX1" y="connsiteY1"/>
            </a:cxn>
            <a:cxn ang="0">
              <a:pos x="connsiteX2" y="connsiteY2"/>
            </a:cxn>
          </a:cxnLst>
          <a:rect l="l" t="t" r="r" b="b"/>
          <a:pathLst>
            <a:path w="250658" h="150395">
              <a:moveTo>
                <a:pt x="250658" y="0"/>
              </a:moveTo>
              <a:lnTo>
                <a:pt x="0" y="0"/>
              </a:lnTo>
              <a:lnTo>
                <a:pt x="0" y="150395"/>
              </a:lnTo>
            </a:path>
          </a:pathLst>
        </a:custGeom>
        <a:noFill xmlns:a="http://schemas.openxmlformats.org/drawingml/2006/main"/>
        <a:ln xmlns:a="http://schemas.openxmlformats.org/drawingml/2006/main" w="9525">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0.18924</cdr:x>
      <cdr:y>0.48188</cdr:y>
    </cdr:from>
    <cdr:to>
      <cdr:x>0.30601</cdr:x>
      <cdr:y>0.54275</cdr:y>
    </cdr:to>
    <cdr:sp macro="" textlink="">
      <cdr:nvSpPr>
        <cdr:cNvPr id="15" name="Freeform 14"/>
        <cdr:cNvSpPr/>
      </cdr:nvSpPr>
      <cdr:spPr>
        <a:xfrm xmlns:a="http://schemas.openxmlformats.org/drawingml/2006/main">
          <a:off x="848972" y="1055674"/>
          <a:ext cx="523876" cy="133349"/>
        </a:xfrm>
        <a:custGeom xmlns:a="http://schemas.openxmlformats.org/drawingml/2006/main">
          <a:avLst/>
          <a:gdLst>
            <a:gd name="connsiteX0" fmla="*/ 250658 w 250658"/>
            <a:gd name="connsiteY0" fmla="*/ 0 h 150395"/>
            <a:gd name="connsiteX1" fmla="*/ 0 w 250658"/>
            <a:gd name="connsiteY1" fmla="*/ 0 h 150395"/>
            <a:gd name="connsiteX2" fmla="*/ 0 w 250658"/>
            <a:gd name="connsiteY2" fmla="*/ 150395 h 150395"/>
          </a:gdLst>
          <a:ahLst/>
          <a:cxnLst>
            <a:cxn ang="0">
              <a:pos x="connsiteX0" y="connsiteY0"/>
            </a:cxn>
            <a:cxn ang="0">
              <a:pos x="connsiteX1" y="connsiteY1"/>
            </a:cxn>
            <a:cxn ang="0">
              <a:pos x="connsiteX2" y="connsiteY2"/>
            </a:cxn>
          </a:cxnLst>
          <a:rect l="l" t="t" r="r" b="b"/>
          <a:pathLst>
            <a:path w="250658" h="150395">
              <a:moveTo>
                <a:pt x="250658" y="0"/>
              </a:moveTo>
              <a:lnTo>
                <a:pt x="0" y="0"/>
              </a:lnTo>
              <a:lnTo>
                <a:pt x="0" y="150395"/>
              </a:lnTo>
            </a:path>
          </a:pathLst>
        </a:custGeom>
        <a:noFill xmlns:a="http://schemas.openxmlformats.org/drawingml/2006/main"/>
        <a:ln xmlns:a="http://schemas.openxmlformats.org/drawingml/2006/main" w="9525">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0.24019</cdr:x>
      <cdr:y>0.20796</cdr:y>
    </cdr:from>
    <cdr:to>
      <cdr:x>0.33786</cdr:x>
      <cdr:y>0.27318</cdr:y>
    </cdr:to>
    <cdr:sp macro="" textlink="">
      <cdr:nvSpPr>
        <cdr:cNvPr id="16" name="Freeform 15"/>
        <cdr:cNvSpPr/>
      </cdr:nvSpPr>
      <cdr:spPr>
        <a:xfrm xmlns:a="http://schemas.openxmlformats.org/drawingml/2006/main" flipH="1">
          <a:off x="1077571" y="455597"/>
          <a:ext cx="438149" cy="142875"/>
        </a:xfrm>
        <a:custGeom xmlns:a="http://schemas.openxmlformats.org/drawingml/2006/main">
          <a:avLst/>
          <a:gdLst>
            <a:gd name="connsiteX0" fmla="*/ 250658 w 250658"/>
            <a:gd name="connsiteY0" fmla="*/ 0 h 150395"/>
            <a:gd name="connsiteX1" fmla="*/ 0 w 250658"/>
            <a:gd name="connsiteY1" fmla="*/ 0 h 150395"/>
            <a:gd name="connsiteX2" fmla="*/ 0 w 250658"/>
            <a:gd name="connsiteY2" fmla="*/ 150395 h 150395"/>
          </a:gdLst>
          <a:ahLst/>
          <a:cxnLst>
            <a:cxn ang="0">
              <a:pos x="connsiteX0" y="connsiteY0"/>
            </a:cxn>
            <a:cxn ang="0">
              <a:pos x="connsiteX1" y="connsiteY1"/>
            </a:cxn>
            <a:cxn ang="0">
              <a:pos x="connsiteX2" y="connsiteY2"/>
            </a:cxn>
          </a:cxnLst>
          <a:rect l="l" t="t" r="r" b="b"/>
          <a:pathLst>
            <a:path w="250658" h="150395">
              <a:moveTo>
                <a:pt x="250658" y="0"/>
              </a:moveTo>
              <a:lnTo>
                <a:pt x="0" y="0"/>
              </a:lnTo>
              <a:lnTo>
                <a:pt x="0" y="150395"/>
              </a:lnTo>
            </a:path>
          </a:pathLst>
        </a:custGeom>
        <a:noFill xmlns:a="http://schemas.openxmlformats.org/drawingml/2006/main"/>
        <a:ln xmlns:a="http://schemas.openxmlformats.org/drawingml/2006/main" w="9525">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0.22533</cdr:x>
      <cdr:y>0.32536</cdr:y>
    </cdr:from>
    <cdr:to>
      <cdr:x>0.32087</cdr:x>
      <cdr:y>0.36014</cdr:y>
    </cdr:to>
    <cdr:sp macro="" textlink="">
      <cdr:nvSpPr>
        <cdr:cNvPr id="17" name="Freeform 16"/>
        <cdr:cNvSpPr/>
      </cdr:nvSpPr>
      <cdr:spPr>
        <a:xfrm xmlns:a="http://schemas.openxmlformats.org/drawingml/2006/main" flipH="1">
          <a:off x="1010896" y="712773"/>
          <a:ext cx="428623" cy="76199"/>
        </a:xfrm>
        <a:custGeom xmlns:a="http://schemas.openxmlformats.org/drawingml/2006/main">
          <a:avLst/>
          <a:gdLst>
            <a:gd name="connsiteX0" fmla="*/ 250658 w 250658"/>
            <a:gd name="connsiteY0" fmla="*/ 0 h 150395"/>
            <a:gd name="connsiteX1" fmla="*/ 0 w 250658"/>
            <a:gd name="connsiteY1" fmla="*/ 0 h 150395"/>
            <a:gd name="connsiteX2" fmla="*/ 0 w 250658"/>
            <a:gd name="connsiteY2" fmla="*/ 150395 h 150395"/>
          </a:gdLst>
          <a:ahLst/>
          <a:cxnLst>
            <a:cxn ang="0">
              <a:pos x="connsiteX0" y="connsiteY0"/>
            </a:cxn>
            <a:cxn ang="0">
              <a:pos x="connsiteX1" y="connsiteY1"/>
            </a:cxn>
            <a:cxn ang="0">
              <a:pos x="connsiteX2" y="connsiteY2"/>
            </a:cxn>
          </a:cxnLst>
          <a:rect l="l" t="t" r="r" b="b"/>
          <a:pathLst>
            <a:path w="250658" h="150395">
              <a:moveTo>
                <a:pt x="250658" y="0"/>
              </a:moveTo>
              <a:lnTo>
                <a:pt x="0" y="0"/>
              </a:lnTo>
              <a:lnTo>
                <a:pt x="0" y="150395"/>
              </a:lnTo>
            </a:path>
          </a:pathLst>
        </a:custGeom>
        <a:noFill xmlns:a="http://schemas.openxmlformats.org/drawingml/2006/main"/>
        <a:ln xmlns:a="http://schemas.openxmlformats.org/drawingml/2006/main" w="9525">
          <a:solidFill>
            <a:schemeClr val="bg1">
              <a:lumMod val="50000"/>
            </a:schemeClr>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0.00586</cdr:x>
      <cdr:y>0.00807</cdr:y>
    </cdr:from>
    <cdr:to>
      <cdr:x>0.00586</cdr:x>
      <cdr:y>0.00807</cdr:y>
    </cdr:to>
    <cdr:sp macro="" textlink="">
      <cdr:nvSpPr>
        <cdr:cNvPr id="2" name="_Brand" descr="IBD gStyle (new)"/>
        <cdr:cNvSpPr txBox="1"/>
      </cdr:nvSpPr>
      <cdr:spPr>
        <a:xfrm xmlns:a="http://schemas.openxmlformats.org/drawingml/2006/main">
          <a:off x="50800" y="50800"/>
          <a:ext cx="0" cy="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US" sz="1100"/>
        </a:p>
      </cdr:txBody>
    </cdr:sp>
  </cdr:relSizeAnchor>
  <cdr:relSizeAnchor xmlns:cdr="http://schemas.openxmlformats.org/drawingml/2006/chartDrawing">
    <cdr:from>
      <cdr:x>0.00586</cdr:x>
      <cdr:y>0.00807</cdr:y>
    </cdr:from>
    <cdr:to>
      <cdr:x>0.00586</cdr:x>
      <cdr:y>0.00807</cdr:y>
    </cdr:to>
    <cdr:sp macro="" textlink="">
      <cdr:nvSpPr>
        <cdr:cNvPr id="3" name="_ChartId" descr="5cb12d53-75e5-4c8d-8763-c09e6b83760b"/>
        <cdr:cNvSpPr txBox="1"/>
      </cdr:nvSpPr>
      <cdr:spPr>
        <a:xfrm xmlns:a="http://schemas.openxmlformats.org/drawingml/2006/main">
          <a:off x="50800" y="50800"/>
          <a:ext cx="0" cy="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endParaRPr lang="en-US" sz="1100"/>
        </a:p>
      </cdr:txBody>
    </cdr:sp>
  </cdr:relSizeAnchor>
</c:userShapes>
</file>

<file path=ppt/drawings/drawing4.xml><?xml version="1.0" encoding="utf-8"?>
<c:userShapes xmlns:c="http://schemas.openxmlformats.org/drawingml/2006/chart">
  <cdr:relSizeAnchor xmlns:cdr="http://schemas.openxmlformats.org/drawingml/2006/chartDrawing">
    <cdr:from>
      <cdr:x>0.47199</cdr:x>
      <cdr:y>0</cdr:y>
    </cdr:from>
    <cdr:to>
      <cdr:x>0.53209</cdr:x>
      <cdr:y>0.18811</cdr:y>
    </cdr:to>
    <cdr:sp macro="" textlink="">
      <cdr:nvSpPr>
        <cdr:cNvPr id="2" name="Up Arrow 2"/>
        <cdr:cNvSpPr/>
      </cdr:nvSpPr>
      <cdr:spPr>
        <a:xfrm xmlns:a="http://schemas.openxmlformats.org/drawingml/2006/main" rot="10800000">
          <a:off x="2244082" y="-5393300"/>
          <a:ext cx="285745" cy="374847"/>
        </a:xfrm>
        <a:prstGeom xmlns:a="http://schemas.openxmlformats.org/drawingml/2006/main" prst="upArrow">
          <a:avLst/>
        </a:prstGeom>
        <a:solidFill xmlns:a="http://schemas.openxmlformats.org/drawingml/2006/main">
          <a:schemeClr val="bg1">
            <a:lumMod val="50000"/>
          </a:schemeClr>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7878D01F-A576-EA44-AB63-F381D983BD67}" type="datetimeFigureOut">
              <a:rPr lang="en-US" smtClean="0"/>
              <a:pPr/>
              <a:t>10/9/2016</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3DAA474B-7953-D746-B9B6-33BC08DBF6C7}" type="slidenum">
              <a:rPr lang="en-US" smtClean="0"/>
              <a:pPr/>
              <a:t>‹N°›</a:t>
            </a:fld>
            <a:endParaRPr lang="en-US"/>
          </a:p>
        </p:txBody>
      </p:sp>
    </p:spTree>
    <p:extLst>
      <p:ext uri="{BB962C8B-B14F-4D97-AF65-F5344CB8AC3E}">
        <p14:creationId xmlns:p14="http://schemas.microsoft.com/office/powerpoint/2010/main" xmlns="" val="11295946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1963"/>
          </a:xfrm>
          <a:prstGeom prst="rect">
            <a:avLst/>
          </a:prstGeom>
        </p:spPr>
        <p:txBody>
          <a:bodyPr vert="horz" lIns="91440" tIns="45720" rIns="91440" bIns="45720" rtlCol="0"/>
          <a:lstStyle>
            <a:lvl1pPr algn="r">
              <a:defRPr sz="1200"/>
            </a:lvl1pPr>
          </a:lstStyle>
          <a:p>
            <a:fld id="{32A02D72-3ACD-5741-9326-942E83F40535}" type="datetimeFigureOut">
              <a:rPr lang="en-US" smtClean="0"/>
              <a:pPr/>
              <a:t>10/9/2016</a:t>
            </a:fld>
            <a:endParaRPr lang="en-US"/>
          </a:p>
        </p:txBody>
      </p:sp>
      <p:sp>
        <p:nvSpPr>
          <p:cNvPr id="4" name="Slide Image Placeholder 3"/>
          <p:cNvSpPr>
            <a:spLocks noGrp="1" noRot="1" noChangeAspect="1"/>
          </p:cNvSpPr>
          <p:nvPr>
            <p:ph type="sldImg" idx="2"/>
          </p:nvPr>
        </p:nvSpPr>
        <p:spPr>
          <a:xfrm>
            <a:off x="1233488" y="692150"/>
            <a:ext cx="4483100" cy="3463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387850"/>
            <a:ext cx="5559425" cy="4156075"/>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1963"/>
          </a:xfrm>
          <a:prstGeom prst="rect">
            <a:avLst/>
          </a:prstGeom>
        </p:spPr>
        <p:txBody>
          <a:bodyPr vert="horz" lIns="91440" tIns="45720" rIns="91440" bIns="45720" rtlCol="0" anchor="b"/>
          <a:lstStyle>
            <a:lvl1pPr algn="r">
              <a:defRPr sz="1200"/>
            </a:lvl1pPr>
          </a:lstStyle>
          <a:p>
            <a:fld id="{8691BED2-0818-DB42-ADD9-1B5902681342}" type="slidenum">
              <a:rPr lang="en-US" smtClean="0"/>
              <a:pPr/>
              <a:t>‹N°›</a:t>
            </a:fld>
            <a:endParaRPr lang="en-US"/>
          </a:p>
        </p:txBody>
      </p:sp>
    </p:spTree>
    <p:extLst>
      <p:ext uri="{BB962C8B-B14F-4D97-AF65-F5344CB8AC3E}">
        <p14:creationId xmlns:p14="http://schemas.microsoft.com/office/powerpoint/2010/main" xmlns="" val="2730959943"/>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FC84E-C6D6-4814-B67A-E5A3F670E4B5}" type="slidenum">
              <a:rPr lang="en-US" smtClean="0"/>
              <a:pPr/>
              <a:t>1</a:t>
            </a:fld>
            <a:endParaRPr lang="en-US" dirty="0"/>
          </a:p>
        </p:txBody>
      </p:sp>
    </p:spTree>
    <p:extLst>
      <p:ext uri="{BB962C8B-B14F-4D97-AF65-F5344CB8AC3E}">
        <p14:creationId xmlns:p14="http://schemas.microsoft.com/office/powerpoint/2010/main" xmlns="" val="2521553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5075" y="695325"/>
            <a:ext cx="4479925" cy="3460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C3119-374F-480E-A419-19C296EBF0B3}" type="slidenum">
              <a:rPr lang="en-US" smtClean="0"/>
              <a:pPr/>
              <a:t>20</a:t>
            </a:fld>
            <a:endParaRPr lang="en-US" dirty="0"/>
          </a:p>
        </p:txBody>
      </p:sp>
    </p:spTree>
    <p:extLst>
      <p:ext uri="{BB962C8B-B14F-4D97-AF65-F5344CB8AC3E}">
        <p14:creationId xmlns:p14="http://schemas.microsoft.com/office/powerpoint/2010/main" xmlns="" val="388545289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FC84E-C6D6-4814-B67A-E5A3F670E4B5}" type="slidenum">
              <a:rPr lang="en-US" smtClean="0"/>
              <a:pPr/>
              <a:t>22</a:t>
            </a:fld>
            <a:endParaRPr lang="en-US" dirty="0"/>
          </a:p>
        </p:txBody>
      </p:sp>
    </p:spTree>
    <p:extLst>
      <p:ext uri="{BB962C8B-B14F-4D97-AF65-F5344CB8AC3E}">
        <p14:creationId xmlns:p14="http://schemas.microsoft.com/office/powerpoint/2010/main" xmlns="" val="1382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10"/>
          </p:nvPr>
        </p:nvSpPr>
        <p:spPr/>
        <p:txBody>
          <a:bodyPr/>
          <a:lstStyle/>
          <a:p>
            <a:fld id="{C5A63E3C-2B52-4228-A9E6-8BC34073892C}" type="slidenum">
              <a:rPr lang="es-ES" smtClean="0"/>
              <a:pPr/>
              <a:t>31</a:t>
            </a:fld>
            <a:endParaRPr lang="es-ES"/>
          </a:p>
        </p:txBody>
      </p:sp>
    </p:spTree>
    <p:extLst>
      <p:ext uri="{BB962C8B-B14F-4D97-AF65-F5344CB8AC3E}">
        <p14:creationId xmlns:p14="http://schemas.microsoft.com/office/powerpoint/2010/main" xmlns="" val="36742386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FC84E-C6D6-4814-B67A-E5A3F670E4B5}" type="slidenum">
              <a:rPr lang="en-US" smtClean="0"/>
              <a:pPr/>
              <a:t>34</a:t>
            </a:fld>
            <a:endParaRPr lang="en-US" dirty="0"/>
          </a:p>
        </p:txBody>
      </p:sp>
    </p:spTree>
    <p:extLst>
      <p:ext uri="{BB962C8B-B14F-4D97-AF65-F5344CB8AC3E}">
        <p14:creationId xmlns:p14="http://schemas.microsoft.com/office/powerpoint/2010/main" xmlns="" val="252155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FC84E-C6D6-4814-B67A-E5A3F670E4B5}" type="slidenum">
              <a:rPr lang="en-US" smtClean="0"/>
              <a:pPr/>
              <a:t>2</a:t>
            </a:fld>
            <a:endParaRPr lang="en-US" dirty="0"/>
          </a:p>
        </p:txBody>
      </p:sp>
    </p:spTree>
    <p:extLst>
      <p:ext uri="{BB962C8B-B14F-4D97-AF65-F5344CB8AC3E}">
        <p14:creationId xmlns:p14="http://schemas.microsoft.com/office/powerpoint/2010/main" xmlns="" val="499720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FC84E-C6D6-4814-B67A-E5A3F670E4B5}" type="slidenum">
              <a:rPr lang="en-US" smtClean="0"/>
              <a:pPr/>
              <a:t>4</a:t>
            </a:fld>
            <a:endParaRPr lang="en-US" dirty="0"/>
          </a:p>
        </p:txBody>
      </p:sp>
    </p:spTree>
    <p:extLst>
      <p:ext uri="{BB962C8B-B14F-4D97-AF65-F5344CB8AC3E}">
        <p14:creationId xmlns:p14="http://schemas.microsoft.com/office/powerpoint/2010/main" xmlns="" val="13829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9C3119-374F-480E-A419-19C296EBF0B3}"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xmlns="" val="2952700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C3119-374F-480E-A419-19C296EBF0B3}"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xmlns="" val="13732089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5075" y="695325"/>
            <a:ext cx="4479925" cy="346075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29C3119-374F-480E-A419-19C296EBF0B3}"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xmlns="" val="14796991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FC84E-C6D6-4814-B67A-E5A3F670E4B5}" type="slidenum">
              <a:rPr lang="en-US" smtClean="0"/>
              <a:pPr/>
              <a:t>12</a:t>
            </a:fld>
            <a:endParaRPr lang="en-US" dirty="0"/>
          </a:p>
        </p:txBody>
      </p:sp>
    </p:spTree>
    <p:extLst>
      <p:ext uri="{BB962C8B-B14F-4D97-AF65-F5344CB8AC3E}">
        <p14:creationId xmlns:p14="http://schemas.microsoft.com/office/powerpoint/2010/main" xmlns="" val="13829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29C3119-374F-480E-A419-19C296EBF0B3}"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xmlns="" val="34325907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35075" y="695325"/>
            <a:ext cx="4479925" cy="34607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9FC84E-C6D6-4814-B67A-E5A3F670E4B5}" type="slidenum">
              <a:rPr lang="en-US" smtClean="0"/>
              <a:pPr/>
              <a:t>16</a:t>
            </a:fld>
            <a:endParaRPr lang="en-US" dirty="0"/>
          </a:p>
        </p:txBody>
      </p:sp>
    </p:spTree>
    <p:extLst>
      <p:ext uri="{BB962C8B-B14F-4D97-AF65-F5344CB8AC3E}">
        <p14:creationId xmlns:p14="http://schemas.microsoft.com/office/powerpoint/2010/main" xmlns="" val="105664433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t="15772" b="67636"/>
          <a:stretch/>
        </p:blipFill>
        <p:spPr>
          <a:xfrm>
            <a:off x="0" y="-1"/>
            <a:ext cx="10058400" cy="1251679"/>
          </a:xfrm>
          <a:prstGeom prst="rect">
            <a:avLst/>
          </a:prstGeom>
        </p:spPr>
      </p:pic>
      <p:sp>
        <p:nvSpPr>
          <p:cNvPr id="2" name="Title 1"/>
          <p:cNvSpPr>
            <a:spLocks noGrp="1"/>
          </p:cNvSpPr>
          <p:nvPr>
            <p:ph type="title"/>
          </p:nvPr>
        </p:nvSpPr>
        <p:spPr>
          <a:xfrm>
            <a:off x="479216" y="416081"/>
            <a:ext cx="9051925" cy="527050"/>
          </a:xfrm>
        </p:spPr>
        <p:txBody>
          <a:bodyPr/>
          <a:lstStyle>
            <a:lvl1pPr>
              <a:lnSpc>
                <a:spcPct val="90000"/>
              </a:lnSpc>
              <a:defRPr b="0">
                <a:solidFill>
                  <a:schemeClr val="bg1"/>
                </a:solidFill>
              </a:defRPr>
            </a:lvl1pPr>
          </a:lstStyle>
          <a:p>
            <a:r>
              <a:rPr lang="en-US" smtClean="0"/>
              <a:t>Click to edit Master title style</a:t>
            </a:r>
            <a:endParaRPr lang="en-US" dirty="0"/>
          </a:p>
        </p:txBody>
      </p:sp>
    </p:spTree>
    <p:extLst>
      <p:ext uri="{BB962C8B-B14F-4D97-AF65-F5344CB8AC3E}">
        <p14:creationId xmlns:p14="http://schemas.microsoft.com/office/powerpoint/2010/main" xmlns="" val="103921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 Across">
    <p:spTree>
      <p:nvGrpSpPr>
        <p:cNvPr id="1" name=""/>
        <p:cNvGrpSpPr/>
        <p:nvPr/>
      </p:nvGrpSpPr>
      <p:grpSpPr>
        <a:xfrm>
          <a:off x="0" y="0"/>
          <a:ext cx="0" cy="0"/>
          <a:chOff x="0" y="0"/>
          <a:chExt cx="0" cy="0"/>
        </a:xfrm>
      </p:grpSpPr>
      <p:sp>
        <p:nvSpPr>
          <p:cNvPr id="11" name="Text Placeholder 2"/>
          <p:cNvSpPr>
            <a:spLocks noGrp="1"/>
          </p:cNvSpPr>
          <p:nvPr>
            <p:ph type="body" idx="28"/>
          </p:nvPr>
        </p:nvSpPr>
        <p:spPr>
          <a:xfrm>
            <a:off x="362853" y="1870519"/>
            <a:ext cx="4525329" cy="203076"/>
          </a:xfrm>
        </p:spPr>
        <p:txBody>
          <a:bodyPr tIns="0" anchor="t" anchorCtr="0">
            <a:noAutofit/>
          </a:bodyPr>
          <a:lstStyle>
            <a:lvl1pPr marL="0" indent="0" algn="ctr">
              <a:buNone/>
              <a:defRPr sz="1100" b="1">
                <a:solidFill>
                  <a:schemeClr val="bg1">
                    <a:lumMod val="65000"/>
                  </a:schemeClr>
                </a:solidFill>
              </a:defRPr>
            </a:lvl1pPr>
            <a:lvl2pPr marL="456224" indent="0">
              <a:buNone/>
              <a:defRPr sz="2000" b="1"/>
            </a:lvl2pPr>
            <a:lvl3pPr marL="912451" indent="0">
              <a:buNone/>
              <a:defRPr sz="1800" b="1"/>
            </a:lvl3pPr>
            <a:lvl4pPr marL="1368674" indent="0">
              <a:buNone/>
              <a:defRPr sz="1600" b="1"/>
            </a:lvl4pPr>
            <a:lvl5pPr marL="1824899" indent="0">
              <a:buNone/>
              <a:defRPr sz="1600" b="1"/>
            </a:lvl5pPr>
            <a:lvl6pPr marL="2281123" indent="0">
              <a:buNone/>
              <a:defRPr sz="1600" b="1"/>
            </a:lvl6pPr>
            <a:lvl7pPr marL="2737347" indent="0">
              <a:buNone/>
              <a:defRPr sz="1600" b="1"/>
            </a:lvl7pPr>
            <a:lvl8pPr marL="3193572" indent="0">
              <a:buNone/>
              <a:defRPr sz="1600" b="1"/>
            </a:lvl8pPr>
            <a:lvl9pPr marL="3649797" indent="0">
              <a:buNone/>
              <a:defRPr sz="1600" b="1"/>
            </a:lvl9pPr>
          </a:lstStyle>
          <a:p>
            <a:pPr lvl="0"/>
            <a:r>
              <a:rPr lang="en-US" dirty="0" smtClean="0"/>
              <a:t>Click to edit Master text styles</a:t>
            </a:r>
          </a:p>
        </p:txBody>
      </p:sp>
      <p:sp>
        <p:nvSpPr>
          <p:cNvPr id="12" name="Text Placeholder 2"/>
          <p:cNvSpPr>
            <a:spLocks noGrp="1"/>
          </p:cNvSpPr>
          <p:nvPr>
            <p:ph type="body" idx="29"/>
          </p:nvPr>
        </p:nvSpPr>
        <p:spPr>
          <a:xfrm>
            <a:off x="5214082" y="1870519"/>
            <a:ext cx="4525329" cy="203076"/>
          </a:xfrm>
        </p:spPr>
        <p:txBody>
          <a:bodyPr tIns="0" anchor="t" anchorCtr="0">
            <a:noAutofit/>
          </a:bodyPr>
          <a:lstStyle>
            <a:lvl1pPr marL="0" indent="0" algn="ctr">
              <a:buNone/>
              <a:defRPr sz="1100" b="1">
                <a:solidFill>
                  <a:schemeClr val="bg1">
                    <a:lumMod val="65000"/>
                  </a:schemeClr>
                </a:solidFill>
              </a:defRPr>
            </a:lvl1pPr>
            <a:lvl2pPr marL="456224" indent="0">
              <a:buNone/>
              <a:defRPr sz="2000" b="1"/>
            </a:lvl2pPr>
            <a:lvl3pPr marL="912451" indent="0">
              <a:buNone/>
              <a:defRPr sz="1800" b="1"/>
            </a:lvl3pPr>
            <a:lvl4pPr marL="1368674" indent="0">
              <a:buNone/>
              <a:defRPr sz="1600" b="1"/>
            </a:lvl4pPr>
            <a:lvl5pPr marL="1824899" indent="0">
              <a:buNone/>
              <a:defRPr sz="1600" b="1"/>
            </a:lvl5pPr>
            <a:lvl6pPr marL="2281123" indent="0">
              <a:buNone/>
              <a:defRPr sz="1600" b="1"/>
            </a:lvl6pPr>
            <a:lvl7pPr marL="2737347" indent="0">
              <a:buNone/>
              <a:defRPr sz="1600" b="1"/>
            </a:lvl7pPr>
            <a:lvl8pPr marL="3193572" indent="0">
              <a:buNone/>
              <a:defRPr sz="1600" b="1"/>
            </a:lvl8pPr>
            <a:lvl9pPr marL="3649797" indent="0">
              <a:buNone/>
              <a:defRPr sz="1600" b="1"/>
            </a:lvl9pPr>
          </a:lstStyle>
          <a:p>
            <a:pPr lvl="0"/>
            <a:r>
              <a:rPr lang="en-US" dirty="0" smtClean="0"/>
              <a:t>Click to edit Master text styles</a:t>
            </a:r>
          </a:p>
        </p:txBody>
      </p:sp>
      <p:sp>
        <p:nvSpPr>
          <p:cNvPr id="3" name="Content Placeholder 2"/>
          <p:cNvSpPr>
            <a:spLocks noGrp="1"/>
          </p:cNvSpPr>
          <p:nvPr>
            <p:ph idx="1"/>
          </p:nvPr>
        </p:nvSpPr>
        <p:spPr>
          <a:xfrm>
            <a:off x="362854" y="2103556"/>
            <a:ext cx="4527425" cy="4749091"/>
          </a:xfrm>
        </p:spPr>
        <p:txBody>
          <a:bodyPr/>
          <a:lstStyle/>
          <a:p>
            <a:pPr lvl="0"/>
            <a:r>
              <a:rPr lang="en-GB" noProof="0" dirty="0" smtClean="0"/>
              <a:t>Click to edit Master text styles</a:t>
            </a:r>
          </a:p>
          <a:p>
            <a:pPr lvl="1"/>
            <a:r>
              <a:rPr lang="en-GB" noProof="0" dirty="0" smtClean="0"/>
              <a:t>Second level</a:t>
            </a:r>
          </a:p>
          <a:p>
            <a:pPr lvl="2"/>
            <a:r>
              <a:rPr lang="en-GB" noProof="0" dirty="0" smtClean="0"/>
              <a:t>Third level</a:t>
            </a:r>
          </a:p>
          <a:p>
            <a:pPr lvl="3"/>
            <a:r>
              <a:rPr lang="en-GB" noProof="0" dirty="0" smtClean="0"/>
              <a:t>Fourth level</a:t>
            </a:r>
          </a:p>
          <a:p>
            <a:pPr lvl="4"/>
            <a:r>
              <a:rPr lang="en-GB" noProof="0" dirty="0" smtClean="0"/>
              <a:t>Fifth level</a:t>
            </a:r>
            <a:endParaRPr lang="en-GB" noProof="0" dirty="0"/>
          </a:p>
        </p:txBody>
      </p:sp>
      <p:sp>
        <p:nvSpPr>
          <p:cNvPr id="8" name="Content Placeholder 2"/>
          <p:cNvSpPr>
            <a:spLocks noGrp="1"/>
          </p:cNvSpPr>
          <p:nvPr>
            <p:ph idx="17"/>
          </p:nvPr>
        </p:nvSpPr>
        <p:spPr>
          <a:xfrm>
            <a:off x="5211987" y="2103556"/>
            <a:ext cx="4527425" cy="4749091"/>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6" name="Title Placeholder 4"/>
          <p:cNvSpPr>
            <a:spLocks noGrp="1"/>
          </p:cNvSpPr>
          <p:nvPr>
            <p:ph type="title"/>
          </p:nvPr>
        </p:nvSpPr>
        <p:spPr>
          <a:xfrm>
            <a:off x="362853" y="590620"/>
            <a:ext cx="8050840" cy="468589"/>
          </a:xfrm>
          <a:prstGeom prst="rect">
            <a:avLst/>
          </a:prstGeom>
        </p:spPr>
        <p:txBody>
          <a:bodyPr vert="horz" lIns="91418" tIns="45710" rIns="91418" bIns="45710" rtlCol="0" anchor="ctr">
            <a:noAutofit/>
          </a:bodyPr>
          <a:lstStyle/>
          <a:p>
            <a:r>
              <a:rPr lang="en-US" dirty="0" smtClean="0"/>
              <a:t>Click to edit Master title style</a:t>
            </a:r>
            <a:endParaRPr lang="en-US" dirty="0"/>
          </a:p>
        </p:txBody>
      </p:sp>
      <p:sp>
        <p:nvSpPr>
          <p:cNvPr id="18" name="Rectangle 10"/>
          <p:cNvSpPr>
            <a:spLocks noChangeArrowheads="1"/>
          </p:cNvSpPr>
          <p:nvPr userDrawn="1"/>
        </p:nvSpPr>
        <p:spPr bwMode="auto">
          <a:xfrm>
            <a:off x="3988977" y="7284286"/>
            <a:ext cx="2129567" cy="488114"/>
          </a:xfrm>
          <a:prstGeom prst="rect">
            <a:avLst/>
          </a:prstGeom>
          <a:noFill/>
          <a:ln w="9525">
            <a:noFill/>
            <a:miter lim="800000"/>
            <a:headEnd/>
            <a:tailEnd/>
          </a:ln>
          <a:effectLst/>
        </p:spPr>
        <p:txBody>
          <a:bodyPr lIns="91418" tIns="45710" rIns="91418" bIns="45710"/>
          <a:lstStyle/>
          <a:p>
            <a:pPr algn="ctr"/>
            <a:r>
              <a:rPr lang="en-US" sz="800" i="0" dirty="0">
                <a:solidFill>
                  <a:srgbClr val="6AA7D4"/>
                </a:solidFill>
                <a:cs typeface="Arial" charset="0"/>
              </a:rPr>
              <a:t>- </a:t>
            </a:r>
            <a:fld id="{BE428DA5-25D4-4F8C-B67C-7C27032EEC69}" type="slidenum">
              <a:rPr lang="en-US" sz="800" i="0">
                <a:solidFill>
                  <a:srgbClr val="6AA7D4"/>
                </a:solidFill>
                <a:cs typeface="Arial" charset="0"/>
              </a:rPr>
              <a:pPr algn="ctr"/>
              <a:t>‹N°›</a:t>
            </a:fld>
            <a:r>
              <a:rPr lang="en-US" sz="800" i="0" dirty="0">
                <a:solidFill>
                  <a:srgbClr val="6AA7D4"/>
                </a:solidFill>
                <a:cs typeface="Arial" charset="0"/>
              </a:rPr>
              <a:t> -</a:t>
            </a:r>
          </a:p>
        </p:txBody>
      </p:sp>
      <p:sp>
        <p:nvSpPr>
          <p:cNvPr id="13" name="Subtitle 2"/>
          <p:cNvSpPr>
            <a:spLocks noGrp="1"/>
          </p:cNvSpPr>
          <p:nvPr>
            <p:ph type="subTitle" idx="10" hasCustomPrompt="1"/>
          </p:nvPr>
        </p:nvSpPr>
        <p:spPr>
          <a:xfrm>
            <a:off x="362852" y="1074501"/>
            <a:ext cx="8050840" cy="334521"/>
          </a:xfrm>
        </p:spPr>
        <p:txBody>
          <a:bodyPr lIns="91418" tIns="35991" rIns="91418" bIns="35991" anchor="ctr" anchorCtr="0">
            <a:noAutofit/>
          </a:bodyPr>
          <a:lstStyle>
            <a:lvl1pPr marL="0" indent="0" algn="l" defTabSz="987361" rtl="0" eaLnBrk="1" latinLnBrk="0" hangingPunct="1">
              <a:spcBef>
                <a:spcPts val="359"/>
              </a:spcBef>
              <a:buFont typeface="Arial" pitchFamily="34" charset="0"/>
              <a:buNone/>
              <a:defRPr lang="en-GB" sz="1600" b="1" i="1" kern="1200" baseline="0" noProof="0" dirty="0">
                <a:solidFill>
                  <a:srgbClr val="4D4D4D"/>
                </a:solidFill>
                <a:latin typeface="+mj-lt"/>
                <a:ea typeface="+mn-ea"/>
                <a:cs typeface="Arial" pitchFamily="34" charset="0"/>
              </a:defRPr>
            </a:lvl1pPr>
            <a:lvl2pPr marL="493681" indent="0" algn="ctr">
              <a:buNone/>
              <a:defRPr>
                <a:solidFill>
                  <a:schemeClr val="tx1">
                    <a:tint val="75000"/>
                  </a:schemeClr>
                </a:solidFill>
              </a:defRPr>
            </a:lvl2pPr>
            <a:lvl3pPr marL="987361" indent="0" algn="ctr">
              <a:buNone/>
              <a:defRPr>
                <a:solidFill>
                  <a:schemeClr val="tx1">
                    <a:tint val="75000"/>
                  </a:schemeClr>
                </a:solidFill>
              </a:defRPr>
            </a:lvl3pPr>
            <a:lvl4pPr marL="1481041" indent="0" algn="ctr">
              <a:buNone/>
              <a:defRPr>
                <a:solidFill>
                  <a:schemeClr val="tx1">
                    <a:tint val="75000"/>
                  </a:schemeClr>
                </a:solidFill>
              </a:defRPr>
            </a:lvl4pPr>
            <a:lvl5pPr marL="1974722" indent="0" algn="ctr">
              <a:buNone/>
              <a:defRPr>
                <a:solidFill>
                  <a:schemeClr val="tx1">
                    <a:tint val="75000"/>
                  </a:schemeClr>
                </a:solidFill>
              </a:defRPr>
            </a:lvl5pPr>
            <a:lvl6pPr marL="2468404" indent="0" algn="ctr">
              <a:buNone/>
              <a:defRPr>
                <a:solidFill>
                  <a:schemeClr val="tx1">
                    <a:tint val="75000"/>
                  </a:schemeClr>
                </a:solidFill>
              </a:defRPr>
            </a:lvl6pPr>
            <a:lvl7pPr marL="2962085" indent="0" algn="ctr">
              <a:buNone/>
              <a:defRPr>
                <a:solidFill>
                  <a:schemeClr val="tx1">
                    <a:tint val="75000"/>
                  </a:schemeClr>
                </a:solidFill>
              </a:defRPr>
            </a:lvl7pPr>
            <a:lvl8pPr marL="3455765" indent="0" algn="ctr">
              <a:buNone/>
              <a:defRPr>
                <a:solidFill>
                  <a:schemeClr val="tx1">
                    <a:tint val="75000"/>
                  </a:schemeClr>
                </a:solidFill>
              </a:defRPr>
            </a:lvl8pPr>
            <a:lvl9pPr marL="3949446" indent="0" algn="ctr">
              <a:buNone/>
              <a:defRPr>
                <a:solidFill>
                  <a:schemeClr val="tx1">
                    <a:tint val="75000"/>
                  </a:schemeClr>
                </a:solidFill>
              </a:defRPr>
            </a:lvl9pPr>
          </a:lstStyle>
          <a:p>
            <a:r>
              <a:rPr lang="en-GB" noProof="0" dirty="0" smtClean="0"/>
              <a:t>Click to page sub title style</a:t>
            </a:r>
            <a:endParaRPr lang="en-GB" noProof="0" dirty="0"/>
          </a:p>
        </p:txBody>
      </p:sp>
      <p:grpSp>
        <p:nvGrpSpPr>
          <p:cNvPr id="10" name="14 Grupo"/>
          <p:cNvGrpSpPr/>
          <p:nvPr userDrawn="1"/>
        </p:nvGrpSpPr>
        <p:grpSpPr>
          <a:xfrm>
            <a:off x="0" y="5404295"/>
            <a:ext cx="1658307" cy="2368105"/>
            <a:chOff x="1885026" y="4194175"/>
            <a:chExt cx="1915449" cy="2663783"/>
          </a:xfrm>
        </p:grpSpPr>
        <p:sp>
          <p:nvSpPr>
            <p:cNvPr id="14" name="Freeform 9"/>
            <p:cNvSpPr>
              <a:spLocks/>
            </p:cNvSpPr>
            <p:nvPr/>
          </p:nvSpPr>
          <p:spPr bwMode="auto">
            <a:xfrm>
              <a:off x="1914812" y="4612434"/>
              <a:ext cx="1885663" cy="2245524"/>
            </a:xfrm>
            <a:custGeom>
              <a:avLst/>
              <a:gdLst>
                <a:gd name="T0" fmla="*/ 20 w 6184"/>
                <a:gd name="T1" fmla="*/ 90 h 3538"/>
                <a:gd name="T2" fmla="*/ 0 w 6184"/>
                <a:gd name="T3" fmla="*/ 78 h 3538"/>
                <a:gd name="T4" fmla="*/ 141 w 6184"/>
                <a:gd name="T5" fmla="*/ 0 h 3538"/>
                <a:gd name="T6" fmla="*/ 281 w 6184"/>
                <a:gd name="T7" fmla="*/ 78 h 3538"/>
                <a:gd name="T8" fmla="*/ 261 w 6184"/>
                <a:gd name="T9" fmla="*/ 90 h 3538"/>
                <a:gd name="T10" fmla="*/ 20 w 6184"/>
                <a:gd name="T11" fmla="*/ 90 h 3538"/>
                <a:gd name="T12" fmla="*/ 0 60000 65536"/>
                <a:gd name="T13" fmla="*/ 0 60000 65536"/>
                <a:gd name="T14" fmla="*/ 0 60000 65536"/>
                <a:gd name="T15" fmla="*/ 0 60000 65536"/>
                <a:gd name="T16" fmla="*/ 0 60000 65536"/>
                <a:gd name="T17" fmla="*/ 0 60000 65536"/>
                <a:gd name="connsiteX0" fmla="*/ 0 w 9274"/>
                <a:gd name="connsiteY0" fmla="*/ 10000 h 10340"/>
                <a:gd name="connsiteX1" fmla="*/ 4269 w 9274"/>
                <a:gd name="connsiteY1" fmla="*/ 10340 h 10340"/>
                <a:gd name="connsiteX2" fmla="*/ 4280 w 9274"/>
                <a:gd name="connsiteY2" fmla="*/ 0 h 10340"/>
                <a:gd name="connsiteX3" fmla="*/ 9274 w 9274"/>
                <a:gd name="connsiteY3" fmla="*/ 8754 h 10340"/>
                <a:gd name="connsiteX4" fmla="*/ 8548 w 9274"/>
                <a:gd name="connsiteY4" fmla="*/ 10000 h 10340"/>
                <a:gd name="connsiteX5" fmla="*/ 0 w 9274"/>
                <a:gd name="connsiteY5" fmla="*/ 10000 h 10340"/>
                <a:gd name="connsiteX0" fmla="*/ 0 w 10000"/>
                <a:gd name="connsiteY0" fmla="*/ 9671 h 9671"/>
                <a:gd name="connsiteX1" fmla="*/ 4603 w 10000"/>
                <a:gd name="connsiteY1" fmla="*/ 9631 h 9671"/>
                <a:gd name="connsiteX2" fmla="*/ 4615 w 10000"/>
                <a:gd name="connsiteY2" fmla="*/ 0 h 9671"/>
                <a:gd name="connsiteX3" fmla="*/ 10000 w 10000"/>
                <a:gd name="connsiteY3" fmla="*/ 8466 h 9671"/>
                <a:gd name="connsiteX4" fmla="*/ 9217 w 10000"/>
                <a:gd name="connsiteY4" fmla="*/ 9671 h 9671"/>
                <a:gd name="connsiteX5" fmla="*/ 0 w 10000"/>
                <a:gd name="connsiteY5" fmla="*/ 9671 h 9671"/>
                <a:gd name="connsiteX0" fmla="*/ 4614 w 5397"/>
                <a:gd name="connsiteY0" fmla="*/ 10000 h 10000"/>
                <a:gd name="connsiteX1" fmla="*/ 0 w 5397"/>
                <a:gd name="connsiteY1" fmla="*/ 9959 h 10000"/>
                <a:gd name="connsiteX2" fmla="*/ 12 w 5397"/>
                <a:gd name="connsiteY2" fmla="*/ 0 h 10000"/>
                <a:gd name="connsiteX3" fmla="*/ 5397 w 5397"/>
                <a:gd name="connsiteY3" fmla="*/ 8754 h 10000"/>
                <a:gd name="connsiteX4" fmla="*/ 4614 w 5397"/>
                <a:gd name="connsiteY4" fmla="*/ 10000 h 10000"/>
                <a:gd name="connsiteX0" fmla="*/ 8528 w 9979"/>
                <a:gd name="connsiteY0" fmla="*/ 10000 h 10000"/>
                <a:gd name="connsiteX1" fmla="*/ 29 w 9979"/>
                <a:gd name="connsiteY1" fmla="*/ 9959 h 10000"/>
                <a:gd name="connsiteX2" fmla="*/ 1 w 9979"/>
                <a:gd name="connsiteY2" fmla="*/ 0 h 10000"/>
                <a:gd name="connsiteX3" fmla="*/ 9979 w 9979"/>
                <a:gd name="connsiteY3" fmla="*/ 8754 h 10000"/>
                <a:gd name="connsiteX4" fmla="*/ 8528 w 9979"/>
                <a:gd name="connsiteY4" fmla="*/ 1000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79" h="10000">
                  <a:moveTo>
                    <a:pt x="8528" y="10000"/>
                  </a:moveTo>
                  <a:lnTo>
                    <a:pt x="29" y="9959"/>
                  </a:lnTo>
                  <a:cubicBezTo>
                    <a:pt x="38" y="6511"/>
                    <a:pt x="-6" y="3447"/>
                    <a:pt x="1" y="0"/>
                  </a:cubicBezTo>
                  <a:lnTo>
                    <a:pt x="9979" y="8754"/>
                  </a:lnTo>
                  <a:lnTo>
                    <a:pt x="8528" y="10000"/>
                  </a:lnTo>
                  <a:close/>
                </a:path>
              </a:pathLst>
            </a:custGeom>
            <a:solidFill>
              <a:schemeClr val="bg1">
                <a:lumMod val="85000"/>
                <a:alpha val="75000"/>
              </a:scheme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endParaRPr lang="es-ES_tradnl" sz="2000" dirty="0"/>
            </a:p>
          </p:txBody>
        </p:sp>
        <p:sp>
          <p:nvSpPr>
            <p:cNvPr id="15" name="Freeform 10"/>
            <p:cNvSpPr>
              <a:spLocks/>
            </p:cNvSpPr>
            <p:nvPr/>
          </p:nvSpPr>
          <p:spPr bwMode="auto">
            <a:xfrm>
              <a:off x="1885026" y="4194175"/>
              <a:ext cx="1880430" cy="2152788"/>
            </a:xfrm>
            <a:custGeom>
              <a:avLst/>
              <a:gdLst>
                <a:gd name="T0" fmla="*/ 10 w 6426"/>
                <a:gd name="T1" fmla="*/ 89 h 3444"/>
                <a:gd name="T2" fmla="*/ 0 w 6426"/>
                <a:gd name="T3" fmla="*/ 79 h 3444"/>
                <a:gd name="T4" fmla="*/ 82 w 6426"/>
                <a:gd name="T5" fmla="*/ 0 h 3444"/>
                <a:gd name="T6" fmla="*/ 165 w 6426"/>
                <a:gd name="T7" fmla="*/ 79 h 3444"/>
                <a:gd name="T8" fmla="*/ 156 w 6426"/>
                <a:gd name="T9" fmla="*/ 87 h 3444"/>
                <a:gd name="T10" fmla="*/ 153 w 6426"/>
                <a:gd name="T11" fmla="*/ 84 h 3444"/>
                <a:gd name="T12" fmla="*/ 157 w 6426"/>
                <a:gd name="T13" fmla="*/ 79 h 3444"/>
                <a:gd name="T14" fmla="*/ 83 w 6426"/>
                <a:gd name="T15" fmla="*/ 7 h 3444"/>
                <a:gd name="T16" fmla="*/ 8 w 6426"/>
                <a:gd name="T17" fmla="*/ 79 h 3444"/>
                <a:gd name="T18" fmla="*/ 14 w 6426"/>
                <a:gd name="T19" fmla="*/ 85 h 3444"/>
                <a:gd name="T20" fmla="*/ 10 w 6426"/>
                <a:gd name="T21" fmla="*/ 89 h 344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connsiteX0" fmla="*/ 588 w 10000"/>
                <a:gd name="connsiteY0" fmla="*/ 10000 h 10000"/>
                <a:gd name="connsiteX1" fmla="*/ 0 w 10000"/>
                <a:gd name="connsiteY1" fmla="*/ 8946 h 10000"/>
                <a:gd name="connsiteX2" fmla="*/ 5006 w 10000"/>
                <a:gd name="connsiteY2" fmla="*/ 0 h 10000"/>
                <a:gd name="connsiteX3" fmla="*/ 10000 w 10000"/>
                <a:gd name="connsiteY3" fmla="*/ 8969 h 10000"/>
                <a:gd name="connsiteX4" fmla="*/ 9505 w 10000"/>
                <a:gd name="connsiteY4" fmla="*/ 9843 h 10000"/>
                <a:gd name="connsiteX5" fmla="*/ 9290 w 10000"/>
                <a:gd name="connsiteY5" fmla="*/ 9460 h 10000"/>
                <a:gd name="connsiteX6" fmla="*/ 9542 w 10000"/>
                <a:gd name="connsiteY6" fmla="*/ 8920 h 10000"/>
                <a:gd name="connsiteX7" fmla="*/ 5023 w 10000"/>
                <a:gd name="connsiteY7" fmla="*/ 784 h 10000"/>
                <a:gd name="connsiteX8" fmla="*/ 486 w 10000"/>
                <a:gd name="connsiteY8" fmla="*/ 8920 h 10000"/>
                <a:gd name="connsiteX9" fmla="*/ 850 w 10000"/>
                <a:gd name="connsiteY9" fmla="*/ 9547 h 10000"/>
                <a:gd name="connsiteX10" fmla="*/ 588 w 10000"/>
                <a:gd name="connsiteY10" fmla="*/ 10000 h 10000"/>
                <a:gd name="connsiteX0" fmla="*/ 588 w 10000"/>
                <a:gd name="connsiteY0" fmla="*/ 10000 h 10000"/>
                <a:gd name="connsiteX1" fmla="*/ 0 w 10000"/>
                <a:gd name="connsiteY1" fmla="*/ 8946 h 10000"/>
                <a:gd name="connsiteX2" fmla="*/ 5006 w 10000"/>
                <a:gd name="connsiteY2" fmla="*/ 0 h 10000"/>
                <a:gd name="connsiteX3" fmla="*/ 10000 w 10000"/>
                <a:gd name="connsiteY3" fmla="*/ 8969 h 10000"/>
                <a:gd name="connsiteX4" fmla="*/ 9505 w 10000"/>
                <a:gd name="connsiteY4" fmla="*/ 9843 h 10000"/>
                <a:gd name="connsiteX5" fmla="*/ 9290 w 10000"/>
                <a:gd name="connsiteY5" fmla="*/ 9460 h 10000"/>
                <a:gd name="connsiteX6" fmla="*/ 9542 w 10000"/>
                <a:gd name="connsiteY6" fmla="*/ 8920 h 10000"/>
                <a:gd name="connsiteX7" fmla="*/ 5023 w 10000"/>
                <a:gd name="connsiteY7" fmla="*/ 784 h 10000"/>
                <a:gd name="connsiteX8" fmla="*/ 486 w 10000"/>
                <a:gd name="connsiteY8" fmla="*/ 8920 h 10000"/>
                <a:gd name="connsiteX9" fmla="*/ 588 w 10000"/>
                <a:gd name="connsiteY9" fmla="*/ 10000 h 10000"/>
                <a:gd name="connsiteX0" fmla="*/ 588 w 10000"/>
                <a:gd name="connsiteY0" fmla="*/ 10000 h 10000"/>
                <a:gd name="connsiteX1" fmla="*/ 0 w 10000"/>
                <a:gd name="connsiteY1" fmla="*/ 8946 h 10000"/>
                <a:gd name="connsiteX2" fmla="*/ 5006 w 10000"/>
                <a:gd name="connsiteY2" fmla="*/ 0 h 10000"/>
                <a:gd name="connsiteX3" fmla="*/ 10000 w 10000"/>
                <a:gd name="connsiteY3" fmla="*/ 8969 h 10000"/>
                <a:gd name="connsiteX4" fmla="*/ 9505 w 10000"/>
                <a:gd name="connsiteY4" fmla="*/ 9843 h 10000"/>
                <a:gd name="connsiteX5" fmla="*/ 9290 w 10000"/>
                <a:gd name="connsiteY5" fmla="*/ 9460 h 10000"/>
                <a:gd name="connsiteX6" fmla="*/ 9542 w 10000"/>
                <a:gd name="connsiteY6" fmla="*/ 8920 h 10000"/>
                <a:gd name="connsiteX7" fmla="*/ 5023 w 10000"/>
                <a:gd name="connsiteY7" fmla="*/ 784 h 10000"/>
                <a:gd name="connsiteX8" fmla="*/ 486 w 10000"/>
                <a:gd name="connsiteY8" fmla="*/ 8920 h 10000"/>
                <a:gd name="connsiteX9" fmla="*/ 588 w 10000"/>
                <a:gd name="connsiteY9" fmla="*/ 10000 h 10000"/>
                <a:gd name="connsiteX0" fmla="*/ 588 w 10000"/>
                <a:gd name="connsiteY0" fmla="*/ 10000 h 10000"/>
                <a:gd name="connsiteX1" fmla="*/ 0 w 10000"/>
                <a:gd name="connsiteY1" fmla="*/ 8946 h 10000"/>
                <a:gd name="connsiteX2" fmla="*/ 5006 w 10000"/>
                <a:gd name="connsiteY2" fmla="*/ 0 h 10000"/>
                <a:gd name="connsiteX3" fmla="*/ 10000 w 10000"/>
                <a:gd name="connsiteY3" fmla="*/ 8969 h 10000"/>
                <a:gd name="connsiteX4" fmla="*/ 9505 w 10000"/>
                <a:gd name="connsiteY4" fmla="*/ 9843 h 10000"/>
                <a:gd name="connsiteX5" fmla="*/ 9290 w 10000"/>
                <a:gd name="connsiteY5" fmla="*/ 9460 h 10000"/>
                <a:gd name="connsiteX6" fmla="*/ 9542 w 10000"/>
                <a:gd name="connsiteY6" fmla="*/ 8920 h 10000"/>
                <a:gd name="connsiteX7" fmla="*/ 5023 w 10000"/>
                <a:gd name="connsiteY7" fmla="*/ 784 h 10000"/>
                <a:gd name="connsiteX8" fmla="*/ 486 w 10000"/>
                <a:gd name="connsiteY8" fmla="*/ 8920 h 10000"/>
                <a:gd name="connsiteX9" fmla="*/ 588 w 10000"/>
                <a:gd name="connsiteY9" fmla="*/ 10000 h 10000"/>
                <a:gd name="connsiteX0" fmla="*/ 588 w 10000"/>
                <a:gd name="connsiteY0" fmla="*/ 10000 h 10000"/>
                <a:gd name="connsiteX1" fmla="*/ 0 w 10000"/>
                <a:gd name="connsiteY1" fmla="*/ 8946 h 10000"/>
                <a:gd name="connsiteX2" fmla="*/ 5006 w 10000"/>
                <a:gd name="connsiteY2" fmla="*/ 0 h 10000"/>
                <a:gd name="connsiteX3" fmla="*/ 10000 w 10000"/>
                <a:gd name="connsiteY3" fmla="*/ 8969 h 10000"/>
                <a:gd name="connsiteX4" fmla="*/ 9505 w 10000"/>
                <a:gd name="connsiteY4" fmla="*/ 9843 h 10000"/>
                <a:gd name="connsiteX5" fmla="*/ 9290 w 10000"/>
                <a:gd name="connsiteY5" fmla="*/ 9460 h 10000"/>
                <a:gd name="connsiteX6" fmla="*/ 9542 w 10000"/>
                <a:gd name="connsiteY6" fmla="*/ 8920 h 10000"/>
                <a:gd name="connsiteX7" fmla="*/ 5023 w 10000"/>
                <a:gd name="connsiteY7" fmla="*/ 784 h 10000"/>
                <a:gd name="connsiteX8" fmla="*/ 486 w 10000"/>
                <a:gd name="connsiteY8" fmla="*/ 8920 h 10000"/>
                <a:gd name="connsiteX9" fmla="*/ 588 w 10000"/>
                <a:gd name="connsiteY9" fmla="*/ 10000 h 10000"/>
                <a:gd name="connsiteX0" fmla="*/ 588 w 10000"/>
                <a:gd name="connsiteY0" fmla="*/ 10000 h 10000"/>
                <a:gd name="connsiteX1" fmla="*/ 0 w 10000"/>
                <a:gd name="connsiteY1" fmla="*/ 8946 h 10000"/>
                <a:gd name="connsiteX2" fmla="*/ 5006 w 10000"/>
                <a:gd name="connsiteY2" fmla="*/ 0 h 10000"/>
                <a:gd name="connsiteX3" fmla="*/ 10000 w 10000"/>
                <a:gd name="connsiteY3" fmla="*/ 8969 h 10000"/>
                <a:gd name="connsiteX4" fmla="*/ 9505 w 10000"/>
                <a:gd name="connsiteY4" fmla="*/ 9843 h 10000"/>
                <a:gd name="connsiteX5" fmla="*/ 9290 w 10000"/>
                <a:gd name="connsiteY5" fmla="*/ 9460 h 10000"/>
                <a:gd name="connsiteX6" fmla="*/ 9542 w 10000"/>
                <a:gd name="connsiteY6" fmla="*/ 8920 h 10000"/>
                <a:gd name="connsiteX7" fmla="*/ 5023 w 10000"/>
                <a:gd name="connsiteY7" fmla="*/ 784 h 10000"/>
                <a:gd name="connsiteX8" fmla="*/ 486 w 10000"/>
                <a:gd name="connsiteY8" fmla="*/ 8920 h 10000"/>
                <a:gd name="connsiteX9" fmla="*/ 588 w 10000"/>
                <a:gd name="connsiteY9" fmla="*/ 10000 h 10000"/>
                <a:gd name="connsiteX0" fmla="*/ 588 w 10000"/>
                <a:gd name="connsiteY0" fmla="*/ 10000 h 10000"/>
                <a:gd name="connsiteX1" fmla="*/ 0 w 10000"/>
                <a:gd name="connsiteY1" fmla="*/ 8946 h 10000"/>
                <a:gd name="connsiteX2" fmla="*/ 5006 w 10000"/>
                <a:gd name="connsiteY2" fmla="*/ 0 h 10000"/>
                <a:gd name="connsiteX3" fmla="*/ 10000 w 10000"/>
                <a:gd name="connsiteY3" fmla="*/ 8969 h 10000"/>
                <a:gd name="connsiteX4" fmla="*/ 9505 w 10000"/>
                <a:gd name="connsiteY4" fmla="*/ 9843 h 10000"/>
                <a:gd name="connsiteX5" fmla="*/ 9290 w 10000"/>
                <a:gd name="connsiteY5" fmla="*/ 9460 h 10000"/>
                <a:gd name="connsiteX6" fmla="*/ 9542 w 10000"/>
                <a:gd name="connsiteY6" fmla="*/ 8920 h 10000"/>
                <a:gd name="connsiteX7" fmla="*/ 5023 w 10000"/>
                <a:gd name="connsiteY7" fmla="*/ 784 h 10000"/>
                <a:gd name="connsiteX8" fmla="*/ 486 w 10000"/>
                <a:gd name="connsiteY8" fmla="*/ 8920 h 10000"/>
                <a:gd name="connsiteX9" fmla="*/ 588 w 10000"/>
                <a:gd name="connsiteY9" fmla="*/ 10000 h 10000"/>
                <a:gd name="connsiteX0" fmla="*/ 588 w 10000"/>
                <a:gd name="connsiteY0" fmla="*/ 10000 h 10000"/>
                <a:gd name="connsiteX1" fmla="*/ 0 w 10000"/>
                <a:gd name="connsiteY1" fmla="*/ 8946 h 10000"/>
                <a:gd name="connsiteX2" fmla="*/ 5006 w 10000"/>
                <a:gd name="connsiteY2" fmla="*/ 0 h 10000"/>
                <a:gd name="connsiteX3" fmla="*/ 10000 w 10000"/>
                <a:gd name="connsiteY3" fmla="*/ 8969 h 10000"/>
                <a:gd name="connsiteX4" fmla="*/ 9505 w 10000"/>
                <a:gd name="connsiteY4" fmla="*/ 9843 h 10000"/>
                <a:gd name="connsiteX5" fmla="*/ 9290 w 10000"/>
                <a:gd name="connsiteY5" fmla="*/ 9460 h 10000"/>
                <a:gd name="connsiteX6" fmla="*/ 9542 w 10000"/>
                <a:gd name="connsiteY6" fmla="*/ 8920 h 10000"/>
                <a:gd name="connsiteX7" fmla="*/ 5023 w 10000"/>
                <a:gd name="connsiteY7" fmla="*/ 784 h 10000"/>
                <a:gd name="connsiteX8" fmla="*/ 486 w 10000"/>
                <a:gd name="connsiteY8" fmla="*/ 8920 h 10000"/>
                <a:gd name="connsiteX9" fmla="*/ 588 w 10000"/>
                <a:gd name="connsiteY9" fmla="*/ 10000 h 10000"/>
                <a:gd name="connsiteX0" fmla="*/ 588 w 10000"/>
                <a:gd name="connsiteY0" fmla="*/ 10000 h 10000"/>
                <a:gd name="connsiteX1" fmla="*/ 0 w 10000"/>
                <a:gd name="connsiteY1" fmla="*/ 8946 h 10000"/>
                <a:gd name="connsiteX2" fmla="*/ 5006 w 10000"/>
                <a:gd name="connsiteY2" fmla="*/ 0 h 10000"/>
                <a:gd name="connsiteX3" fmla="*/ 10000 w 10000"/>
                <a:gd name="connsiteY3" fmla="*/ 8969 h 10000"/>
                <a:gd name="connsiteX4" fmla="*/ 9505 w 10000"/>
                <a:gd name="connsiteY4" fmla="*/ 9843 h 10000"/>
                <a:gd name="connsiteX5" fmla="*/ 9290 w 10000"/>
                <a:gd name="connsiteY5" fmla="*/ 9460 h 10000"/>
                <a:gd name="connsiteX6" fmla="*/ 9542 w 10000"/>
                <a:gd name="connsiteY6" fmla="*/ 8920 h 10000"/>
                <a:gd name="connsiteX7" fmla="*/ 5023 w 10000"/>
                <a:gd name="connsiteY7" fmla="*/ 784 h 10000"/>
                <a:gd name="connsiteX8" fmla="*/ 486 w 10000"/>
                <a:gd name="connsiteY8" fmla="*/ 8920 h 10000"/>
                <a:gd name="connsiteX9" fmla="*/ 588 w 10000"/>
                <a:gd name="connsiteY9" fmla="*/ 10000 h 10000"/>
                <a:gd name="connsiteX0" fmla="*/ 588 w 10000"/>
                <a:gd name="connsiteY0" fmla="*/ 10000 h 10000"/>
                <a:gd name="connsiteX1" fmla="*/ 0 w 10000"/>
                <a:gd name="connsiteY1" fmla="*/ 8946 h 10000"/>
                <a:gd name="connsiteX2" fmla="*/ 5006 w 10000"/>
                <a:gd name="connsiteY2" fmla="*/ 0 h 10000"/>
                <a:gd name="connsiteX3" fmla="*/ 10000 w 10000"/>
                <a:gd name="connsiteY3" fmla="*/ 8969 h 10000"/>
                <a:gd name="connsiteX4" fmla="*/ 9505 w 10000"/>
                <a:gd name="connsiteY4" fmla="*/ 9843 h 10000"/>
                <a:gd name="connsiteX5" fmla="*/ 9290 w 10000"/>
                <a:gd name="connsiteY5" fmla="*/ 9460 h 10000"/>
                <a:gd name="connsiteX6" fmla="*/ 9542 w 10000"/>
                <a:gd name="connsiteY6" fmla="*/ 8920 h 10000"/>
                <a:gd name="connsiteX7" fmla="*/ 5023 w 10000"/>
                <a:gd name="connsiteY7" fmla="*/ 784 h 10000"/>
                <a:gd name="connsiteX8" fmla="*/ 486 w 10000"/>
                <a:gd name="connsiteY8" fmla="*/ 8920 h 10000"/>
                <a:gd name="connsiteX9" fmla="*/ 588 w 10000"/>
                <a:gd name="connsiteY9" fmla="*/ 10000 h 10000"/>
                <a:gd name="connsiteX0" fmla="*/ 588 w 10000"/>
                <a:gd name="connsiteY0" fmla="*/ 10000 h 10000"/>
                <a:gd name="connsiteX1" fmla="*/ 0 w 10000"/>
                <a:gd name="connsiteY1" fmla="*/ 8946 h 10000"/>
                <a:gd name="connsiteX2" fmla="*/ 5006 w 10000"/>
                <a:gd name="connsiteY2" fmla="*/ 0 h 10000"/>
                <a:gd name="connsiteX3" fmla="*/ 10000 w 10000"/>
                <a:gd name="connsiteY3" fmla="*/ 8969 h 10000"/>
                <a:gd name="connsiteX4" fmla="*/ 9505 w 10000"/>
                <a:gd name="connsiteY4" fmla="*/ 9843 h 10000"/>
                <a:gd name="connsiteX5" fmla="*/ 9290 w 10000"/>
                <a:gd name="connsiteY5" fmla="*/ 9460 h 10000"/>
                <a:gd name="connsiteX6" fmla="*/ 9542 w 10000"/>
                <a:gd name="connsiteY6" fmla="*/ 8920 h 10000"/>
                <a:gd name="connsiteX7" fmla="*/ 5023 w 10000"/>
                <a:gd name="connsiteY7" fmla="*/ 784 h 10000"/>
                <a:gd name="connsiteX8" fmla="*/ 486 w 10000"/>
                <a:gd name="connsiteY8" fmla="*/ 8920 h 10000"/>
                <a:gd name="connsiteX9" fmla="*/ 588 w 10000"/>
                <a:gd name="connsiteY9" fmla="*/ 10000 h 10000"/>
                <a:gd name="connsiteX0" fmla="*/ 102 w 9514"/>
                <a:gd name="connsiteY0" fmla="*/ 10000 h 10557"/>
                <a:gd name="connsiteX1" fmla="*/ 4219 w 9514"/>
                <a:gd name="connsiteY1" fmla="*/ 10557 h 10557"/>
                <a:gd name="connsiteX2" fmla="*/ 4520 w 9514"/>
                <a:gd name="connsiteY2" fmla="*/ 0 h 10557"/>
                <a:gd name="connsiteX3" fmla="*/ 9514 w 9514"/>
                <a:gd name="connsiteY3" fmla="*/ 8969 h 10557"/>
                <a:gd name="connsiteX4" fmla="*/ 9019 w 9514"/>
                <a:gd name="connsiteY4" fmla="*/ 9843 h 10557"/>
                <a:gd name="connsiteX5" fmla="*/ 8804 w 9514"/>
                <a:gd name="connsiteY5" fmla="*/ 9460 h 10557"/>
                <a:gd name="connsiteX6" fmla="*/ 9056 w 9514"/>
                <a:gd name="connsiteY6" fmla="*/ 8920 h 10557"/>
                <a:gd name="connsiteX7" fmla="*/ 4537 w 9514"/>
                <a:gd name="connsiteY7" fmla="*/ 784 h 10557"/>
                <a:gd name="connsiteX8" fmla="*/ 0 w 9514"/>
                <a:gd name="connsiteY8" fmla="*/ 8920 h 10557"/>
                <a:gd name="connsiteX9" fmla="*/ 102 w 9514"/>
                <a:gd name="connsiteY9" fmla="*/ 10000 h 10557"/>
                <a:gd name="connsiteX0" fmla="*/ 107 w 10000"/>
                <a:gd name="connsiteY0" fmla="*/ 9472 h 9472"/>
                <a:gd name="connsiteX1" fmla="*/ 4751 w 10000"/>
                <a:gd name="connsiteY1" fmla="*/ 0 h 9472"/>
                <a:gd name="connsiteX2" fmla="*/ 10000 w 10000"/>
                <a:gd name="connsiteY2" fmla="*/ 8496 h 9472"/>
                <a:gd name="connsiteX3" fmla="*/ 9480 w 10000"/>
                <a:gd name="connsiteY3" fmla="*/ 9324 h 9472"/>
                <a:gd name="connsiteX4" fmla="*/ 9254 w 10000"/>
                <a:gd name="connsiteY4" fmla="*/ 8961 h 9472"/>
                <a:gd name="connsiteX5" fmla="*/ 9519 w 10000"/>
                <a:gd name="connsiteY5" fmla="*/ 8449 h 9472"/>
                <a:gd name="connsiteX6" fmla="*/ 4769 w 10000"/>
                <a:gd name="connsiteY6" fmla="*/ 743 h 9472"/>
                <a:gd name="connsiteX7" fmla="*/ 0 w 10000"/>
                <a:gd name="connsiteY7" fmla="*/ 8449 h 9472"/>
                <a:gd name="connsiteX8" fmla="*/ 107 w 10000"/>
                <a:gd name="connsiteY8" fmla="*/ 9472 h 9472"/>
                <a:gd name="connsiteX0" fmla="*/ 0 w 10000"/>
                <a:gd name="connsiteY0" fmla="*/ 8920 h 9844"/>
                <a:gd name="connsiteX1" fmla="*/ 4751 w 10000"/>
                <a:gd name="connsiteY1" fmla="*/ 0 h 9844"/>
                <a:gd name="connsiteX2" fmla="*/ 10000 w 10000"/>
                <a:gd name="connsiteY2" fmla="*/ 8970 h 9844"/>
                <a:gd name="connsiteX3" fmla="*/ 9480 w 10000"/>
                <a:gd name="connsiteY3" fmla="*/ 9844 h 9844"/>
                <a:gd name="connsiteX4" fmla="*/ 9254 w 10000"/>
                <a:gd name="connsiteY4" fmla="*/ 9461 h 9844"/>
                <a:gd name="connsiteX5" fmla="*/ 9519 w 10000"/>
                <a:gd name="connsiteY5" fmla="*/ 8920 h 9844"/>
                <a:gd name="connsiteX6" fmla="*/ 4769 w 10000"/>
                <a:gd name="connsiteY6" fmla="*/ 784 h 9844"/>
                <a:gd name="connsiteX7" fmla="*/ 0 w 10000"/>
                <a:gd name="connsiteY7" fmla="*/ 8920 h 9844"/>
                <a:gd name="connsiteX0" fmla="*/ 18 w 5249"/>
                <a:gd name="connsiteY0" fmla="*/ 796 h 10000"/>
                <a:gd name="connsiteX1" fmla="*/ 0 w 5249"/>
                <a:gd name="connsiteY1" fmla="*/ 0 h 10000"/>
                <a:gd name="connsiteX2" fmla="*/ 5249 w 5249"/>
                <a:gd name="connsiteY2" fmla="*/ 9112 h 10000"/>
                <a:gd name="connsiteX3" fmla="*/ 4729 w 5249"/>
                <a:gd name="connsiteY3" fmla="*/ 10000 h 10000"/>
                <a:gd name="connsiteX4" fmla="*/ 4503 w 5249"/>
                <a:gd name="connsiteY4" fmla="*/ 9611 h 10000"/>
                <a:gd name="connsiteX5" fmla="*/ 4768 w 5249"/>
                <a:gd name="connsiteY5" fmla="*/ 9061 h 10000"/>
                <a:gd name="connsiteX6" fmla="*/ 18 w 5249"/>
                <a:gd name="connsiteY6" fmla="*/ 79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9" h="10000">
                  <a:moveTo>
                    <a:pt x="18" y="796"/>
                  </a:moveTo>
                  <a:cubicBezTo>
                    <a:pt x="12" y="531"/>
                    <a:pt x="6" y="265"/>
                    <a:pt x="0" y="0"/>
                  </a:cubicBezTo>
                  <a:lnTo>
                    <a:pt x="5249" y="9112"/>
                  </a:lnTo>
                  <a:lnTo>
                    <a:pt x="4729" y="10000"/>
                  </a:lnTo>
                  <a:cubicBezTo>
                    <a:pt x="4654" y="9870"/>
                    <a:pt x="4578" y="9741"/>
                    <a:pt x="4503" y="9611"/>
                  </a:cubicBezTo>
                  <a:cubicBezTo>
                    <a:pt x="4591" y="9427"/>
                    <a:pt x="4680" y="9245"/>
                    <a:pt x="4768" y="9061"/>
                  </a:cubicBezTo>
                  <a:lnTo>
                    <a:pt x="18" y="796"/>
                  </a:lnTo>
                  <a:close/>
                </a:path>
              </a:pathLst>
            </a:custGeom>
            <a:solidFill>
              <a:schemeClr val="bg1">
                <a:lumMod val="85000"/>
                <a:alpha val="75000"/>
              </a:schemeClr>
            </a:solidFill>
            <a:ln>
              <a:noFill/>
            </a:ln>
            <a:extLst>
              <a:ext uri="{91240B29-F687-4F45-9708-019B960494DF}">
                <a14:hiddenLine xmlns:a14="http://schemas.microsoft.com/office/drawing/2010/main" xmlns="" w="3175" cmpd="sng">
                  <a:solidFill>
                    <a:srgbClr val="808080"/>
                  </a:solidFill>
                  <a:round/>
                  <a:headEnd/>
                  <a:tailEnd/>
                </a14:hiddenLine>
              </a:ext>
            </a:extLst>
          </p:spPr>
          <p:txBody>
            <a:bodyPr/>
            <a:lstStyle/>
            <a:p>
              <a:endParaRPr lang="es-ES_tradnl" sz="2000" dirty="0"/>
            </a:p>
          </p:txBody>
        </p:sp>
      </p:grpSp>
    </p:spTree>
    <p:extLst>
      <p:ext uri="{BB962C8B-B14F-4D97-AF65-F5344CB8AC3E}">
        <p14:creationId xmlns:p14="http://schemas.microsoft.com/office/powerpoint/2010/main" xmlns="" val="4253860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553562" y="2054648"/>
            <a:ext cx="4894738" cy="5814907"/>
          </a:xfrm>
          <a:prstGeom prst="rect">
            <a:avLst/>
          </a:prstGeo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15944" y="2054648"/>
            <a:ext cx="4894739" cy="5814907"/>
          </a:xfrm>
          <a:prstGeom prst="rect">
            <a:avLst/>
          </a:prstGeo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502920" y="7203864"/>
            <a:ext cx="2346960" cy="413808"/>
          </a:xfrm>
          <a:prstGeom prst="rect">
            <a:avLst/>
          </a:prstGeom>
        </p:spPr>
        <p:txBody>
          <a:bodyPr lIns="91418" tIns="45710" rIns="91418" bIns="45710"/>
          <a:lstStyle/>
          <a:p>
            <a:endParaRPr lang="en-US" dirty="0"/>
          </a:p>
        </p:txBody>
      </p:sp>
      <p:sp>
        <p:nvSpPr>
          <p:cNvPr id="6" name="Footer Placeholder 5"/>
          <p:cNvSpPr>
            <a:spLocks noGrp="1"/>
          </p:cNvSpPr>
          <p:nvPr>
            <p:ph type="ftr" sz="quarter" idx="11"/>
          </p:nvPr>
        </p:nvSpPr>
        <p:spPr>
          <a:xfrm>
            <a:off x="3436620" y="7203864"/>
            <a:ext cx="3185160" cy="413808"/>
          </a:xfrm>
          <a:prstGeom prst="rect">
            <a:avLst/>
          </a:prstGeom>
        </p:spPr>
        <p:txBody>
          <a:bodyPr lIns="91418" tIns="45710" rIns="91418" bIns="45710"/>
          <a:lstStyle/>
          <a:p>
            <a:endParaRPr lang="en-US" dirty="0"/>
          </a:p>
        </p:txBody>
      </p:sp>
    </p:spTree>
    <p:extLst>
      <p:ext uri="{BB962C8B-B14F-4D97-AF65-F5344CB8AC3E}">
        <p14:creationId xmlns:p14="http://schemas.microsoft.com/office/powerpoint/2010/main" xmlns="" val="108486548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20000" contrast="20000"/>
                    </a14:imgEffect>
                  </a14:imgLayer>
                </a14:imgProps>
              </a:ext>
              <a:ext uri="{28A0092B-C50C-407E-A947-70E740481C1C}">
                <a14:useLocalDpi xmlns:a14="http://schemas.microsoft.com/office/drawing/2010/main" xmlns="" val="0"/>
              </a:ext>
            </a:extLst>
          </a:blip>
          <a:srcRect t="15772" b="67636"/>
          <a:stretch/>
        </p:blipFill>
        <p:spPr>
          <a:xfrm>
            <a:off x="0" y="-1"/>
            <a:ext cx="10058400" cy="1251679"/>
          </a:xfrm>
          <a:prstGeom prst="rect">
            <a:avLst/>
          </a:prstGeom>
        </p:spPr>
      </p:pic>
      <p:sp>
        <p:nvSpPr>
          <p:cNvPr id="2" name="Title 1"/>
          <p:cNvSpPr>
            <a:spLocks noGrp="1"/>
          </p:cNvSpPr>
          <p:nvPr>
            <p:ph type="title"/>
          </p:nvPr>
        </p:nvSpPr>
        <p:spPr>
          <a:xfrm>
            <a:off x="479216" y="416081"/>
            <a:ext cx="9051925" cy="527050"/>
          </a:xfrm>
        </p:spPr>
        <p:txBody>
          <a:bodyPr/>
          <a:lstStyle>
            <a:lvl1pPr>
              <a:lnSpc>
                <a:spcPct val="90000"/>
              </a:lnSpc>
              <a:defRPr b="0">
                <a:solidFill>
                  <a:schemeClr val="bg1"/>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479425" y="1520825"/>
            <a:ext cx="9164305" cy="5347808"/>
          </a:xfrm>
        </p:spPr>
        <p:txBody>
          <a:bodyPr>
            <a:noAutofit/>
          </a:bodyPr>
          <a:lstStyle>
            <a:lvl1pPr>
              <a:spcAft>
                <a:spcPts val="1800"/>
              </a:spcAft>
              <a:defRPr sz="2000"/>
            </a:lvl1pPr>
            <a:lvl2pPr>
              <a:spcAft>
                <a:spcPts val="1800"/>
              </a:spcAft>
              <a:defRPr sz="2000"/>
            </a:lvl2pPr>
            <a:lvl3pPr>
              <a:spcAft>
                <a:spcPts val="1800"/>
              </a:spcAft>
              <a:defRPr sz="2000"/>
            </a:lvl3pPr>
            <a:lvl4pPr>
              <a:spcAft>
                <a:spcPts val="1800"/>
              </a:spcAft>
              <a:defRPr sz="2000"/>
            </a:lvl4pPr>
            <a:lvl5pPr>
              <a:spcAft>
                <a:spcPts val="1800"/>
              </a:spcAft>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xmlns="" val="966161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Cover Page">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101635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Appendix">
    <p:spTree>
      <p:nvGrpSpPr>
        <p:cNvPr id="1" name=""/>
        <p:cNvGrpSpPr/>
        <p:nvPr/>
      </p:nvGrpSpPr>
      <p:grpSpPr>
        <a:xfrm>
          <a:off x="0" y="0"/>
          <a:ext cx="0" cy="0"/>
          <a:chOff x="0" y="0"/>
          <a:chExt cx="0" cy="0"/>
        </a:xfrm>
      </p:grpSpPr>
      <p:sp>
        <p:nvSpPr>
          <p:cNvPr id="7" name="Rectangle 10"/>
          <p:cNvSpPr>
            <a:spLocks noChangeArrowheads="1"/>
          </p:cNvSpPr>
          <p:nvPr userDrawn="1"/>
        </p:nvSpPr>
        <p:spPr bwMode="auto">
          <a:xfrm>
            <a:off x="3988977" y="7284286"/>
            <a:ext cx="2129567" cy="488114"/>
          </a:xfrm>
          <a:prstGeom prst="rect">
            <a:avLst/>
          </a:prstGeom>
          <a:noFill/>
          <a:ln w="9525">
            <a:noFill/>
            <a:miter lim="800000"/>
            <a:headEnd/>
            <a:tailEnd/>
          </a:ln>
          <a:effectLst/>
        </p:spPr>
        <p:txBody>
          <a:bodyPr/>
          <a:lstStyle/>
          <a:p>
            <a:pPr algn="ctr" defTabSz="984258"/>
            <a:r>
              <a:rPr lang="en-US" sz="1050" dirty="0">
                <a:solidFill>
                  <a:srgbClr val="6AA7D4"/>
                </a:solidFill>
                <a:cs typeface="Arial" charset="0"/>
              </a:rPr>
              <a:t>- </a:t>
            </a:r>
            <a:fld id="{BE428DA5-25D4-4F8C-B67C-7C27032EEC69}" type="slidenum">
              <a:rPr lang="en-US" sz="1050">
                <a:solidFill>
                  <a:srgbClr val="6AA7D4"/>
                </a:solidFill>
                <a:cs typeface="Arial" charset="0"/>
              </a:rPr>
              <a:pPr algn="ctr" defTabSz="984258"/>
              <a:t>‹N°›</a:t>
            </a:fld>
            <a:r>
              <a:rPr lang="en-US" sz="1050" dirty="0">
                <a:solidFill>
                  <a:srgbClr val="6AA7D4"/>
                </a:solidFill>
                <a:cs typeface="Arial" charset="0"/>
              </a:rPr>
              <a:t> -</a:t>
            </a:r>
          </a:p>
        </p:txBody>
      </p:sp>
      <p:pic>
        <p:nvPicPr>
          <p:cNvPr id="3" name="Picture 2"/>
          <p:cNvPicPr>
            <a:picLocks noChangeAspect="1"/>
          </p:cNvPicPr>
          <p:nvPr userDrawn="1"/>
        </p:nvPicPr>
        <p:blipFill rotWithShape="1">
          <a:blip r:embed="rId2" cstate="email">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rcRect b="33848"/>
          <a:stretch/>
        </p:blipFill>
        <p:spPr>
          <a:xfrm>
            <a:off x="0" y="0"/>
            <a:ext cx="10058400" cy="5141626"/>
          </a:xfrm>
          <a:prstGeom prst="rect">
            <a:avLst/>
          </a:prstGeom>
        </p:spPr>
      </p:pic>
      <p:pic>
        <p:nvPicPr>
          <p:cNvPr id="4" name="Picture 2" descr="http://www.glbsm.com/images/ferroglobe.png"/>
          <p:cNvPicPr>
            <a:picLocks noChangeAspect="1" noChangeArrowheads="1"/>
          </p:cNvPicPr>
          <p:nvPr userDrawn="1"/>
        </p:nvPicPr>
        <p:blipFill>
          <a:blip r:embed="rId4" cstate="email">
            <a:extLst>
              <a:ext uri="{28A0092B-C50C-407E-A947-70E740481C1C}">
                <a14:useLocalDpi xmlns:a14="http://schemas.microsoft.com/office/drawing/2010/main" xmlns="" val="0"/>
              </a:ext>
            </a:extLst>
          </a:blip>
          <a:srcRect/>
          <a:stretch>
            <a:fillRect/>
          </a:stretch>
        </p:blipFill>
        <p:spPr bwMode="auto">
          <a:xfrm>
            <a:off x="6870489" y="6260475"/>
            <a:ext cx="2750305" cy="81176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61045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6" name="Title Placeholder 4"/>
          <p:cNvSpPr>
            <a:spLocks noGrp="1"/>
          </p:cNvSpPr>
          <p:nvPr>
            <p:ph type="title"/>
          </p:nvPr>
        </p:nvSpPr>
        <p:spPr>
          <a:xfrm>
            <a:off x="362853" y="590620"/>
            <a:ext cx="8050840" cy="468589"/>
          </a:xfrm>
          <a:prstGeom prst="rect">
            <a:avLst/>
          </a:prstGeom>
        </p:spPr>
        <p:txBody>
          <a:bodyPr vert="horz" lIns="91418" tIns="45710" rIns="91418" bIns="45710" rtlCol="0" anchor="ctr">
            <a:noAutofit/>
          </a:bodyPr>
          <a:lstStyle/>
          <a:p>
            <a:r>
              <a:rPr lang="en-US" dirty="0" smtClean="0"/>
              <a:t>Click to edit Master title style</a:t>
            </a:r>
            <a:endParaRPr lang="en-US" dirty="0"/>
          </a:p>
        </p:txBody>
      </p:sp>
      <p:sp>
        <p:nvSpPr>
          <p:cNvPr id="9" name="Subtitle 2"/>
          <p:cNvSpPr>
            <a:spLocks noGrp="1"/>
          </p:cNvSpPr>
          <p:nvPr>
            <p:ph type="subTitle" idx="10" hasCustomPrompt="1"/>
          </p:nvPr>
        </p:nvSpPr>
        <p:spPr>
          <a:xfrm>
            <a:off x="362850" y="1074501"/>
            <a:ext cx="8044958" cy="334521"/>
          </a:xfrm>
        </p:spPr>
        <p:txBody>
          <a:bodyPr lIns="91418" tIns="35991" rIns="91418" bIns="35991" anchor="ctr" anchorCtr="0">
            <a:noAutofit/>
          </a:bodyPr>
          <a:lstStyle>
            <a:lvl1pPr marL="0" indent="0" algn="l" defTabSz="987361" rtl="0" eaLnBrk="1" latinLnBrk="0" hangingPunct="1">
              <a:spcBef>
                <a:spcPts val="359"/>
              </a:spcBef>
              <a:buFont typeface="Arial" pitchFamily="34" charset="0"/>
              <a:buNone/>
              <a:defRPr lang="en-GB" sz="1600" b="1" i="1" kern="1200" baseline="0" noProof="0" dirty="0">
                <a:solidFill>
                  <a:srgbClr val="4D4D4D"/>
                </a:solidFill>
                <a:latin typeface="+mj-lt"/>
                <a:ea typeface="+mn-ea"/>
                <a:cs typeface="Arial" pitchFamily="34" charset="0"/>
              </a:defRPr>
            </a:lvl1pPr>
            <a:lvl2pPr marL="493681" indent="0" algn="ctr">
              <a:buNone/>
              <a:defRPr>
                <a:solidFill>
                  <a:schemeClr val="tx1">
                    <a:tint val="75000"/>
                  </a:schemeClr>
                </a:solidFill>
              </a:defRPr>
            </a:lvl2pPr>
            <a:lvl3pPr marL="987361" indent="0" algn="ctr">
              <a:buNone/>
              <a:defRPr>
                <a:solidFill>
                  <a:schemeClr val="tx1">
                    <a:tint val="75000"/>
                  </a:schemeClr>
                </a:solidFill>
              </a:defRPr>
            </a:lvl3pPr>
            <a:lvl4pPr marL="1481041" indent="0" algn="ctr">
              <a:buNone/>
              <a:defRPr>
                <a:solidFill>
                  <a:schemeClr val="tx1">
                    <a:tint val="75000"/>
                  </a:schemeClr>
                </a:solidFill>
              </a:defRPr>
            </a:lvl4pPr>
            <a:lvl5pPr marL="1974722" indent="0" algn="ctr">
              <a:buNone/>
              <a:defRPr>
                <a:solidFill>
                  <a:schemeClr val="tx1">
                    <a:tint val="75000"/>
                  </a:schemeClr>
                </a:solidFill>
              </a:defRPr>
            </a:lvl5pPr>
            <a:lvl6pPr marL="2468404" indent="0" algn="ctr">
              <a:buNone/>
              <a:defRPr>
                <a:solidFill>
                  <a:schemeClr val="tx1">
                    <a:tint val="75000"/>
                  </a:schemeClr>
                </a:solidFill>
              </a:defRPr>
            </a:lvl6pPr>
            <a:lvl7pPr marL="2962085" indent="0" algn="ctr">
              <a:buNone/>
              <a:defRPr>
                <a:solidFill>
                  <a:schemeClr val="tx1">
                    <a:tint val="75000"/>
                  </a:schemeClr>
                </a:solidFill>
              </a:defRPr>
            </a:lvl7pPr>
            <a:lvl8pPr marL="3455765" indent="0" algn="ctr">
              <a:buNone/>
              <a:defRPr>
                <a:solidFill>
                  <a:schemeClr val="tx1">
                    <a:tint val="75000"/>
                  </a:schemeClr>
                </a:solidFill>
              </a:defRPr>
            </a:lvl8pPr>
            <a:lvl9pPr marL="3949446" indent="0" algn="ctr">
              <a:buNone/>
              <a:defRPr>
                <a:solidFill>
                  <a:schemeClr val="tx1">
                    <a:tint val="75000"/>
                  </a:schemeClr>
                </a:solidFill>
              </a:defRPr>
            </a:lvl9pPr>
          </a:lstStyle>
          <a:p>
            <a:r>
              <a:rPr lang="en-GB" noProof="0" dirty="0" smtClean="0"/>
              <a:t>Click to page sub title style</a:t>
            </a:r>
            <a:endParaRPr lang="en-GB" noProof="0" dirty="0"/>
          </a:p>
        </p:txBody>
      </p:sp>
    </p:spTree>
    <p:extLst>
      <p:ext uri="{BB962C8B-B14F-4D97-AF65-F5344CB8AC3E}">
        <p14:creationId xmlns:p14="http://schemas.microsoft.com/office/powerpoint/2010/main" xmlns="" val="7195489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a:xfrm>
            <a:off x="0" y="7343687"/>
            <a:ext cx="2346960" cy="413808"/>
          </a:xfrm>
          <a:prstGeom prst="rect">
            <a:avLst/>
          </a:prstGeom>
        </p:spPr>
        <p:txBody>
          <a:bodyPr lIns="91418" tIns="45710" rIns="91418" bIns="45710"/>
          <a:lstStyle/>
          <a:p>
            <a:endParaRPr lang="es-ES"/>
          </a:p>
        </p:txBody>
      </p:sp>
      <p:sp>
        <p:nvSpPr>
          <p:cNvPr id="7" name="Rectangle 10"/>
          <p:cNvSpPr>
            <a:spLocks noChangeArrowheads="1"/>
          </p:cNvSpPr>
          <p:nvPr userDrawn="1"/>
        </p:nvSpPr>
        <p:spPr bwMode="auto">
          <a:xfrm>
            <a:off x="3988977" y="7284286"/>
            <a:ext cx="2129567" cy="488114"/>
          </a:xfrm>
          <a:prstGeom prst="rect">
            <a:avLst/>
          </a:prstGeom>
          <a:noFill/>
          <a:ln w="9525">
            <a:noFill/>
            <a:miter lim="800000"/>
            <a:headEnd/>
            <a:tailEnd/>
          </a:ln>
          <a:effectLst/>
        </p:spPr>
        <p:txBody>
          <a:bodyPr lIns="91108" tIns="45554" rIns="91108" bIns="45554"/>
          <a:lstStyle/>
          <a:p>
            <a:pPr marL="0" algn="ctr" defTabSz="985876" rtl="0" eaLnBrk="1" latinLnBrk="0" hangingPunct="1"/>
            <a:r>
              <a:rPr lang="en-US" sz="1000" kern="1200" dirty="0">
                <a:solidFill>
                  <a:srgbClr val="0070C0"/>
                </a:solidFill>
                <a:latin typeface="+mn-lt"/>
                <a:ea typeface="+mn-ea"/>
                <a:cs typeface="Arial" charset="0"/>
              </a:rPr>
              <a:t>- </a:t>
            </a:r>
            <a:fld id="{BE428DA5-25D4-4F8C-B67C-7C27032EEC69}" type="slidenum">
              <a:rPr lang="en-US" sz="1000" kern="1200">
                <a:solidFill>
                  <a:srgbClr val="0070C0"/>
                </a:solidFill>
                <a:latin typeface="+mn-lt"/>
                <a:ea typeface="+mn-ea"/>
                <a:cs typeface="Arial" charset="0"/>
              </a:rPr>
              <a:pPr marL="0" algn="ctr" defTabSz="985876" rtl="0" eaLnBrk="1" latinLnBrk="0" hangingPunct="1"/>
              <a:t>‹N°›</a:t>
            </a:fld>
            <a:r>
              <a:rPr lang="en-US" sz="1000" kern="1200" dirty="0">
                <a:solidFill>
                  <a:srgbClr val="0070C0"/>
                </a:solidFill>
                <a:latin typeface="+mn-lt"/>
                <a:ea typeface="+mn-ea"/>
                <a:cs typeface="Arial" charset="0"/>
              </a:rPr>
              <a:t> -</a:t>
            </a:r>
          </a:p>
        </p:txBody>
      </p:sp>
    </p:spTree>
    <p:extLst>
      <p:ext uri="{BB962C8B-B14F-4D97-AF65-F5344CB8AC3E}">
        <p14:creationId xmlns:p14="http://schemas.microsoft.com/office/powerpoint/2010/main" xmlns="" val="12936655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502920" y="7203864"/>
            <a:ext cx="2346960" cy="413808"/>
          </a:xfrm>
          <a:prstGeom prst="rect">
            <a:avLst/>
          </a:prstGeom>
        </p:spPr>
        <p:txBody>
          <a:bodyPr lIns="91418" tIns="45710" rIns="91418" bIns="45710"/>
          <a:lstStyle/>
          <a:p>
            <a:endParaRPr lang="en-US" dirty="0"/>
          </a:p>
        </p:txBody>
      </p:sp>
      <p:sp>
        <p:nvSpPr>
          <p:cNvPr id="4" name="Footer Placeholder 3"/>
          <p:cNvSpPr>
            <a:spLocks noGrp="1"/>
          </p:cNvSpPr>
          <p:nvPr>
            <p:ph type="ftr" sz="quarter" idx="11"/>
          </p:nvPr>
        </p:nvSpPr>
        <p:spPr>
          <a:xfrm>
            <a:off x="3436620" y="7203864"/>
            <a:ext cx="3185160" cy="413808"/>
          </a:xfrm>
          <a:prstGeom prst="rect">
            <a:avLst/>
          </a:prstGeom>
        </p:spPr>
        <p:txBody>
          <a:bodyPr lIns="91418" tIns="45710" rIns="91418" bIns="45710"/>
          <a:lstStyle/>
          <a:p>
            <a:endParaRPr lang="en-US" dirty="0"/>
          </a:p>
        </p:txBody>
      </p:sp>
    </p:spTree>
    <p:extLst>
      <p:ext uri="{BB962C8B-B14F-4D97-AF65-F5344CB8AC3E}">
        <p14:creationId xmlns:p14="http://schemas.microsoft.com/office/powerpoint/2010/main" xmlns="" val="286967114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 on 2">
    <p:spTree>
      <p:nvGrpSpPr>
        <p:cNvPr id="1" name=""/>
        <p:cNvGrpSpPr/>
        <p:nvPr/>
      </p:nvGrpSpPr>
      <p:grpSpPr>
        <a:xfrm>
          <a:off x="0" y="0"/>
          <a:ext cx="0" cy="0"/>
          <a:chOff x="0" y="0"/>
          <a:chExt cx="0" cy="0"/>
        </a:xfrm>
      </p:grpSpPr>
      <p:sp>
        <p:nvSpPr>
          <p:cNvPr id="17" name="Text Placeholder 2"/>
          <p:cNvSpPr>
            <a:spLocks noGrp="1"/>
          </p:cNvSpPr>
          <p:nvPr>
            <p:ph type="body" idx="30"/>
          </p:nvPr>
        </p:nvSpPr>
        <p:spPr>
          <a:xfrm>
            <a:off x="362853" y="4536302"/>
            <a:ext cx="4525329" cy="203076"/>
          </a:xfrm>
        </p:spPr>
        <p:txBody>
          <a:bodyPr tIns="0" anchor="t" anchorCtr="0">
            <a:noAutofit/>
          </a:bodyPr>
          <a:lstStyle>
            <a:lvl1pPr marL="0" indent="0" algn="ctr">
              <a:buNone/>
              <a:defRPr sz="1100" b="1">
                <a:solidFill>
                  <a:schemeClr val="bg1">
                    <a:lumMod val="65000"/>
                  </a:schemeClr>
                </a:solidFill>
              </a:defRPr>
            </a:lvl1pPr>
            <a:lvl2pPr marL="456224" indent="0">
              <a:buNone/>
              <a:defRPr sz="2000" b="1"/>
            </a:lvl2pPr>
            <a:lvl3pPr marL="912451" indent="0">
              <a:buNone/>
              <a:defRPr sz="1800" b="1"/>
            </a:lvl3pPr>
            <a:lvl4pPr marL="1368674" indent="0">
              <a:buNone/>
              <a:defRPr sz="1600" b="1"/>
            </a:lvl4pPr>
            <a:lvl5pPr marL="1824899" indent="0">
              <a:buNone/>
              <a:defRPr sz="1600" b="1"/>
            </a:lvl5pPr>
            <a:lvl6pPr marL="2281123" indent="0">
              <a:buNone/>
              <a:defRPr sz="1600" b="1"/>
            </a:lvl6pPr>
            <a:lvl7pPr marL="2737347" indent="0">
              <a:buNone/>
              <a:defRPr sz="1600" b="1"/>
            </a:lvl7pPr>
            <a:lvl8pPr marL="3193572" indent="0">
              <a:buNone/>
              <a:defRPr sz="1600" b="1"/>
            </a:lvl8pPr>
            <a:lvl9pPr marL="3649797" indent="0">
              <a:buNone/>
              <a:defRPr sz="1600" b="1"/>
            </a:lvl9pPr>
          </a:lstStyle>
          <a:p>
            <a:pPr lvl="0"/>
            <a:r>
              <a:rPr lang="en-US" dirty="0" smtClean="0"/>
              <a:t>Click to edit Master text styles</a:t>
            </a:r>
          </a:p>
        </p:txBody>
      </p:sp>
      <p:sp>
        <p:nvSpPr>
          <p:cNvPr id="18" name="Text Placeholder 2"/>
          <p:cNvSpPr>
            <a:spLocks noGrp="1"/>
          </p:cNvSpPr>
          <p:nvPr>
            <p:ph type="body" idx="31"/>
          </p:nvPr>
        </p:nvSpPr>
        <p:spPr>
          <a:xfrm>
            <a:off x="5214082" y="4536302"/>
            <a:ext cx="4525329" cy="203076"/>
          </a:xfrm>
        </p:spPr>
        <p:txBody>
          <a:bodyPr tIns="0" anchor="t" anchorCtr="0">
            <a:noAutofit/>
          </a:bodyPr>
          <a:lstStyle>
            <a:lvl1pPr marL="0" indent="0" algn="ctr">
              <a:buNone/>
              <a:defRPr sz="1100" b="1">
                <a:solidFill>
                  <a:schemeClr val="bg1">
                    <a:lumMod val="65000"/>
                  </a:schemeClr>
                </a:solidFill>
              </a:defRPr>
            </a:lvl1pPr>
            <a:lvl2pPr marL="456224" indent="0">
              <a:buNone/>
              <a:defRPr sz="2000" b="1"/>
            </a:lvl2pPr>
            <a:lvl3pPr marL="912451" indent="0">
              <a:buNone/>
              <a:defRPr sz="1800" b="1"/>
            </a:lvl3pPr>
            <a:lvl4pPr marL="1368674" indent="0">
              <a:buNone/>
              <a:defRPr sz="1600" b="1"/>
            </a:lvl4pPr>
            <a:lvl5pPr marL="1824899" indent="0">
              <a:buNone/>
              <a:defRPr sz="1600" b="1"/>
            </a:lvl5pPr>
            <a:lvl6pPr marL="2281123" indent="0">
              <a:buNone/>
              <a:defRPr sz="1600" b="1"/>
            </a:lvl6pPr>
            <a:lvl7pPr marL="2737347" indent="0">
              <a:buNone/>
              <a:defRPr sz="1600" b="1"/>
            </a:lvl7pPr>
            <a:lvl8pPr marL="3193572" indent="0">
              <a:buNone/>
              <a:defRPr sz="1600" b="1"/>
            </a:lvl8pPr>
            <a:lvl9pPr marL="3649797" indent="0">
              <a:buNone/>
              <a:defRPr sz="1600" b="1"/>
            </a:lvl9pPr>
          </a:lstStyle>
          <a:p>
            <a:pPr lvl="0"/>
            <a:r>
              <a:rPr lang="en-US" dirty="0" smtClean="0"/>
              <a:t>Click to edit Master text styles</a:t>
            </a:r>
          </a:p>
        </p:txBody>
      </p:sp>
      <p:sp>
        <p:nvSpPr>
          <p:cNvPr id="15" name="Text Placeholder 2"/>
          <p:cNvSpPr>
            <a:spLocks noGrp="1"/>
          </p:cNvSpPr>
          <p:nvPr>
            <p:ph type="body" idx="28"/>
          </p:nvPr>
        </p:nvSpPr>
        <p:spPr>
          <a:xfrm>
            <a:off x="362853" y="1870519"/>
            <a:ext cx="4525329" cy="203076"/>
          </a:xfrm>
        </p:spPr>
        <p:txBody>
          <a:bodyPr tIns="0" anchor="t" anchorCtr="0">
            <a:noAutofit/>
          </a:bodyPr>
          <a:lstStyle>
            <a:lvl1pPr marL="0" indent="0" algn="ctr">
              <a:buNone/>
              <a:defRPr sz="1100" b="1">
                <a:solidFill>
                  <a:schemeClr val="bg1">
                    <a:lumMod val="65000"/>
                  </a:schemeClr>
                </a:solidFill>
              </a:defRPr>
            </a:lvl1pPr>
            <a:lvl2pPr marL="456224" indent="0">
              <a:buNone/>
              <a:defRPr sz="2000" b="1"/>
            </a:lvl2pPr>
            <a:lvl3pPr marL="912451" indent="0">
              <a:buNone/>
              <a:defRPr sz="1800" b="1"/>
            </a:lvl3pPr>
            <a:lvl4pPr marL="1368674" indent="0">
              <a:buNone/>
              <a:defRPr sz="1600" b="1"/>
            </a:lvl4pPr>
            <a:lvl5pPr marL="1824899" indent="0">
              <a:buNone/>
              <a:defRPr sz="1600" b="1"/>
            </a:lvl5pPr>
            <a:lvl6pPr marL="2281123" indent="0">
              <a:buNone/>
              <a:defRPr sz="1600" b="1"/>
            </a:lvl6pPr>
            <a:lvl7pPr marL="2737347" indent="0">
              <a:buNone/>
              <a:defRPr sz="1600" b="1"/>
            </a:lvl7pPr>
            <a:lvl8pPr marL="3193572" indent="0">
              <a:buNone/>
              <a:defRPr sz="1600" b="1"/>
            </a:lvl8pPr>
            <a:lvl9pPr marL="3649797" indent="0">
              <a:buNone/>
              <a:defRPr sz="1600" b="1"/>
            </a:lvl9pPr>
          </a:lstStyle>
          <a:p>
            <a:pPr lvl="0"/>
            <a:r>
              <a:rPr lang="en-US" dirty="0" smtClean="0"/>
              <a:t>Click to edit Master text styles</a:t>
            </a:r>
          </a:p>
        </p:txBody>
      </p:sp>
      <p:sp>
        <p:nvSpPr>
          <p:cNvPr id="16" name="Text Placeholder 2"/>
          <p:cNvSpPr>
            <a:spLocks noGrp="1"/>
          </p:cNvSpPr>
          <p:nvPr>
            <p:ph type="body" idx="29"/>
          </p:nvPr>
        </p:nvSpPr>
        <p:spPr>
          <a:xfrm>
            <a:off x="5214082" y="1870519"/>
            <a:ext cx="4525329" cy="203076"/>
          </a:xfrm>
        </p:spPr>
        <p:txBody>
          <a:bodyPr tIns="0" anchor="t" anchorCtr="0">
            <a:noAutofit/>
          </a:bodyPr>
          <a:lstStyle>
            <a:lvl1pPr marL="0" indent="0" algn="ctr">
              <a:buNone/>
              <a:defRPr sz="1100" b="1">
                <a:solidFill>
                  <a:schemeClr val="bg1">
                    <a:lumMod val="65000"/>
                  </a:schemeClr>
                </a:solidFill>
              </a:defRPr>
            </a:lvl1pPr>
            <a:lvl2pPr marL="456224" indent="0">
              <a:buNone/>
              <a:defRPr sz="2000" b="1"/>
            </a:lvl2pPr>
            <a:lvl3pPr marL="912451" indent="0">
              <a:buNone/>
              <a:defRPr sz="1800" b="1"/>
            </a:lvl3pPr>
            <a:lvl4pPr marL="1368674" indent="0">
              <a:buNone/>
              <a:defRPr sz="1600" b="1"/>
            </a:lvl4pPr>
            <a:lvl5pPr marL="1824899" indent="0">
              <a:buNone/>
              <a:defRPr sz="1600" b="1"/>
            </a:lvl5pPr>
            <a:lvl6pPr marL="2281123" indent="0">
              <a:buNone/>
              <a:defRPr sz="1600" b="1"/>
            </a:lvl6pPr>
            <a:lvl7pPr marL="2737347" indent="0">
              <a:buNone/>
              <a:defRPr sz="1600" b="1"/>
            </a:lvl7pPr>
            <a:lvl8pPr marL="3193572" indent="0">
              <a:buNone/>
              <a:defRPr sz="1600" b="1"/>
            </a:lvl8pPr>
            <a:lvl9pPr marL="3649797" indent="0">
              <a:buNone/>
              <a:defRPr sz="1600" b="1"/>
            </a:lvl9pPr>
          </a:lstStyle>
          <a:p>
            <a:pPr lvl="0"/>
            <a:r>
              <a:rPr lang="en-US" dirty="0" smtClean="0"/>
              <a:t>Click to edit Master text styles</a:t>
            </a:r>
          </a:p>
        </p:txBody>
      </p:sp>
      <p:sp>
        <p:nvSpPr>
          <p:cNvPr id="3" name="Content Placeholder 2"/>
          <p:cNvSpPr>
            <a:spLocks noGrp="1"/>
          </p:cNvSpPr>
          <p:nvPr>
            <p:ph idx="1"/>
          </p:nvPr>
        </p:nvSpPr>
        <p:spPr>
          <a:xfrm>
            <a:off x="362854" y="2103556"/>
            <a:ext cx="4527425" cy="2086721"/>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8" name="Content Placeholder 2"/>
          <p:cNvSpPr>
            <a:spLocks noGrp="1"/>
          </p:cNvSpPr>
          <p:nvPr>
            <p:ph idx="17"/>
          </p:nvPr>
        </p:nvSpPr>
        <p:spPr>
          <a:xfrm>
            <a:off x="5211987" y="2103556"/>
            <a:ext cx="4527425" cy="2086721"/>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0" name="Content Placeholder 2"/>
          <p:cNvSpPr>
            <a:spLocks noGrp="1"/>
          </p:cNvSpPr>
          <p:nvPr>
            <p:ph idx="19"/>
          </p:nvPr>
        </p:nvSpPr>
        <p:spPr>
          <a:xfrm>
            <a:off x="362854" y="4766914"/>
            <a:ext cx="4527425" cy="2086721"/>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12" name="Content Placeholder 2"/>
          <p:cNvSpPr>
            <a:spLocks noGrp="1"/>
          </p:cNvSpPr>
          <p:nvPr>
            <p:ph idx="21"/>
          </p:nvPr>
        </p:nvSpPr>
        <p:spPr>
          <a:xfrm>
            <a:off x="5211987" y="4766914"/>
            <a:ext cx="4527425" cy="2086721"/>
          </a:xfrm>
        </p:spPr>
        <p:txBody>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endParaRPr lang="en-GB" noProof="0"/>
          </a:p>
        </p:txBody>
      </p:sp>
      <p:sp>
        <p:nvSpPr>
          <p:cNvPr id="20" name="Title Placeholder 4"/>
          <p:cNvSpPr>
            <a:spLocks noGrp="1"/>
          </p:cNvSpPr>
          <p:nvPr>
            <p:ph type="title"/>
          </p:nvPr>
        </p:nvSpPr>
        <p:spPr>
          <a:xfrm>
            <a:off x="362853" y="590620"/>
            <a:ext cx="8050840" cy="468589"/>
          </a:xfrm>
          <a:prstGeom prst="rect">
            <a:avLst/>
          </a:prstGeom>
        </p:spPr>
        <p:txBody>
          <a:bodyPr vert="horz" lIns="91418" tIns="45710" rIns="91418" bIns="45710" rtlCol="0" anchor="ctr">
            <a:noAutofit/>
          </a:bodyPr>
          <a:lstStyle/>
          <a:p>
            <a:r>
              <a:rPr lang="en-US" dirty="0" smtClean="0"/>
              <a:t>Click to edit Master title style</a:t>
            </a:r>
            <a:endParaRPr lang="en-US" dirty="0"/>
          </a:p>
        </p:txBody>
      </p:sp>
      <p:sp>
        <p:nvSpPr>
          <p:cNvPr id="19" name="Subtitle 2"/>
          <p:cNvSpPr>
            <a:spLocks noGrp="1"/>
          </p:cNvSpPr>
          <p:nvPr>
            <p:ph type="subTitle" idx="10" hasCustomPrompt="1"/>
          </p:nvPr>
        </p:nvSpPr>
        <p:spPr>
          <a:xfrm>
            <a:off x="362852" y="1074501"/>
            <a:ext cx="8050840" cy="334521"/>
          </a:xfrm>
        </p:spPr>
        <p:txBody>
          <a:bodyPr lIns="91418" tIns="35991" rIns="91418" bIns="35991" anchor="ctr" anchorCtr="0">
            <a:noAutofit/>
          </a:bodyPr>
          <a:lstStyle>
            <a:lvl1pPr marL="0" indent="0" algn="l" defTabSz="987361" rtl="0" eaLnBrk="1" latinLnBrk="0" hangingPunct="1">
              <a:spcBef>
                <a:spcPts val="359"/>
              </a:spcBef>
              <a:buFont typeface="Arial" pitchFamily="34" charset="0"/>
              <a:buNone/>
              <a:defRPr lang="en-GB" sz="1600" b="1" i="1" kern="1200" baseline="0" noProof="0" dirty="0">
                <a:solidFill>
                  <a:srgbClr val="4D4D4D"/>
                </a:solidFill>
                <a:latin typeface="+mj-lt"/>
                <a:ea typeface="+mn-ea"/>
                <a:cs typeface="Arial" pitchFamily="34" charset="0"/>
              </a:defRPr>
            </a:lvl1pPr>
            <a:lvl2pPr marL="493681" indent="0" algn="ctr">
              <a:buNone/>
              <a:defRPr>
                <a:solidFill>
                  <a:schemeClr val="tx1">
                    <a:tint val="75000"/>
                  </a:schemeClr>
                </a:solidFill>
              </a:defRPr>
            </a:lvl2pPr>
            <a:lvl3pPr marL="987361" indent="0" algn="ctr">
              <a:buNone/>
              <a:defRPr>
                <a:solidFill>
                  <a:schemeClr val="tx1">
                    <a:tint val="75000"/>
                  </a:schemeClr>
                </a:solidFill>
              </a:defRPr>
            </a:lvl3pPr>
            <a:lvl4pPr marL="1481041" indent="0" algn="ctr">
              <a:buNone/>
              <a:defRPr>
                <a:solidFill>
                  <a:schemeClr val="tx1">
                    <a:tint val="75000"/>
                  </a:schemeClr>
                </a:solidFill>
              </a:defRPr>
            </a:lvl4pPr>
            <a:lvl5pPr marL="1974722" indent="0" algn="ctr">
              <a:buNone/>
              <a:defRPr>
                <a:solidFill>
                  <a:schemeClr val="tx1">
                    <a:tint val="75000"/>
                  </a:schemeClr>
                </a:solidFill>
              </a:defRPr>
            </a:lvl5pPr>
            <a:lvl6pPr marL="2468404" indent="0" algn="ctr">
              <a:buNone/>
              <a:defRPr>
                <a:solidFill>
                  <a:schemeClr val="tx1">
                    <a:tint val="75000"/>
                  </a:schemeClr>
                </a:solidFill>
              </a:defRPr>
            </a:lvl6pPr>
            <a:lvl7pPr marL="2962085" indent="0" algn="ctr">
              <a:buNone/>
              <a:defRPr>
                <a:solidFill>
                  <a:schemeClr val="tx1">
                    <a:tint val="75000"/>
                  </a:schemeClr>
                </a:solidFill>
              </a:defRPr>
            </a:lvl7pPr>
            <a:lvl8pPr marL="3455765" indent="0" algn="ctr">
              <a:buNone/>
              <a:defRPr>
                <a:solidFill>
                  <a:schemeClr val="tx1">
                    <a:tint val="75000"/>
                  </a:schemeClr>
                </a:solidFill>
              </a:defRPr>
            </a:lvl8pPr>
            <a:lvl9pPr marL="3949446" indent="0" algn="ctr">
              <a:buNone/>
              <a:defRPr>
                <a:solidFill>
                  <a:schemeClr val="tx1">
                    <a:tint val="75000"/>
                  </a:schemeClr>
                </a:solidFill>
              </a:defRPr>
            </a:lvl9pPr>
          </a:lstStyle>
          <a:p>
            <a:r>
              <a:rPr lang="en-GB" noProof="0" dirty="0" smtClean="0"/>
              <a:t>Click to page sub title style</a:t>
            </a:r>
            <a:endParaRPr lang="en-GB" noProof="0" dirty="0"/>
          </a:p>
        </p:txBody>
      </p:sp>
    </p:spTree>
    <p:extLst>
      <p:ext uri="{BB962C8B-B14F-4D97-AF65-F5344CB8AC3E}">
        <p14:creationId xmlns:p14="http://schemas.microsoft.com/office/powerpoint/2010/main" xmlns="" val="2091751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2-Content Vertical with Headers">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071036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itle Placeholder 9"/>
          <p:cNvSpPr>
            <a:spLocks noGrp="1"/>
          </p:cNvSpPr>
          <p:nvPr>
            <p:ph type="title"/>
          </p:nvPr>
        </p:nvSpPr>
        <p:spPr>
          <a:xfrm>
            <a:off x="374285" y="311150"/>
            <a:ext cx="9051925" cy="52705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2" name="GS Doctop Placeholder" hidden="1"/>
          <p:cNvSpPr txBox="1"/>
          <p:nvPr/>
        </p:nvSpPr>
        <p:spPr>
          <a:xfrm>
            <a:off x="546100" y="0"/>
            <a:ext cx="5651500" cy="215444"/>
          </a:xfrm>
          <a:prstGeom prst="rect">
            <a:avLst/>
          </a:prstGeom>
          <a:noFill/>
        </p:spPr>
        <p:txBody>
          <a:bodyPr vert="horz" rtlCol="0">
            <a:spAutoFit/>
          </a:bodyPr>
          <a:lstStyle/>
          <a:p>
            <a:pPr algn="l"/>
            <a:r>
              <a:rPr lang="en-US" sz="800" b="0" smtClean="0">
                <a:latin typeface="Arial"/>
              </a:rPr>
              <a:t>gsmcs\2016\01. Jan 2016 IR Deck\Ferroglobe - Investor Presentation - Feb 2016 - Client v4.pptx</a:t>
            </a:r>
            <a:endParaRPr lang="en-US" sz="800" b="0">
              <a:latin typeface="Arial"/>
            </a:endParaRPr>
          </a:p>
        </p:txBody>
      </p:sp>
      <p:sp>
        <p:nvSpPr>
          <p:cNvPr id="17" name="Text Placeholder 10"/>
          <p:cNvSpPr>
            <a:spLocks noGrp="1"/>
          </p:cNvSpPr>
          <p:nvPr>
            <p:ph type="body" idx="1"/>
          </p:nvPr>
        </p:nvSpPr>
        <p:spPr>
          <a:xfrm>
            <a:off x="374285" y="1050925"/>
            <a:ext cx="9051925" cy="739775"/>
          </a:xfrm>
          <a:prstGeom prst="rect">
            <a:avLst/>
          </a:prstGeom>
        </p:spPr>
        <p:txBody>
          <a:bodyPr vert="horz" lIns="91440" tIns="45720" rIns="91440" bIns="45720" rtlCol="0">
            <a:normAutofit/>
          </a:bodyPr>
          <a:lstStyle/>
          <a:p>
            <a:pPr lvl="0"/>
            <a:r>
              <a:rPr lang="en-US" dirty="0" smtClean="0"/>
              <a:t>Click to edit Master text styles</a:t>
            </a:r>
          </a:p>
        </p:txBody>
      </p:sp>
      <p:sp>
        <p:nvSpPr>
          <p:cNvPr id="8" name="Rectangle 10"/>
          <p:cNvSpPr>
            <a:spLocks noChangeArrowheads="1"/>
          </p:cNvSpPr>
          <p:nvPr/>
        </p:nvSpPr>
        <p:spPr bwMode="auto">
          <a:xfrm>
            <a:off x="3988977" y="7284286"/>
            <a:ext cx="2129567" cy="488114"/>
          </a:xfrm>
          <a:prstGeom prst="rect">
            <a:avLst/>
          </a:prstGeom>
          <a:noFill/>
          <a:ln w="9525">
            <a:noFill/>
            <a:miter lim="800000"/>
            <a:headEnd/>
            <a:tailEnd/>
          </a:ln>
          <a:effectLst/>
        </p:spPr>
        <p:txBody>
          <a:bodyPr/>
          <a:lstStyle/>
          <a:p>
            <a:pPr algn="ctr" defTabSz="984258"/>
            <a:r>
              <a:rPr lang="en-US" sz="1050" dirty="0">
                <a:solidFill>
                  <a:srgbClr val="6AA7D4"/>
                </a:solidFill>
                <a:cs typeface="Arial" charset="0"/>
              </a:rPr>
              <a:t>- </a:t>
            </a:r>
            <a:fld id="{BE428DA5-25D4-4F8C-B67C-7C27032EEC69}" type="slidenum">
              <a:rPr lang="en-US" sz="1050">
                <a:solidFill>
                  <a:srgbClr val="6AA7D4"/>
                </a:solidFill>
                <a:cs typeface="Arial" charset="0"/>
              </a:rPr>
              <a:pPr algn="ctr" defTabSz="984258"/>
              <a:t>‹N°›</a:t>
            </a:fld>
            <a:r>
              <a:rPr lang="en-US" sz="1050" dirty="0">
                <a:solidFill>
                  <a:srgbClr val="6AA7D4"/>
                </a:solidFill>
                <a:cs typeface="Arial" charset="0"/>
              </a:rPr>
              <a:t> -</a:t>
            </a:r>
          </a:p>
        </p:txBody>
      </p:sp>
    </p:spTree>
    <p:extLst>
      <p:ext uri="{BB962C8B-B14F-4D97-AF65-F5344CB8AC3E}">
        <p14:creationId xmlns:p14="http://schemas.microsoft.com/office/powerpoint/2010/main" xmlns="" val="3861168199"/>
      </p:ext>
    </p:extLst>
  </p:cSld>
  <p:clrMap bg1="lt1" tx1="dk1" bg2="lt2" tx2="dk2" accent1="accent1" accent2="accent2" accent3="accent3" accent4="accent4" accent5="accent5" accent6="accent6" hlink="hlink" folHlink="folHlink"/>
  <p:sldLayoutIdLst>
    <p:sldLayoutId id="2147483740" r:id="rId1"/>
    <p:sldLayoutId id="2147483815" r:id="rId2"/>
    <p:sldLayoutId id="2147483741" r:id="rId3"/>
    <p:sldLayoutId id="2147483814" r:id="rId4"/>
    <p:sldLayoutId id="2147483816" r:id="rId5"/>
    <p:sldLayoutId id="2147483817" r:id="rId6"/>
    <p:sldLayoutId id="2147483818" r:id="rId7"/>
    <p:sldLayoutId id="2147483819" r:id="rId8"/>
    <p:sldLayoutId id="2147483820" r:id="rId9"/>
    <p:sldLayoutId id="2147483822" r:id="rId10"/>
    <p:sldLayoutId id="2147483823" r:id="rId11"/>
  </p:sldLayoutIdLst>
  <p:timing>
    <p:tnLst>
      <p:par>
        <p:cTn id="1" dur="indefinite" restart="never" nodeType="tmRoot"/>
      </p:par>
    </p:tnLst>
  </p:timing>
  <p:hf hdr="0" ftr="0" dt="0"/>
  <p:txStyles>
    <p:titleStyle>
      <a:lvl1pPr algn="l" defTabSz="1018705" rtl="0" eaLnBrk="1" latinLnBrk="0" hangingPunct="1">
        <a:spcBef>
          <a:spcPct val="0"/>
        </a:spcBef>
        <a:buNone/>
        <a:defRPr sz="2800" b="1" kern="1200">
          <a:solidFill>
            <a:srgbClr val="4172AD"/>
          </a:solidFill>
          <a:latin typeface="+mj-lt"/>
          <a:ea typeface="+mj-ea"/>
          <a:cs typeface="+mj-cs"/>
        </a:defRPr>
      </a:lvl1pPr>
    </p:titleStyle>
    <p:bodyStyle>
      <a:lvl1pPr marL="0" marR="0" indent="0" algn="l" defTabSz="1018705" rtl="0" eaLnBrk="1" latinLnBrk="0" hangingPunct="1">
        <a:spcBef>
          <a:spcPts val="1000"/>
        </a:spcBef>
        <a:spcAft>
          <a:spcPts val="0"/>
        </a:spcAft>
        <a:buClr>
          <a:srgbClr val="1F497D"/>
        </a:buClr>
        <a:buSzPct val="100000"/>
        <a:buFontTx/>
        <a:buNone/>
        <a:defRPr sz="1800" kern="1200" baseline="0">
          <a:solidFill>
            <a:schemeClr val="tx1"/>
          </a:solidFill>
          <a:latin typeface="+mn-lt"/>
          <a:ea typeface="+mn-ea"/>
          <a:cs typeface="+mn-cs"/>
        </a:defRPr>
      </a:lvl1pPr>
      <a:lvl2pPr marL="827698" indent="-318346" algn="l" defTabSz="10187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705" rtl="0" eaLnBrk="1" latinLnBrk="0" hangingPunct="1">
        <a:defRPr sz="2000" kern="1200">
          <a:solidFill>
            <a:schemeClr val="tx1"/>
          </a:solidFill>
          <a:latin typeface="+mn-lt"/>
          <a:ea typeface="+mn-ea"/>
          <a:cs typeface="+mn-cs"/>
        </a:defRPr>
      </a:lvl1pPr>
      <a:lvl2pPr marL="509352" algn="l" defTabSz="1018705" rtl="0" eaLnBrk="1" latinLnBrk="0" hangingPunct="1">
        <a:defRPr sz="2000" kern="1200">
          <a:solidFill>
            <a:schemeClr val="tx1"/>
          </a:solidFill>
          <a:latin typeface="+mn-lt"/>
          <a:ea typeface="+mn-ea"/>
          <a:cs typeface="+mn-cs"/>
        </a:defRPr>
      </a:lvl2pPr>
      <a:lvl3pPr marL="1018705" algn="l" defTabSz="1018705" rtl="0" eaLnBrk="1" latinLnBrk="0" hangingPunct="1">
        <a:defRPr sz="2000" kern="1200">
          <a:solidFill>
            <a:schemeClr val="tx1"/>
          </a:solidFill>
          <a:latin typeface="+mn-lt"/>
          <a:ea typeface="+mn-ea"/>
          <a:cs typeface="+mn-cs"/>
        </a:defRPr>
      </a:lvl3pPr>
      <a:lvl4pPr marL="1528058" algn="l" defTabSz="1018705" rtl="0" eaLnBrk="1" latinLnBrk="0" hangingPunct="1">
        <a:defRPr sz="2000" kern="1200">
          <a:solidFill>
            <a:schemeClr val="tx1"/>
          </a:solidFill>
          <a:latin typeface="+mn-lt"/>
          <a:ea typeface="+mn-ea"/>
          <a:cs typeface="+mn-cs"/>
        </a:defRPr>
      </a:lvl4pPr>
      <a:lvl5pPr marL="2037411" algn="l" defTabSz="1018705" rtl="0" eaLnBrk="1" latinLnBrk="0" hangingPunct="1">
        <a:defRPr sz="2000" kern="1200">
          <a:solidFill>
            <a:schemeClr val="tx1"/>
          </a:solidFill>
          <a:latin typeface="+mn-lt"/>
          <a:ea typeface="+mn-ea"/>
          <a:cs typeface="+mn-cs"/>
        </a:defRPr>
      </a:lvl5pPr>
      <a:lvl6pPr marL="2546764" algn="l" defTabSz="1018705" rtl="0" eaLnBrk="1" latinLnBrk="0" hangingPunct="1">
        <a:defRPr sz="2000" kern="1200">
          <a:solidFill>
            <a:schemeClr val="tx1"/>
          </a:solidFill>
          <a:latin typeface="+mn-lt"/>
          <a:ea typeface="+mn-ea"/>
          <a:cs typeface="+mn-cs"/>
        </a:defRPr>
      </a:lvl6pPr>
      <a:lvl7pPr marL="3056116" algn="l" defTabSz="1018705" rtl="0" eaLnBrk="1" latinLnBrk="0" hangingPunct="1">
        <a:defRPr sz="2000" kern="1200">
          <a:solidFill>
            <a:schemeClr val="tx1"/>
          </a:solidFill>
          <a:latin typeface="+mn-lt"/>
          <a:ea typeface="+mn-ea"/>
          <a:cs typeface="+mn-cs"/>
        </a:defRPr>
      </a:lvl7pPr>
      <a:lvl8pPr marL="3565469" algn="l" defTabSz="1018705" rtl="0" eaLnBrk="1" latinLnBrk="0" hangingPunct="1">
        <a:defRPr sz="2000" kern="1200">
          <a:solidFill>
            <a:schemeClr val="tx1"/>
          </a:solidFill>
          <a:latin typeface="+mn-lt"/>
          <a:ea typeface="+mn-ea"/>
          <a:cs typeface="+mn-cs"/>
        </a:defRPr>
      </a:lvl8pPr>
      <a:lvl9pPr marL="4074821" algn="l" defTabSz="101870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13" Type="http://schemas.openxmlformats.org/officeDocument/2006/relationships/image" Target="../media/image74.png"/><Relationship Id="rId18" Type="http://schemas.openxmlformats.org/officeDocument/2006/relationships/image" Target="../media/image79.png"/><Relationship Id="rId3" Type="http://schemas.openxmlformats.org/officeDocument/2006/relationships/image" Target="../media/image64.png"/><Relationship Id="rId21" Type="http://schemas.openxmlformats.org/officeDocument/2006/relationships/image" Target="../media/image82.png"/><Relationship Id="rId7" Type="http://schemas.openxmlformats.org/officeDocument/2006/relationships/image" Target="../media/image68.png"/><Relationship Id="rId12" Type="http://schemas.openxmlformats.org/officeDocument/2006/relationships/image" Target="../media/image73.png"/><Relationship Id="rId17" Type="http://schemas.openxmlformats.org/officeDocument/2006/relationships/image" Target="../media/image78.png"/><Relationship Id="rId2" Type="http://schemas.openxmlformats.org/officeDocument/2006/relationships/image" Target="../media/image63.png"/><Relationship Id="rId16" Type="http://schemas.openxmlformats.org/officeDocument/2006/relationships/image" Target="../media/image77.png"/><Relationship Id="rId20" Type="http://schemas.openxmlformats.org/officeDocument/2006/relationships/image" Target="../media/image81.png"/><Relationship Id="rId1" Type="http://schemas.openxmlformats.org/officeDocument/2006/relationships/slideLayout" Target="../slideLayouts/slideLayout6.xml"/><Relationship Id="rId6" Type="http://schemas.openxmlformats.org/officeDocument/2006/relationships/image" Target="../media/image67.png"/><Relationship Id="rId11" Type="http://schemas.openxmlformats.org/officeDocument/2006/relationships/image" Target="../media/image72.png"/><Relationship Id="rId5" Type="http://schemas.openxmlformats.org/officeDocument/2006/relationships/image" Target="../media/image66.png"/><Relationship Id="rId15" Type="http://schemas.openxmlformats.org/officeDocument/2006/relationships/image" Target="../media/image76.png"/><Relationship Id="rId10" Type="http://schemas.openxmlformats.org/officeDocument/2006/relationships/image" Target="../media/image71.png"/><Relationship Id="rId19" Type="http://schemas.openxmlformats.org/officeDocument/2006/relationships/image" Target="../media/image80.png"/><Relationship Id="rId4" Type="http://schemas.openxmlformats.org/officeDocument/2006/relationships/image" Target="../media/image65.png"/><Relationship Id="rId9" Type="http://schemas.openxmlformats.org/officeDocument/2006/relationships/image" Target="../media/image70.png"/><Relationship Id="rId14" Type="http://schemas.openxmlformats.org/officeDocument/2006/relationships/image" Target="../media/image75.png"/></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chart" Target="../charts/chart11.xml"/><Relationship Id="rId4" Type="http://schemas.openxmlformats.org/officeDocument/2006/relationships/chart" Target="../charts/chart10.xml"/></Relationships>
</file>

<file path=ppt/slides/_rels/slide17.xml.rels><?xml version="1.0" encoding="UTF-8" standalone="yes"?>
<Relationships xmlns="http://schemas.openxmlformats.org/package/2006/relationships"><Relationship Id="rId8" Type="http://schemas.openxmlformats.org/officeDocument/2006/relationships/image" Target="../media/image88.jpeg"/><Relationship Id="rId3" Type="http://schemas.openxmlformats.org/officeDocument/2006/relationships/image" Target="../media/image84.jpeg"/><Relationship Id="rId7" Type="http://schemas.openxmlformats.org/officeDocument/2006/relationships/image" Target="../media/image87.jpeg"/><Relationship Id="rId2" Type="http://schemas.openxmlformats.org/officeDocument/2006/relationships/image" Target="../media/image83.jpeg"/><Relationship Id="rId1" Type="http://schemas.openxmlformats.org/officeDocument/2006/relationships/slideLayout" Target="../slideLayouts/slideLayout6.xml"/><Relationship Id="rId6" Type="http://schemas.openxmlformats.org/officeDocument/2006/relationships/image" Target="../media/image86.jpeg"/><Relationship Id="rId5" Type="http://schemas.openxmlformats.org/officeDocument/2006/relationships/hyperlink" Target="http://www.silicones.eu/" TargetMode="External"/><Relationship Id="rId4" Type="http://schemas.openxmlformats.org/officeDocument/2006/relationships/image" Target="../media/image85.jpeg"/></Relationships>
</file>

<file path=ppt/slides/_rels/slide18.xml.rels><?xml version="1.0" encoding="UTF-8" standalone="yes"?>
<Relationships xmlns="http://schemas.openxmlformats.org/package/2006/relationships"><Relationship Id="rId8" Type="http://schemas.openxmlformats.org/officeDocument/2006/relationships/image" Target="../media/image95.jpeg"/><Relationship Id="rId3" Type="http://schemas.openxmlformats.org/officeDocument/2006/relationships/image" Target="../media/image90.png"/><Relationship Id="rId7" Type="http://schemas.openxmlformats.org/officeDocument/2006/relationships/image" Target="../media/image94.png"/><Relationship Id="rId2" Type="http://schemas.openxmlformats.org/officeDocument/2006/relationships/image" Target="../media/image89.png"/><Relationship Id="rId1" Type="http://schemas.openxmlformats.org/officeDocument/2006/relationships/slideLayout" Target="../slideLayouts/slideLayout6.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91.png"/><Relationship Id="rId9" Type="http://schemas.openxmlformats.org/officeDocument/2006/relationships/image" Target="../media/image96.jpeg"/></Relationships>
</file>

<file path=ppt/slides/_rels/slide19.xml.rels><?xml version="1.0" encoding="UTF-8" standalone="yes"?>
<Relationships xmlns="http://schemas.openxmlformats.org/package/2006/relationships"><Relationship Id="rId8" Type="http://schemas.openxmlformats.org/officeDocument/2006/relationships/image" Target="../media/image103.jpeg"/><Relationship Id="rId3" Type="http://schemas.openxmlformats.org/officeDocument/2006/relationships/image" Target="../media/image98.jpeg"/><Relationship Id="rId7" Type="http://schemas.openxmlformats.org/officeDocument/2006/relationships/image" Target="../media/image102.jpeg"/><Relationship Id="rId2" Type="http://schemas.openxmlformats.org/officeDocument/2006/relationships/image" Target="../media/image97.png"/><Relationship Id="rId1" Type="http://schemas.openxmlformats.org/officeDocument/2006/relationships/slideLayout" Target="../slideLayouts/slideLayout6.xml"/><Relationship Id="rId6" Type="http://schemas.openxmlformats.org/officeDocument/2006/relationships/image" Target="../media/image101.jpeg"/><Relationship Id="rId5" Type="http://schemas.openxmlformats.org/officeDocument/2006/relationships/image" Target="../media/image100.jpeg"/><Relationship Id="rId4" Type="http://schemas.openxmlformats.org/officeDocument/2006/relationships/image" Target="../media/image99.jpeg"/><Relationship Id="rId9" Type="http://schemas.openxmlformats.org/officeDocument/2006/relationships/image" Target="../media/image10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chart" Target="../charts/chart14.xml"/><Relationship Id="rId4" Type="http://schemas.openxmlformats.org/officeDocument/2006/relationships/chart" Target="../charts/char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1.xml"/><Relationship Id="rId5" Type="http://schemas.openxmlformats.org/officeDocument/2006/relationships/image" Target="../media/image108.jpeg"/><Relationship Id="rId4" Type="http://schemas.openxmlformats.org/officeDocument/2006/relationships/image" Target="../media/image107.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10.png"/><Relationship Id="rId2" Type="http://schemas.openxmlformats.org/officeDocument/2006/relationships/image" Target="../media/image109.emf"/><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cid:E606E9CD-DCE6-4B83-899A-73F8DA2AD194" TargetMode="External"/><Relationship Id="rId2" Type="http://schemas.openxmlformats.org/officeDocument/2006/relationships/image" Target="../media/image11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13.jpeg"/><Relationship Id="rId2" Type="http://schemas.openxmlformats.org/officeDocument/2006/relationships/image" Target="../media/image112.jpeg"/><Relationship Id="rId1" Type="http://schemas.openxmlformats.org/officeDocument/2006/relationships/slideLayout" Target="../slideLayouts/slideLayout6.xml"/><Relationship Id="rId5" Type="http://schemas.openxmlformats.org/officeDocument/2006/relationships/image" Target="../media/image115.jpeg"/><Relationship Id="rId4" Type="http://schemas.openxmlformats.org/officeDocument/2006/relationships/image" Target="../media/image114.jpeg"/></Relationships>
</file>

<file path=ppt/slides/_rels/slide28.xml.rels><?xml version="1.0" encoding="UTF-8" standalone="yes"?>
<Relationships xmlns="http://schemas.openxmlformats.org/package/2006/relationships"><Relationship Id="rId3" Type="http://schemas.openxmlformats.org/officeDocument/2006/relationships/image" Target="../media/image117.jpeg"/><Relationship Id="rId2" Type="http://schemas.openxmlformats.org/officeDocument/2006/relationships/image" Target="../media/image116.jpeg"/><Relationship Id="rId1" Type="http://schemas.openxmlformats.org/officeDocument/2006/relationships/slideLayout" Target="../slideLayouts/slideLayout6.xml"/><Relationship Id="rId5" Type="http://schemas.openxmlformats.org/officeDocument/2006/relationships/image" Target="../media/image119.jpeg"/><Relationship Id="rId4" Type="http://schemas.openxmlformats.org/officeDocument/2006/relationships/image" Target="../media/image118.jpeg"/></Relationships>
</file>

<file path=ppt/slides/_rels/slide29.xml.rels><?xml version="1.0" encoding="UTF-8" standalone="yes"?>
<Relationships xmlns="http://schemas.openxmlformats.org/package/2006/relationships"><Relationship Id="rId3" Type="http://schemas.openxmlformats.org/officeDocument/2006/relationships/image" Target="../media/image121.jpeg"/><Relationship Id="rId2" Type="http://schemas.openxmlformats.org/officeDocument/2006/relationships/image" Target="../media/image120.jpeg"/><Relationship Id="rId1" Type="http://schemas.openxmlformats.org/officeDocument/2006/relationships/slideLayout" Target="../slideLayouts/slideLayout6.xml"/><Relationship Id="rId6" Type="http://schemas.openxmlformats.org/officeDocument/2006/relationships/image" Target="../media/image124.jpeg"/><Relationship Id="rId5" Type="http://schemas.openxmlformats.org/officeDocument/2006/relationships/image" Target="../media/image123.jpeg"/><Relationship Id="rId4" Type="http://schemas.openxmlformats.org/officeDocument/2006/relationships/image" Target="../media/image122.jpeg"/></Relationships>
</file>

<file path=ppt/slides/_rels/slide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26.jpeg"/><Relationship Id="rId2" Type="http://schemas.openxmlformats.org/officeDocument/2006/relationships/image" Target="../media/image125.jpeg"/><Relationship Id="rId1" Type="http://schemas.openxmlformats.org/officeDocument/2006/relationships/slideLayout" Target="../slideLayouts/slideLayout6.xml"/><Relationship Id="rId4" Type="http://schemas.openxmlformats.org/officeDocument/2006/relationships/image" Target="../media/image127.emf"/></Relationships>
</file>

<file path=ppt/slides/_rels/slide31.x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diagramData" Target="../diagrams/data1.xml"/><Relationship Id="rId7" Type="http://schemas.openxmlformats.org/officeDocument/2006/relationships/image" Target="../media/image128.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diagramColors" Target="../diagrams/colors1.xml"/><Relationship Id="rId11" Type="http://schemas.microsoft.com/office/2007/relationships/diagramDrawing" Target="../diagrams/drawing1.xml"/><Relationship Id="rId5" Type="http://schemas.openxmlformats.org/officeDocument/2006/relationships/diagramQuickStyle" Target="../diagrams/quickStyle1.xml"/><Relationship Id="rId10" Type="http://schemas.openxmlformats.org/officeDocument/2006/relationships/image" Target="../media/image131.jpeg"/><Relationship Id="rId4" Type="http://schemas.openxmlformats.org/officeDocument/2006/relationships/diagramLayout" Target="../diagrams/layout1.xml"/><Relationship Id="rId9" Type="http://schemas.openxmlformats.org/officeDocument/2006/relationships/image" Target="../media/image130.emf"/></Relationships>
</file>

<file path=ppt/slides/_rels/slide32.xml.rels><?xml version="1.0" encoding="UTF-8" standalone="yes"?>
<Relationships xmlns="http://schemas.openxmlformats.org/package/2006/relationships"><Relationship Id="rId2" Type="http://schemas.openxmlformats.org/officeDocument/2006/relationships/image" Target="../media/image132.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33.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jpeg"/><Relationship Id="rId3" Type="http://schemas.openxmlformats.org/officeDocument/2006/relationships/image" Target="../media/image8.jpeg"/><Relationship Id="rId7" Type="http://schemas.openxmlformats.org/officeDocument/2006/relationships/image" Target="../media/image12.jpeg"/><Relationship Id="rId12" Type="http://schemas.openxmlformats.org/officeDocument/2006/relationships/image" Target="../media/image16.jpe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wmf"/><Relationship Id="rId10" Type="http://schemas.openxmlformats.org/officeDocument/2006/relationships/image" Target="../media/image14.gif"/><Relationship Id="rId4" Type="http://schemas.openxmlformats.org/officeDocument/2006/relationships/image" Target="../media/image9.png"/><Relationship Id="rId9" Type="http://schemas.openxmlformats.org/officeDocument/2006/relationships/chart" Target="../charts/chart2.xml"/><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4.png"/><Relationship Id="rId18" Type="http://schemas.openxmlformats.org/officeDocument/2006/relationships/image" Target="../media/image29.png"/><Relationship Id="rId3" Type="http://schemas.openxmlformats.org/officeDocument/2006/relationships/chart" Target="../charts/chart3.xml"/><Relationship Id="rId21" Type="http://schemas.openxmlformats.org/officeDocument/2006/relationships/image" Target="../media/image32.jpeg"/><Relationship Id="rId7" Type="http://schemas.openxmlformats.org/officeDocument/2006/relationships/image" Target="../media/image19.jpeg"/><Relationship Id="rId12" Type="http://schemas.openxmlformats.org/officeDocument/2006/relationships/image" Target="../media/image23.jpeg"/><Relationship Id="rId17" Type="http://schemas.openxmlformats.org/officeDocument/2006/relationships/image" Target="../media/image28.jpeg"/><Relationship Id="rId2" Type="http://schemas.openxmlformats.org/officeDocument/2006/relationships/notesSlide" Target="../notesSlides/notesSlide5.xml"/><Relationship Id="rId16" Type="http://schemas.openxmlformats.org/officeDocument/2006/relationships/image" Target="../media/image27.png"/><Relationship Id="rId20" Type="http://schemas.openxmlformats.org/officeDocument/2006/relationships/image" Target="../media/image31.jpeg"/><Relationship Id="rId1" Type="http://schemas.openxmlformats.org/officeDocument/2006/relationships/slideLayout" Target="../slideLayouts/slideLayout5.xml"/><Relationship Id="rId6" Type="http://schemas.openxmlformats.org/officeDocument/2006/relationships/chart" Target="../charts/chart6.xml"/><Relationship Id="rId11" Type="http://schemas.openxmlformats.org/officeDocument/2006/relationships/image" Target="../media/image22.jpeg"/><Relationship Id="rId24" Type="http://schemas.openxmlformats.org/officeDocument/2006/relationships/image" Target="../media/image18.png"/><Relationship Id="rId5" Type="http://schemas.openxmlformats.org/officeDocument/2006/relationships/chart" Target="../charts/chart5.xml"/><Relationship Id="rId15" Type="http://schemas.openxmlformats.org/officeDocument/2006/relationships/image" Target="../media/image26.jpeg"/><Relationship Id="rId23" Type="http://schemas.openxmlformats.org/officeDocument/2006/relationships/image" Target="../media/image33.png"/><Relationship Id="rId10" Type="http://schemas.openxmlformats.org/officeDocument/2006/relationships/image" Target="../media/image13.jpeg"/><Relationship Id="rId19" Type="http://schemas.openxmlformats.org/officeDocument/2006/relationships/image" Target="../media/image30.jpeg"/><Relationship Id="rId4" Type="http://schemas.openxmlformats.org/officeDocument/2006/relationships/chart" Target="../charts/chart4.xml"/><Relationship Id="rId9" Type="http://schemas.openxmlformats.org/officeDocument/2006/relationships/image" Target="../media/image21.jpeg"/><Relationship Id="rId14" Type="http://schemas.openxmlformats.org/officeDocument/2006/relationships/image" Target="../media/image25.jpeg"/><Relationship Id="rId22" Type="http://schemas.openxmlformats.org/officeDocument/2006/relationships/image" Target="../media/image14.gif"/></Relationships>
</file>

<file path=ppt/slides/_rels/slide9.xml.rels><?xml version="1.0" encoding="UTF-8" standalone="yes"?>
<Relationships xmlns="http://schemas.openxmlformats.org/package/2006/relationships"><Relationship Id="rId8" Type="http://schemas.openxmlformats.org/officeDocument/2006/relationships/image" Target="../media/image40.jpeg"/><Relationship Id="rId13" Type="http://schemas.openxmlformats.org/officeDocument/2006/relationships/image" Target="../media/image45.jpeg"/><Relationship Id="rId18" Type="http://schemas.openxmlformats.org/officeDocument/2006/relationships/image" Target="../media/image50.jpeg"/><Relationship Id="rId3" Type="http://schemas.openxmlformats.org/officeDocument/2006/relationships/image" Target="../media/image35.jpeg"/><Relationship Id="rId21" Type="http://schemas.openxmlformats.org/officeDocument/2006/relationships/image" Target="../media/image53.jpeg"/><Relationship Id="rId7" Type="http://schemas.openxmlformats.org/officeDocument/2006/relationships/image" Target="../media/image39.jpeg"/><Relationship Id="rId12" Type="http://schemas.openxmlformats.org/officeDocument/2006/relationships/image" Target="../media/image44.jpeg"/><Relationship Id="rId17" Type="http://schemas.openxmlformats.org/officeDocument/2006/relationships/image" Target="../media/image49.jpeg"/><Relationship Id="rId2" Type="http://schemas.openxmlformats.org/officeDocument/2006/relationships/image" Target="../media/image34.jpeg"/><Relationship Id="rId16" Type="http://schemas.openxmlformats.org/officeDocument/2006/relationships/image" Target="../media/image48.jpeg"/><Relationship Id="rId20" Type="http://schemas.openxmlformats.org/officeDocument/2006/relationships/image" Target="../media/image52.jpeg"/><Relationship Id="rId1" Type="http://schemas.openxmlformats.org/officeDocument/2006/relationships/slideLayout" Target="../slideLayouts/slideLayout6.xml"/><Relationship Id="rId6" Type="http://schemas.openxmlformats.org/officeDocument/2006/relationships/image" Target="../media/image38.jpeg"/><Relationship Id="rId11" Type="http://schemas.openxmlformats.org/officeDocument/2006/relationships/image" Target="../media/image43.jpeg"/><Relationship Id="rId24" Type="http://schemas.openxmlformats.org/officeDocument/2006/relationships/image" Target="../media/image56.jpeg"/><Relationship Id="rId5" Type="http://schemas.openxmlformats.org/officeDocument/2006/relationships/image" Target="../media/image37.jpeg"/><Relationship Id="rId15" Type="http://schemas.openxmlformats.org/officeDocument/2006/relationships/image" Target="../media/image47.jpeg"/><Relationship Id="rId23" Type="http://schemas.openxmlformats.org/officeDocument/2006/relationships/image" Target="../media/image55.jpeg"/><Relationship Id="rId10" Type="http://schemas.openxmlformats.org/officeDocument/2006/relationships/image" Target="../media/image42.jpeg"/><Relationship Id="rId19" Type="http://schemas.openxmlformats.org/officeDocument/2006/relationships/image" Target="../media/image51.jpeg"/><Relationship Id="rId4" Type="http://schemas.openxmlformats.org/officeDocument/2006/relationships/image" Target="../media/image36.jpeg"/><Relationship Id="rId9" Type="http://schemas.openxmlformats.org/officeDocument/2006/relationships/image" Target="../media/image41.jpeg"/><Relationship Id="rId14" Type="http://schemas.openxmlformats.org/officeDocument/2006/relationships/image" Target="../media/image46.jpeg"/><Relationship Id="rId22" Type="http://schemas.openxmlformats.org/officeDocument/2006/relationships/image" Target="../media/image5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0" y="0"/>
            <a:ext cx="10058400" cy="7772400"/>
          </a:xfrm>
          <a:prstGeom prst="rect">
            <a:avLst/>
          </a:prstGeom>
        </p:spPr>
      </p:pic>
      <p:sp>
        <p:nvSpPr>
          <p:cNvPr id="5" name="TextBox 4"/>
          <p:cNvSpPr txBox="1"/>
          <p:nvPr/>
        </p:nvSpPr>
        <p:spPr>
          <a:xfrm>
            <a:off x="4024859" y="2814122"/>
            <a:ext cx="6166275" cy="2062103"/>
          </a:xfrm>
          <a:prstGeom prst="rect">
            <a:avLst/>
          </a:prstGeom>
          <a:noFill/>
        </p:spPr>
        <p:txBody>
          <a:bodyPr wrap="square" rtlCol="0">
            <a:spAutoFit/>
          </a:bodyPr>
          <a:lstStyle/>
          <a:p>
            <a:r>
              <a:rPr lang="en-US" sz="2800" b="1" dirty="0" err="1" smtClean="0">
                <a:solidFill>
                  <a:schemeClr val="bg1"/>
                </a:solidFill>
              </a:rPr>
              <a:t>Ferroglobe’s</a:t>
            </a:r>
            <a:r>
              <a:rPr lang="en-US" sz="2800" b="1" dirty="0" smtClean="0">
                <a:solidFill>
                  <a:schemeClr val="bg1"/>
                </a:solidFill>
              </a:rPr>
              <a:t> Operations and </a:t>
            </a:r>
            <a:r>
              <a:rPr lang="en-US" sz="2800" b="1" dirty="0" err="1" smtClean="0">
                <a:solidFill>
                  <a:schemeClr val="bg1"/>
                </a:solidFill>
              </a:rPr>
              <a:t>FerroQuartz</a:t>
            </a:r>
            <a:r>
              <a:rPr lang="en-US" sz="2800" b="1" dirty="0" smtClean="0">
                <a:solidFill>
                  <a:schemeClr val="bg1"/>
                </a:solidFill>
              </a:rPr>
              <a:t> Mauritania</a:t>
            </a:r>
          </a:p>
          <a:p>
            <a:endParaRPr lang="en-US" sz="2400" b="1" dirty="0">
              <a:solidFill>
                <a:schemeClr val="bg1"/>
              </a:solidFill>
            </a:endParaRPr>
          </a:p>
          <a:p>
            <a:r>
              <a:rPr lang="en-US" sz="2400" b="1" dirty="0" smtClean="0">
                <a:solidFill>
                  <a:schemeClr val="bg1"/>
                </a:solidFill>
              </a:rPr>
              <a:t>Jean du Plessis</a:t>
            </a:r>
          </a:p>
          <a:p>
            <a:r>
              <a:rPr lang="en-US" sz="2400" b="1" dirty="0" smtClean="0">
                <a:solidFill>
                  <a:schemeClr val="bg1"/>
                </a:solidFill>
              </a:rPr>
              <a:t>Vice President Mining </a:t>
            </a:r>
            <a:endParaRPr lang="en-US" sz="2400" b="1" dirty="0">
              <a:solidFill>
                <a:schemeClr val="bg1"/>
              </a:solidFill>
            </a:endParaRPr>
          </a:p>
        </p:txBody>
      </p:sp>
      <p:pic>
        <p:nvPicPr>
          <p:cNvPr id="7" name="Picture 6"/>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442075" y="3359702"/>
            <a:ext cx="2909148" cy="856739"/>
          </a:xfrm>
          <a:prstGeom prst="rect">
            <a:avLst/>
          </a:prstGeom>
        </p:spPr>
      </p:pic>
      <p:sp>
        <p:nvSpPr>
          <p:cNvPr id="9" name="Rectangle 8"/>
          <p:cNvSpPr/>
          <p:nvPr/>
        </p:nvSpPr>
        <p:spPr>
          <a:xfrm>
            <a:off x="3807502" y="3359702"/>
            <a:ext cx="134911" cy="1097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xmlns="" val="927442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US" sz="2600" dirty="0"/>
              <a:t>Diversified production base provides flexibility to optimize production and logistics across geographies</a:t>
            </a:r>
            <a:r>
              <a:rPr lang="en-US" sz="2600" dirty="0">
                <a:solidFill>
                  <a:srgbClr val="FF0000"/>
                </a:solidFill>
              </a:rPr>
              <a:t> </a:t>
            </a:r>
          </a:p>
        </p:txBody>
      </p:sp>
      <p:sp>
        <p:nvSpPr>
          <p:cNvPr id="3" name="Rectángulo 2"/>
          <p:cNvSpPr/>
          <p:nvPr/>
        </p:nvSpPr>
        <p:spPr>
          <a:xfrm>
            <a:off x="502922" y="1530222"/>
            <a:ext cx="4050419" cy="98904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r>
              <a:rPr lang="en-US" sz="1800" dirty="0"/>
              <a:t>Manufacturing base is natural hedge against swings in power costs and F/X</a:t>
            </a:r>
          </a:p>
        </p:txBody>
      </p:sp>
      <p:sp>
        <p:nvSpPr>
          <p:cNvPr id="4" name="Rectángulo 3"/>
          <p:cNvSpPr/>
          <p:nvPr/>
        </p:nvSpPr>
        <p:spPr>
          <a:xfrm>
            <a:off x="5505063" y="1530222"/>
            <a:ext cx="4050419" cy="989045"/>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r>
              <a:rPr lang="en-US" sz="1800" dirty="0"/>
              <a:t>Serving global customer base, with market strength in North America and Europe</a:t>
            </a: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4868865" y="3253425"/>
            <a:ext cx="5189537" cy="34750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1" y="3253425"/>
            <a:ext cx="5349875" cy="34829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TextBox 5"/>
          <p:cNvSpPr txBox="1"/>
          <p:nvPr/>
        </p:nvSpPr>
        <p:spPr>
          <a:xfrm>
            <a:off x="1387156" y="2796541"/>
            <a:ext cx="2575560" cy="307756"/>
          </a:xfrm>
          <a:prstGeom prst="rect">
            <a:avLst/>
          </a:prstGeom>
          <a:noFill/>
        </p:spPr>
        <p:txBody>
          <a:bodyPr wrap="square" lIns="91418" tIns="45710" rIns="91418" bIns="45710" rtlCol="0">
            <a:spAutoFit/>
          </a:bodyPr>
          <a:lstStyle/>
          <a:p>
            <a:pPr algn="ctr"/>
            <a:r>
              <a:rPr lang="en-US" sz="1400" b="1" dirty="0">
                <a:solidFill>
                  <a:schemeClr val="accent1"/>
                </a:solidFill>
              </a:rPr>
              <a:t>Capacity by Country</a:t>
            </a:r>
            <a:r>
              <a:rPr lang="en-US" sz="1400" b="1" baseline="30000" dirty="0">
                <a:solidFill>
                  <a:schemeClr val="accent1"/>
                </a:solidFill>
              </a:rPr>
              <a:t>1</a:t>
            </a:r>
            <a:r>
              <a:rPr lang="en-US" sz="1400" b="1" dirty="0">
                <a:solidFill>
                  <a:schemeClr val="accent1"/>
                </a:solidFill>
              </a:rPr>
              <a:t> </a:t>
            </a:r>
          </a:p>
        </p:txBody>
      </p:sp>
      <p:sp>
        <p:nvSpPr>
          <p:cNvPr id="12" name="TextBox 11"/>
          <p:cNvSpPr txBox="1"/>
          <p:nvPr/>
        </p:nvSpPr>
        <p:spPr>
          <a:xfrm>
            <a:off x="6119176" y="2796541"/>
            <a:ext cx="2575560" cy="307756"/>
          </a:xfrm>
          <a:prstGeom prst="rect">
            <a:avLst/>
          </a:prstGeom>
          <a:noFill/>
        </p:spPr>
        <p:txBody>
          <a:bodyPr wrap="square" lIns="91418" tIns="45710" rIns="91418" bIns="45710" rtlCol="0">
            <a:spAutoFit/>
          </a:bodyPr>
          <a:lstStyle/>
          <a:p>
            <a:pPr algn="ctr"/>
            <a:r>
              <a:rPr lang="en-US" sz="1400" b="1" dirty="0">
                <a:solidFill>
                  <a:schemeClr val="accent1"/>
                </a:solidFill>
              </a:rPr>
              <a:t>Shipments by Region</a:t>
            </a:r>
            <a:r>
              <a:rPr lang="en-US" sz="1400" b="1" baseline="30000" dirty="0">
                <a:solidFill>
                  <a:schemeClr val="accent1"/>
                </a:solidFill>
              </a:rPr>
              <a:t>2</a:t>
            </a:r>
            <a:endParaRPr lang="en-US" sz="1400" b="1" dirty="0">
              <a:solidFill>
                <a:schemeClr val="accent1"/>
              </a:solidFill>
            </a:endParaRPr>
          </a:p>
        </p:txBody>
      </p:sp>
      <p:sp>
        <p:nvSpPr>
          <p:cNvPr id="13" name="Text Placeholder 2"/>
          <p:cNvSpPr txBox="1">
            <a:spLocks/>
          </p:cNvSpPr>
          <p:nvPr/>
        </p:nvSpPr>
        <p:spPr>
          <a:xfrm>
            <a:off x="357152" y="6672325"/>
            <a:ext cx="9144000" cy="353943"/>
          </a:xfrm>
          <a:prstGeom prst="rect">
            <a:avLst/>
          </a:prstGeom>
        </p:spPr>
        <p:txBody>
          <a:bodyPr lIns="91418" tIns="45710" rIns="91418" bIns="45710"/>
          <a:lstStyle>
            <a:lvl1pPr marL="0" indent="0" algn="l" defTabSz="1018705" rtl="0" eaLnBrk="1" latinLnBrk="0" hangingPunct="1">
              <a:spcBef>
                <a:spcPct val="20000"/>
              </a:spcBef>
              <a:buFont typeface="Arial" pitchFamily="34" charset="0"/>
              <a:buNone/>
              <a:defRPr sz="1800" kern="1200">
                <a:solidFill>
                  <a:schemeClr val="tx1">
                    <a:lumMod val="50000"/>
                    <a:lumOff val="50000"/>
                  </a:schemeClr>
                </a:solidFill>
                <a:latin typeface="+mn-lt"/>
                <a:ea typeface="+mn-ea"/>
                <a:cs typeface="+mn-cs"/>
              </a:defRPr>
            </a:lvl1pPr>
            <a:lvl2pPr marL="827698" indent="-318346" algn="l" defTabSz="10187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spcBef>
                <a:spcPts val="0"/>
              </a:spcBef>
            </a:pPr>
            <a:r>
              <a:rPr lang="en-US" sz="900" i="1" dirty="0"/>
              <a:t>Notes: </a:t>
            </a:r>
          </a:p>
          <a:p>
            <a:pPr>
              <a:spcBef>
                <a:spcPts val="0"/>
              </a:spcBef>
            </a:pPr>
            <a:r>
              <a:rPr lang="en-US" sz="900" i="1" dirty="0"/>
              <a:t>1 Based on total capacities for (</a:t>
            </a:r>
            <a:r>
              <a:rPr lang="en-US" sz="900" i="1" dirty="0" err="1"/>
              <a:t>i</a:t>
            </a:r>
            <a:r>
              <a:rPr lang="en-US" sz="900" i="1" dirty="0"/>
              <a:t>) silicon metal, (ii) ferrosilicon, (iii) silicon-based alloys, and (iv) manganese based alloys </a:t>
            </a:r>
          </a:p>
          <a:p>
            <a:pPr>
              <a:spcBef>
                <a:spcPts val="0"/>
              </a:spcBef>
            </a:pPr>
            <a:r>
              <a:rPr lang="en-US" sz="900" i="1" dirty="0"/>
              <a:t>2 Reflects calendar 2015; based on total shipments for (</a:t>
            </a:r>
            <a:r>
              <a:rPr lang="en-US" sz="900" i="1" dirty="0" err="1"/>
              <a:t>i</a:t>
            </a:r>
            <a:r>
              <a:rPr lang="en-US" sz="900" i="1" dirty="0"/>
              <a:t>) silicon metal, (ii) ferrosilicon, (iii) silicon-based alloys, and (iv) manganese based alloys </a:t>
            </a:r>
          </a:p>
          <a:p>
            <a:pPr>
              <a:spcBef>
                <a:spcPts val="0"/>
              </a:spcBef>
            </a:pPr>
            <a:endParaRPr lang="en-US" sz="900" i="1" dirty="0"/>
          </a:p>
        </p:txBody>
      </p:sp>
    </p:spTree>
    <p:extLst>
      <p:ext uri="{BB962C8B-B14F-4D97-AF65-F5344CB8AC3E}">
        <p14:creationId xmlns:p14="http://schemas.microsoft.com/office/powerpoint/2010/main" xmlns="" val="4998155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228998" y="678139"/>
            <a:ext cx="9079147" cy="397120"/>
          </a:xfrm>
        </p:spPr>
        <p:txBody>
          <a:bodyPr/>
          <a:lstStyle/>
          <a:p>
            <a:r>
              <a:rPr lang="en-GB" dirty="0" smtClean="0"/>
              <a:t>Low-cost structure built on vertically integrated supply chain, including ownership of </a:t>
            </a:r>
            <a:r>
              <a:rPr lang="en-GB" noProof="0" dirty="0" smtClean="0"/>
              <a:t>key raw material sources</a:t>
            </a:r>
            <a:endParaRPr lang="en-GB" noProof="0" dirty="0"/>
          </a:p>
        </p:txBody>
      </p:sp>
      <p:sp>
        <p:nvSpPr>
          <p:cNvPr id="29" name="TextBox 2718"/>
          <p:cNvSpPr txBox="1"/>
          <p:nvPr/>
        </p:nvSpPr>
        <p:spPr>
          <a:xfrm>
            <a:off x="6970875" y="2670837"/>
            <a:ext cx="629120" cy="285754"/>
          </a:xfrm>
          <a:prstGeom prst="rect">
            <a:avLst/>
          </a:prstGeom>
          <a:noFill/>
        </p:spPr>
        <p:txBody>
          <a:bodyPr wrap="square" lIns="91418" tIns="45710" rIns="91418" bIns="45710"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z="1200" b="1" dirty="0">
                <a:solidFill>
                  <a:schemeClr val="bg1"/>
                </a:solidFill>
              </a:rPr>
              <a:t>Power</a:t>
            </a:r>
          </a:p>
        </p:txBody>
      </p:sp>
      <p:pic>
        <p:nvPicPr>
          <p:cNvPr id="30" name="Picture 2" descr="http://www.latitude.com.tw/image1/silicon%20metal009.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7071359" y="4986723"/>
            <a:ext cx="1376164" cy="1095315"/>
          </a:xfrm>
          <a:prstGeom prst="rect">
            <a:avLst/>
          </a:prstGeom>
          <a:noFill/>
          <a:extLst>
            <a:ext uri="{909E8E84-426E-40DD-AFC4-6F175D3DCCD1}">
              <a14:hiddenFill xmlns:a14="http://schemas.microsoft.com/office/drawing/2010/main" xmlns="">
                <a:solidFill>
                  <a:srgbClr val="FFFFFF"/>
                </a:solidFill>
              </a14:hiddenFill>
            </a:ext>
          </a:extLst>
        </p:spPr>
      </p:pic>
      <p:sp>
        <p:nvSpPr>
          <p:cNvPr id="31" name="TextBox 2"/>
          <p:cNvSpPr txBox="1"/>
          <p:nvPr/>
        </p:nvSpPr>
        <p:spPr>
          <a:xfrm>
            <a:off x="5686337" y="2448113"/>
            <a:ext cx="4171795" cy="372958"/>
          </a:xfrm>
          <a:prstGeom prst="rect">
            <a:avLst/>
          </a:prstGeom>
          <a:noFill/>
        </p:spPr>
        <p:txBody>
          <a:bodyPr wrap="square" lIns="91418" tIns="45710" rIns="91418" bIns="45710"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z="1800" b="1" dirty="0">
                <a:solidFill>
                  <a:schemeClr val="tx2"/>
                </a:solidFill>
              </a:rPr>
              <a:t>Need 6 tons of raw materials</a:t>
            </a:r>
          </a:p>
        </p:txBody>
      </p:sp>
      <p:pic>
        <p:nvPicPr>
          <p:cNvPr id="32" name="Picture 31" descr="Edited Coal"/>
          <p:cNvPicPr>
            <a:picLocks noChangeAspect="1"/>
          </p:cNvPicPr>
          <p:nvPr/>
        </p:nvPicPr>
        <p:blipFill>
          <a:blip r:embed="rId4" cstate="print"/>
          <a:stretch>
            <a:fillRect/>
          </a:stretch>
        </p:blipFill>
        <p:spPr>
          <a:xfrm>
            <a:off x="6001339" y="2793519"/>
            <a:ext cx="932239" cy="932239"/>
          </a:xfrm>
          <a:prstGeom prst="rect">
            <a:avLst/>
          </a:prstGeom>
        </p:spPr>
      </p:pic>
      <p:sp>
        <p:nvSpPr>
          <p:cNvPr id="33" name="TextBox 32"/>
          <p:cNvSpPr txBox="1"/>
          <p:nvPr/>
        </p:nvSpPr>
        <p:spPr>
          <a:xfrm>
            <a:off x="6007882" y="3505645"/>
            <a:ext cx="1012537" cy="250874"/>
          </a:xfrm>
          <a:prstGeom prst="rect">
            <a:avLst/>
          </a:prstGeom>
          <a:noFill/>
        </p:spPr>
        <p:txBody>
          <a:bodyPr wrap="square" lIns="91418" tIns="45710" rIns="91418" bIns="45710"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z="1000" b="1" dirty="0">
                <a:solidFill>
                  <a:schemeClr val="tx2"/>
                </a:solidFill>
              </a:rPr>
              <a:t>Specialty Coal</a:t>
            </a:r>
          </a:p>
        </p:txBody>
      </p:sp>
      <p:sp>
        <p:nvSpPr>
          <p:cNvPr id="34" name="TextBox 33"/>
          <p:cNvSpPr txBox="1"/>
          <p:nvPr/>
        </p:nvSpPr>
        <p:spPr>
          <a:xfrm>
            <a:off x="7173616" y="3508560"/>
            <a:ext cx="1064065" cy="250874"/>
          </a:xfrm>
          <a:prstGeom prst="rect">
            <a:avLst/>
          </a:prstGeom>
          <a:noFill/>
        </p:spPr>
        <p:txBody>
          <a:bodyPr wrap="square" lIns="91418" tIns="45710" rIns="91418" bIns="45710"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z="1000" b="1" dirty="0">
                <a:solidFill>
                  <a:schemeClr val="tx2"/>
                </a:solidFill>
              </a:rPr>
              <a:t>Quartz/Gravel</a:t>
            </a:r>
          </a:p>
        </p:txBody>
      </p:sp>
      <p:pic>
        <p:nvPicPr>
          <p:cNvPr id="35" name="Picture 34" descr="Edited Gravel"/>
          <p:cNvPicPr>
            <a:picLocks noChangeAspect="1"/>
          </p:cNvPicPr>
          <p:nvPr/>
        </p:nvPicPr>
        <p:blipFill>
          <a:blip r:embed="rId5" cstate="print"/>
          <a:stretch>
            <a:fillRect/>
          </a:stretch>
        </p:blipFill>
        <p:spPr>
          <a:xfrm>
            <a:off x="7193467" y="2864035"/>
            <a:ext cx="930981" cy="744784"/>
          </a:xfrm>
          <a:prstGeom prst="rect">
            <a:avLst/>
          </a:prstGeom>
        </p:spPr>
      </p:pic>
      <p:pic>
        <p:nvPicPr>
          <p:cNvPr id="36" name="Picture 35" descr="Edited Woodchips"/>
          <p:cNvPicPr>
            <a:picLocks noChangeAspect="1"/>
          </p:cNvPicPr>
          <p:nvPr/>
        </p:nvPicPr>
        <p:blipFill>
          <a:blip r:embed="rId6" cstate="print"/>
          <a:stretch>
            <a:fillRect/>
          </a:stretch>
        </p:blipFill>
        <p:spPr>
          <a:xfrm>
            <a:off x="8435538" y="2884316"/>
            <a:ext cx="946389" cy="607018"/>
          </a:xfrm>
          <a:prstGeom prst="rect">
            <a:avLst/>
          </a:prstGeom>
        </p:spPr>
      </p:pic>
      <p:sp>
        <p:nvSpPr>
          <p:cNvPr id="37" name="TextBox 36"/>
          <p:cNvSpPr txBox="1"/>
          <p:nvPr/>
        </p:nvSpPr>
        <p:spPr>
          <a:xfrm>
            <a:off x="8465543" y="3451577"/>
            <a:ext cx="979758" cy="250874"/>
          </a:xfrm>
          <a:prstGeom prst="rect">
            <a:avLst/>
          </a:prstGeom>
          <a:noFill/>
        </p:spPr>
        <p:txBody>
          <a:bodyPr wrap="square" lIns="91418" tIns="45710" rIns="91418" bIns="45710"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z="1000" b="1" dirty="0">
                <a:solidFill>
                  <a:schemeClr val="tx2"/>
                </a:solidFill>
              </a:rPr>
              <a:t>Woodchips</a:t>
            </a:r>
          </a:p>
        </p:txBody>
      </p:sp>
      <p:sp>
        <p:nvSpPr>
          <p:cNvPr id="44" name="TextBox 37"/>
          <p:cNvSpPr txBox="1"/>
          <p:nvPr/>
        </p:nvSpPr>
        <p:spPr>
          <a:xfrm>
            <a:off x="6528132" y="4670300"/>
            <a:ext cx="2968739" cy="372958"/>
          </a:xfrm>
          <a:prstGeom prst="rect">
            <a:avLst/>
          </a:prstGeom>
          <a:noFill/>
        </p:spPr>
        <p:txBody>
          <a:bodyPr wrap="square" lIns="91418" tIns="45710" rIns="91418" bIns="45710" rtlCol="0">
            <a:spAutoFit/>
          </a:bodyPr>
          <a:ls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a:lstStyle>
          <a:p>
            <a:pPr algn="ctr"/>
            <a:r>
              <a:rPr lang="en-US" sz="1800" b="1" dirty="0">
                <a:solidFill>
                  <a:schemeClr val="tx2"/>
                </a:solidFill>
              </a:rPr>
              <a:t>For one ton of Silicon Metal</a:t>
            </a:r>
          </a:p>
        </p:txBody>
      </p:sp>
      <p:graphicFrame>
        <p:nvGraphicFramePr>
          <p:cNvPr id="11" name="Gráfico 10"/>
          <p:cNvGraphicFramePr/>
          <p:nvPr>
            <p:extLst>
              <p:ext uri="{D42A27DB-BD31-4B8C-83A1-F6EECF244321}">
                <p14:modId xmlns:p14="http://schemas.microsoft.com/office/powerpoint/2010/main" xmlns="" val="1602016463"/>
              </p:ext>
            </p:extLst>
          </p:nvPr>
        </p:nvGraphicFramePr>
        <p:xfrm>
          <a:off x="485782" y="2019104"/>
          <a:ext cx="4609065" cy="4470400"/>
        </p:xfrm>
        <a:graphic>
          <a:graphicData uri="http://schemas.openxmlformats.org/drawingml/2006/chart">
            <c:chart xmlns:c="http://schemas.openxmlformats.org/drawingml/2006/chart" xmlns:r="http://schemas.openxmlformats.org/officeDocument/2006/relationships" r:id="rId7"/>
          </a:graphicData>
        </a:graphic>
      </p:graphicFrame>
      <p:sp>
        <p:nvSpPr>
          <p:cNvPr id="45" name="CuadroTexto 44"/>
          <p:cNvSpPr txBox="1"/>
          <p:nvPr/>
        </p:nvSpPr>
        <p:spPr>
          <a:xfrm>
            <a:off x="340302" y="1646146"/>
            <a:ext cx="4609065" cy="372958"/>
          </a:xfrm>
          <a:prstGeom prst="rect">
            <a:avLst/>
          </a:prstGeom>
          <a:solidFill>
            <a:schemeClr val="tx2">
              <a:lumMod val="60000"/>
              <a:lumOff val="40000"/>
            </a:schemeClr>
          </a:solidFill>
        </p:spPr>
        <p:txBody>
          <a:bodyPr wrap="square" lIns="91418" tIns="45710" rIns="91418" bIns="45710" rtlCol="0">
            <a:spAutoFit/>
          </a:bodyPr>
          <a:lstStyle/>
          <a:p>
            <a:pPr algn="ctr"/>
            <a:r>
              <a:rPr lang="es-ES_tradnl" sz="1800" b="1" dirty="0">
                <a:solidFill>
                  <a:schemeClr val="bg1">
                    <a:lumMod val="95000"/>
                  </a:schemeClr>
                </a:solidFill>
              </a:rPr>
              <a:t>Share of </a:t>
            </a:r>
            <a:r>
              <a:rPr lang="es-ES_tradnl" sz="1800" b="1" dirty="0" err="1">
                <a:solidFill>
                  <a:schemeClr val="bg1">
                    <a:lumMod val="95000"/>
                  </a:schemeClr>
                </a:solidFill>
              </a:rPr>
              <a:t>self-supply</a:t>
            </a:r>
            <a:r>
              <a:rPr lang="es-ES_tradnl" sz="1800" b="1" dirty="0">
                <a:solidFill>
                  <a:schemeClr val="bg1">
                    <a:lumMod val="95000"/>
                  </a:schemeClr>
                </a:solidFill>
              </a:rPr>
              <a:t> of </a:t>
            </a:r>
            <a:r>
              <a:rPr lang="es-ES_tradnl" sz="1800" b="1" dirty="0" err="1">
                <a:solidFill>
                  <a:schemeClr val="bg1">
                    <a:lumMod val="95000"/>
                  </a:schemeClr>
                </a:solidFill>
              </a:rPr>
              <a:t>key</a:t>
            </a:r>
            <a:r>
              <a:rPr lang="es-ES_tradnl" sz="1800" b="1" dirty="0">
                <a:solidFill>
                  <a:schemeClr val="bg1">
                    <a:lumMod val="95000"/>
                  </a:schemeClr>
                </a:solidFill>
              </a:rPr>
              <a:t> </a:t>
            </a:r>
            <a:r>
              <a:rPr lang="es-ES_tradnl" sz="1800" b="1" dirty="0" err="1">
                <a:solidFill>
                  <a:schemeClr val="bg1">
                    <a:lumMod val="95000"/>
                  </a:schemeClr>
                </a:solidFill>
              </a:rPr>
              <a:t>raw</a:t>
            </a:r>
            <a:r>
              <a:rPr lang="es-ES_tradnl" sz="1800" b="1" dirty="0">
                <a:solidFill>
                  <a:schemeClr val="bg1">
                    <a:lumMod val="95000"/>
                  </a:schemeClr>
                </a:solidFill>
              </a:rPr>
              <a:t> </a:t>
            </a:r>
            <a:r>
              <a:rPr lang="es-ES_tradnl" sz="1800" b="1" dirty="0" err="1">
                <a:solidFill>
                  <a:schemeClr val="bg1">
                    <a:lumMod val="95000"/>
                  </a:schemeClr>
                </a:solidFill>
              </a:rPr>
              <a:t>materials</a:t>
            </a:r>
            <a:endParaRPr lang="es-ES_tradnl" sz="1800" b="1" dirty="0">
              <a:solidFill>
                <a:schemeClr val="bg1">
                  <a:lumMod val="95000"/>
                </a:schemeClr>
              </a:solidFill>
            </a:endParaRPr>
          </a:p>
        </p:txBody>
      </p:sp>
      <p:sp>
        <p:nvSpPr>
          <p:cNvPr id="12" name="Triángulo isósceles 11"/>
          <p:cNvSpPr/>
          <p:nvPr/>
        </p:nvSpPr>
        <p:spPr>
          <a:xfrm flipV="1">
            <a:off x="6360607" y="4051822"/>
            <a:ext cx="3084694" cy="33628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endParaRPr lang="es-ES_tradnl"/>
          </a:p>
        </p:txBody>
      </p:sp>
      <p:sp>
        <p:nvSpPr>
          <p:cNvPr id="46" name="CuadroTexto 45"/>
          <p:cNvSpPr txBox="1"/>
          <p:nvPr/>
        </p:nvSpPr>
        <p:spPr>
          <a:xfrm>
            <a:off x="5094847" y="1646146"/>
            <a:ext cx="4609065" cy="372958"/>
          </a:xfrm>
          <a:prstGeom prst="rect">
            <a:avLst/>
          </a:prstGeom>
          <a:solidFill>
            <a:schemeClr val="tx2">
              <a:lumMod val="60000"/>
              <a:lumOff val="40000"/>
            </a:schemeClr>
          </a:solidFill>
        </p:spPr>
        <p:txBody>
          <a:bodyPr wrap="square" lIns="91418" tIns="45710" rIns="91418" bIns="45710" rtlCol="0">
            <a:spAutoFit/>
          </a:bodyPr>
          <a:lstStyle/>
          <a:p>
            <a:pPr algn="ctr"/>
            <a:r>
              <a:rPr lang="es-ES_tradnl" sz="1800" b="1" dirty="0" err="1">
                <a:solidFill>
                  <a:schemeClr val="bg1">
                    <a:lumMod val="95000"/>
                  </a:schemeClr>
                </a:solidFill>
              </a:rPr>
              <a:t>Ensures</a:t>
            </a:r>
            <a:r>
              <a:rPr lang="es-ES_tradnl" sz="1800" b="1" dirty="0">
                <a:solidFill>
                  <a:schemeClr val="bg1">
                    <a:lumMod val="95000"/>
                  </a:schemeClr>
                </a:solidFill>
              </a:rPr>
              <a:t> </a:t>
            </a:r>
            <a:r>
              <a:rPr lang="es-ES_tradnl" sz="1800" b="1" dirty="0" err="1">
                <a:solidFill>
                  <a:schemeClr val="bg1">
                    <a:lumMod val="95000"/>
                  </a:schemeClr>
                </a:solidFill>
              </a:rPr>
              <a:t>cost</a:t>
            </a:r>
            <a:r>
              <a:rPr lang="es-ES_tradnl" sz="1800" b="1" dirty="0">
                <a:solidFill>
                  <a:schemeClr val="bg1">
                    <a:lumMod val="95000"/>
                  </a:schemeClr>
                </a:solidFill>
              </a:rPr>
              <a:t> </a:t>
            </a:r>
            <a:r>
              <a:rPr lang="es-ES_tradnl" sz="1800" b="1" dirty="0" err="1">
                <a:solidFill>
                  <a:schemeClr val="bg1">
                    <a:lumMod val="95000"/>
                  </a:schemeClr>
                </a:solidFill>
              </a:rPr>
              <a:t>stability</a:t>
            </a:r>
            <a:r>
              <a:rPr lang="es-ES_tradnl" sz="1800" b="1" dirty="0">
                <a:solidFill>
                  <a:schemeClr val="bg1">
                    <a:lumMod val="95000"/>
                  </a:schemeClr>
                </a:solidFill>
              </a:rPr>
              <a:t> and </a:t>
            </a:r>
            <a:r>
              <a:rPr lang="es-ES_tradnl" sz="1800" b="1" dirty="0" err="1">
                <a:solidFill>
                  <a:schemeClr val="bg1">
                    <a:lumMod val="95000"/>
                  </a:schemeClr>
                </a:solidFill>
              </a:rPr>
              <a:t>logistics</a:t>
            </a:r>
            <a:r>
              <a:rPr lang="es-ES_tradnl" sz="1800" b="1" dirty="0">
                <a:solidFill>
                  <a:schemeClr val="bg1">
                    <a:lumMod val="95000"/>
                  </a:schemeClr>
                </a:solidFill>
              </a:rPr>
              <a:t> </a:t>
            </a:r>
            <a:r>
              <a:rPr lang="es-ES_tradnl" sz="1800" b="1" dirty="0" err="1">
                <a:solidFill>
                  <a:schemeClr val="bg1">
                    <a:lumMod val="95000"/>
                  </a:schemeClr>
                </a:solidFill>
              </a:rPr>
              <a:t>advantages</a:t>
            </a:r>
            <a:endParaRPr lang="es-ES_tradnl" sz="1800" b="1" dirty="0">
              <a:solidFill>
                <a:schemeClr val="bg1">
                  <a:lumMod val="95000"/>
                </a:schemeClr>
              </a:solidFill>
            </a:endParaRPr>
          </a:p>
        </p:txBody>
      </p:sp>
      <p:sp>
        <p:nvSpPr>
          <p:cNvPr id="13" name="Elipse 12"/>
          <p:cNvSpPr/>
          <p:nvPr/>
        </p:nvSpPr>
        <p:spPr>
          <a:xfrm>
            <a:off x="411985" y="6712299"/>
            <a:ext cx="703385" cy="71343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91418" tIns="45710" rIns="91418" bIns="45710" rtlCol="0" anchor="ctr"/>
          <a:lstStyle/>
          <a:p>
            <a:pPr algn="ctr"/>
            <a:r>
              <a:rPr lang="es-ES_tradnl" sz="4800" b="1" dirty="0"/>
              <a:t>+</a:t>
            </a:r>
          </a:p>
        </p:txBody>
      </p:sp>
      <p:sp>
        <p:nvSpPr>
          <p:cNvPr id="47" name="CuadroTexto 46"/>
          <p:cNvSpPr txBox="1"/>
          <p:nvPr/>
        </p:nvSpPr>
        <p:spPr>
          <a:xfrm>
            <a:off x="1357669" y="6618279"/>
            <a:ext cx="4158876" cy="954087"/>
          </a:xfrm>
          <a:prstGeom prst="rect">
            <a:avLst/>
          </a:prstGeom>
          <a:solidFill>
            <a:schemeClr val="tx2">
              <a:lumMod val="60000"/>
              <a:lumOff val="40000"/>
            </a:schemeClr>
          </a:solidFill>
        </p:spPr>
        <p:txBody>
          <a:bodyPr wrap="square" lIns="91418" tIns="45710" rIns="91418" bIns="45710" rtlCol="0">
            <a:spAutoFit/>
          </a:bodyPr>
          <a:lstStyle/>
          <a:p>
            <a:pPr marL="285683" indent="-285683">
              <a:buFont typeface="Arial" panose="020B0604020202020204" pitchFamily="34" charset="0"/>
              <a:buChar char="•"/>
            </a:pPr>
            <a:r>
              <a:rPr lang="es-ES_tradnl" sz="1400" b="1" dirty="0" err="1">
                <a:solidFill>
                  <a:schemeClr val="bg1">
                    <a:lumMod val="95000"/>
                  </a:schemeClr>
                </a:solidFill>
              </a:rPr>
              <a:t>Additional</a:t>
            </a:r>
            <a:r>
              <a:rPr lang="es-ES_tradnl" sz="1400" b="1" dirty="0">
                <a:solidFill>
                  <a:schemeClr val="bg1">
                    <a:lumMod val="95000"/>
                  </a:schemeClr>
                </a:solidFill>
              </a:rPr>
              <a:t> </a:t>
            </a:r>
            <a:r>
              <a:rPr lang="es-ES_tradnl" sz="1400" b="1" dirty="0" err="1">
                <a:solidFill>
                  <a:schemeClr val="bg1">
                    <a:lumMod val="95000"/>
                  </a:schemeClr>
                </a:solidFill>
              </a:rPr>
              <a:t>coal</a:t>
            </a:r>
            <a:r>
              <a:rPr lang="es-ES_tradnl" sz="1400" b="1" dirty="0">
                <a:solidFill>
                  <a:schemeClr val="bg1">
                    <a:lumMod val="95000"/>
                  </a:schemeClr>
                </a:solidFill>
              </a:rPr>
              <a:t> </a:t>
            </a:r>
            <a:r>
              <a:rPr lang="es-ES_tradnl" sz="1400" b="1" dirty="0" err="1">
                <a:solidFill>
                  <a:schemeClr val="bg1">
                    <a:lumMod val="95000"/>
                  </a:schemeClr>
                </a:solidFill>
              </a:rPr>
              <a:t>production</a:t>
            </a:r>
            <a:r>
              <a:rPr lang="es-ES_tradnl" sz="1400" b="1" dirty="0">
                <a:solidFill>
                  <a:schemeClr val="bg1">
                    <a:lumMod val="95000"/>
                  </a:schemeClr>
                </a:solidFill>
              </a:rPr>
              <a:t> </a:t>
            </a:r>
            <a:r>
              <a:rPr lang="es-ES_tradnl" sz="1400" b="1" dirty="0" err="1">
                <a:solidFill>
                  <a:schemeClr val="bg1">
                    <a:lumMod val="95000"/>
                  </a:schemeClr>
                </a:solidFill>
              </a:rPr>
              <a:t>capacity</a:t>
            </a:r>
            <a:r>
              <a:rPr lang="es-ES_tradnl" sz="1400" b="1" dirty="0">
                <a:solidFill>
                  <a:schemeClr val="bg1">
                    <a:lumMod val="95000"/>
                  </a:schemeClr>
                </a:solidFill>
              </a:rPr>
              <a:t> </a:t>
            </a:r>
            <a:r>
              <a:rPr lang="es-ES_tradnl" sz="1400" b="1" dirty="0" err="1">
                <a:solidFill>
                  <a:schemeClr val="bg1">
                    <a:lumMod val="95000"/>
                  </a:schemeClr>
                </a:solidFill>
              </a:rPr>
              <a:t>could</a:t>
            </a:r>
            <a:r>
              <a:rPr lang="es-ES_tradnl" sz="1400" b="1" dirty="0">
                <a:solidFill>
                  <a:schemeClr val="bg1">
                    <a:lumMod val="95000"/>
                  </a:schemeClr>
                </a:solidFill>
              </a:rPr>
              <a:t> </a:t>
            </a:r>
            <a:r>
              <a:rPr lang="es-ES_tradnl" sz="1400" b="1" dirty="0" err="1">
                <a:solidFill>
                  <a:schemeClr val="bg1">
                    <a:lumMod val="95000"/>
                  </a:schemeClr>
                </a:solidFill>
              </a:rPr>
              <a:t>supply</a:t>
            </a:r>
            <a:r>
              <a:rPr lang="es-ES_tradnl" sz="1400" b="1" dirty="0">
                <a:solidFill>
                  <a:schemeClr val="bg1">
                    <a:lumMod val="95000"/>
                  </a:schemeClr>
                </a:solidFill>
              </a:rPr>
              <a:t> </a:t>
            </a:r>
            <a:r>
              <a:rPr lang="es-ES_tradnl" sz="1400" b="1" dirty="0" err="1">
                <a:solidFill>
                  <a:schemeClr val="bg1">
                    <a:lumMod val="95000"/>
                  </a:schemeClr>
                </a:solidFill>
              </a:rPr>
              <a:t>Europe</a:t>
            </a:r>
            <a:r>
              <a:rPr lang="es-ES_tradnl" sz="1400" b="1" dirty="0">
                <a:solidFill>
                  <a:schemeClr val="bg1">
                    <a:lumMod val="95000"/>
                  </a:schemeClr>
                </a:solidFill>
              </a:rPr>
              <a:t> </a:t>
            </a:r>
            <a:r>
              <a:rPr lang="es-ES_tradnl" sz="1400" b="1" dirty="0" err="1">
                <a:solidFill>
                  <a:schemeClr val="bg1">
                    <a:lumMod val="95000"/>
                  </a:schemeClr>
                </a:solidFill>
              </a:rPr>
              <a:t>if</a:t>
            </a:r>
            <a:r>
              <a:rPr lang="es-ES_tradnl" sz="1400" b="1" dirty="0">
                <a:solidFill>
                  <a:schemeClr val="bg1">
                    <a:lumMod val="95000"/>
                  </a:schemeClr>
                </a:solidFill>
              </a:rPr>
              <a:t> </a:t>
            </a:r>
            <a:r>
              <a:rPr lang="es-ES_tradnl" sz="1400" b="1" dirty="0" err="1">
                <a:solidFill>
                  <a:schemeClr val="bg1">
                    <a:lumMod val="95000"/>
                  </a:schemeClr>
                </a:solidFill>
              </a:rPr>
              <a:t>required</a:t>
            </a:r>
            <a:endParaRPr lang="es-ES_tradnl" sz="1400" b="1" dirty="0">
              <a:solidFill>
                <a:schemeClr val="bg1">
                  <a:lumMod val="95000"/>
                </a:schemeClr>
              </a:solidFill>
            </a:endParaRPr>
          </a:p>
          <a:p>
            <a:pPr marL="285683" indent="-285683">
              <a:buFont typeface="Arial" panose="020B0604020202020204" pitchFamily="34" charset="0"/>
              <a:buChar char="•"/>
            </a:pPr>
            <a:r>
              <a:rPr lang="es-ES_tradnl" sz="1400" b="1" dirty="0" err="1">
                <a:solidFill>
                  <a:schemeClr val="bg1">
                    <a:lumMod val="95000"/>
                  </a:schemeClr>
                </a:solidFill>
              </a:rPr>
              <a:t>Exploring</a:t>
            </a:r>
            <a:r>
              <a:rPr lang="es-ES_tradnl" sz="1400" b="1" dirty="0">
                <a:solidFill>
                  <a:schemeClr val="bg1">
                    <a:lumMod val="95000"/>
                  </a:schemeClr>
                </a:solidFill>
              </a:rPr>
              <a:t> </a:t>
            </a:r>
            <a:r>
              <a:rPr lang="es-ES_tradnl" sz="1400" b="1" dirty="0" err="1">
                <a:solidFill>
                  <a:schemeClr val="bg1">
                    <a:lumMod val="95000"/>
                  </a:schemeClr>
                </a:solidFill>
              </a:rPr>
              <a:t>additional</a:t>
            </a:r>
            <a:r>
              <a:rPr lang="es-ES_tradnl" sz="1400" b="1" dirty="0">
                <a:solidFill>
                  <a:schemeClr val="bg1">
                    <a:lumMod val="95000"/>
                  </a:schemeClr>
                </a:solidFill>
              </a:rPr>
              <a:t> </a:t>
            </a:r>
            <a:r>
              <a:rPr lang="es-ES_tradnl" sz="1400" b="1" dirty="0" err="1">
                <a:solidFill>
                  <a:schemeClr val="bg1">
                    <a:lumMod val="95000"/>
                  </a:schemeClr>
                </a:solidFill>
              </a:rPr>
              <a:t>strategic</a:t>
            </a:r>
            <a:r>
              <a:rPr lang="es-ES_tradnl" sz="1400" b="1" dirty="0">
                <a:solidFill>
                  <a:schemeClr val="bg1">
                    <a:lumMod val="95000"/>
                  </a:schemeClr>
                </a:solidFill>
              </a:rPr>
              <a:t> and </a:t>
            </a:r>
            <a:r>
              <a:rPr lang="es-ES_tradnl" sz="1400" b="1" dirty="0" err="1">
                <a:solidFill>
                  <a:schemeClr val="bg1">
                    <a:lumMod val="95000"/>
                  </a:schemeClr>
                </a:solidFill>
              </a:rPr>
              <a:t>opportunistic</a:t>
            </a:r>
            <a:r>
              <a:rPr lang="es-ES_tradnl" sz="1400" b="1" dirty="0">
                <a:solidFill>
                  <a:schemeClr val="bg1">
                    <a:lumMod val="95000"/>
                  </a:schemeClr>
                </a:solidFill>
              </a:rPr>
              <a:t> </a:t>
            </a:r>
            <a:r>
              <a:rPr lang="es-ES_tradnl" sz="1400" b="1" dirty="0" err="1">
                <a:solidFill>
                  <a:schemeClr val="bg1">
                    <a:lumMod val="95000"/>
                  </a:schemeClr>
                </a:solidFill>
              </a:rPr>
              <a:t>alternatives</a:t>
            </a:r>
            <a:r>
              <a:rPr lang="es-ES_tradnl" sz="1400" b="1" dirty="0">
                <a:solidFill>
                  <a:schemeClr val="bg1">
                    <a:lumMod val="95000"/>
                  </a:schemeClr>
                </a:solidFill>
              </a:rPr>
              <a:t> </a:t>
            </a:r>
            <a:r>
              <a:rPr lang="es-ES_tradnl" sz="1400" b="1" dirty="0" err="1">
                <a:solidFill>
                  <a:schemeClr val="bg1">
                    <a:lumMod val="95000"/>
                  </a:schemeClr>
                </a:solidFill>
              </a:rPr>
              <a:t>for</a:t>
            </a:r>
            <a:r>
              <a:rPr lang="es-ES_tradnl" sz="1400" b="1" dirty="0">
                <a:solidFill>
                  <a:schemeClr val="bg1">
                    <a:lumMod val="95000"/>
                  </a:schemeClr>
                </a:solidFill>
              </a:rPr>
              <a:t> </a:t>
            </a:r>
            <a:r>
              <a:rPr lang="es-ES_tradnl" sz="1400" b="1" dirty="0" err="1">
                <a:solidFill>
                  <a:schemeClr val="bg1">
                    <a:lumMod val="95000"/>
                  </a:schemeClr>
                </a:solidFill>
              </a:rPr>
              <a:t>quartz</a:t>
            </a:r>
            <a:r>
              <a:rPr lang="es-ES_tradnl" sz="1400" b="1" dirty="0">
                <a:solidFill>
                  <a:schemeClr val="bg1">
                    <a:lumMod val="95000"/>
                  </a:schemeClr>
                </a:solidFill>
              </a:rPr>
              <a:t> and </a:t>
            </a:r>
            <a:r>
              <a:rPr lang="es-ES_tradnl" sz="1400" b="1" dirty="0" err="1">
                <a:solidFill>
                  <a:schemeClr val="bg1">
                    <a:lumMod val="95000"/>
                  </a:schemeClr>
                </a:solidFill>
              </a:rPr>
              <a:t>manganese</a:t>
            </a:r>
            <a:endParaRPr lang="es-ES_tradnl" sz="1400" b="1" dirty="0">
              <a:solidFill>
                <a:schemeClr val="bg1">
                  <a:lumMod val="95000"/>
                </a:schemeClr>
              </a:solidFill>
            </a:endParaRPr>
          </a:p>
        </p:txBody>
      </p:sp>
      <p:sp>
        <p:nvSpPr>
          <p:cNvPr id="20" name="CuadroTexto 46"/>
          <p:cNvSpPr txBox="1"/>
          <p:nvPr/>
        </p:nvSpPr>
        <p:spPr>
          <a:xfrm>
            <a:off x="5686337" y="6618279"/>
            <a:ext cx="4158876" cy="954087"/>
          </a:xfrm>
          <a:prstGeom prst="rect">
            <a:avLst/>
          </a:prstGeom>
          <a:solidFill>
            <a:schemeClr val="tx2">
              <a:lumMod val="60000"/>
              <a:lumOff val="40000"/>
            </a:schemeClr>
          </a:solidFill>
        </p:spPr>
        <p:txBody>
          <a:bodyPr wrap="square" lIns="91418" tIns="45710" rIns="91418" bIns="45710" rtlCol="0">
            <a:spAutoFit/>
          </a:bodyPr>
          <a:lstStyle/>
          <a:p>
            <a:r>
              <a:rPr lang="es-ES_tradnl" sz="2800" b="1" dirty="0" err="1" smtClean="0">
                <a:solidFill>
                  <a:srgbClr val="FF0000"/>
                </a:solidFill>
              </a:rPr>
              <a:t>FerroQuartz</a:t>
            </a:r>
            <a:r>
              <a:rPr lang="es-ES_tradnl" sz="2800" b="1" dirty="0" smtClean="0">
                <a:solidFill>
                  <a:srgbClr val="FF0000"/>
                </a:solidFill>
              </a:rPr>
              <a:t> Mauritania</a:t>
            </a:r>
            <a:endParaRPr lang="es-ES_tradnl" sz="2800" b="1" dirty="0">
              <a:solidFill>
                <a:srgbClr val="FF0000"/>
              </a:solidFill>
            </a:endParaRPr>
          </a:p>
          <a:p>
            <a:endParaRPr lang="es-ES_tradnl" sz="1400" b="1" dirty="0" smtClean="0">
              <a:solidFill>
                <a:schemeClr val="bg1">
                  <a:lumMod val="95000"/>
                </a:schemeClr>
              </a:solidFill>
            </a:endParaRPr>
          </a:p>
          <a:p>
            <a:endParaRPr lang="es-ES_tradnl" sz="1400" b="1" dirty="0">
              <a:solidFill>
                <a:schemeClr val="bg1">
                  <a:lumMod val="95000"/>
                </a:schemeClr>
              </a:solidFill>
            </a:endParaRPr>
          </a:p>
        </p:txBody>
      </p:sp>
    </p:spTree>
    <p:extLst>
      <p:ext uri="{BB962C8B-B14F-4D97-AF65-F5344CB8AC3E}">
        <p14:creationId xmlns:p14="http://schemas.microsoft.com/office/powerpoint/2010/main" xmlns="" val="133605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6"/>
          <p:cNvSpPr txBox="1">
            <a:spLocks/>
          </p:cNvSpPr>
          <p:nvPr/>
        </p:nvSpPr>
        <p:spPr>
          <a:xfrm>
            <a:off x="665632" y="3904171"/>
            <a:ext cx="9230721" cy="544178"/>
          </a:xfrm>
          <a:prstGeom prst="rect">
            <a:avLst/>
          </a:prstGeom>
          <a:ln>
            <a:noFill/>
          </a:ln>
          <a:effectLst>
            <a:outerShdw blurRad="63500" sx="102000" sy="102000" algn="ctr" rotWithShape="0">
              <a:prstClr val="black">
                <a:alpha val="40000"/>
              </a:prstClr>
            </a:outerShdw>
          </a:effectLst>
        </p:spPr>
        <p:txBody>
          <a:bodyPr vert="horz" lIns="0" tIns="0" rIns="0" bIns="0" rtlCol="0">
            <a:noAutofit/>
          </a:bodyPr>
          <a:lstStyle>
            <a:lvl1pPr marL="0" indent="0" algn="l" defTabSz="1018705" rtl="0" eaLnBrk="1" latinLnBrk="0" hangingPunct="1">
              <a:spcBef>
                <a:spcPct val="20000"/>
              </a:spcBef>
              <a:buFont typeface="Arial" pitchFamily="34" charset="0"/>
              <a:buNone/>
              <a:defRPr sz="1800" kern="1200">
                <a:solidFill>
                  <a:schemeClr val="tx1">
                    <a:lumMod val="50000"/>
                    <a:lumOff val="50000"/>
                  </a:schemeClr>
                </a:solidFill>
                <a:latin typeface="+mn-lt"/>
                <a:ea typeface="+mn-ea"/>
                <a:cs typeface="+mn-cs"/>
              </a:defRPr>
            </a:lvl1pPr>
            <a:lvl2pPr marL="827698" indent="-318346" algn="l" defTabSz="10187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ts val="4000"/>
              </a:lnSpc>
              <a:spcBef>
                <a:spcPts val="0"/>
              </a:spcBef>
            </a:pPr>
            <a:r>
              <a:rPr lang="en-GB" sz="4000" b="1" dirty="0" err="1" smtClean="0">
                <a:solidFill>
                  <a:schemeClr val="bg1"/>
                </a:solidFill>
                <a:latin typeface="Calibri" pitchFamily="34" charset="0"/>
                <a:cs typeface="Calibri" pitchFamily="34" charset="0"/>
              </a:rPr>
              <a:t>Ferroglobe</a:t>
            </a:r>
            <a:r>
              <a:rPr lang="en-GB" sz="4000" b="1" dirty="0" smtClean="0">
                <a:solidFill>
                  <a:schemeClr val="bg1"/>
                </a:solidFill>
                <a:latin typeface="Calibri" pitchFamily="34" charset="0"/>
                <a:cs typeface="Calibri" pitchFamily="34" charset="0"/>
              </a:rPr>
              <a:t>: Market Outlook</a:t>
            </a:r>
          </a:p>
        </p:txBody>
      </p:sp>
      <p:sp>
        <p:nvSpPr>
          <p:cNvPr id="7" name="Text Placeholder 17"/>
          <p:cNvSpPr txBox="1">
            <a:spLocks/>
          </p:cNvSpPr>
          <p:nvPr/>
        </p:nvSpPr>
        <p:spPr>
          <a:xfrm>
            <a:off x="0" y="4386263"/>
            <a:ext cx="9144000" cy="246062"/>
          </a:xfrm>
          <a:prstGeom prst="rect">
            <a:avLst/>
          </a:prstGeom>
        </p:spPr>
        <p:txBody>
          <a:bodyPr vert="horz" lIns="91440" tIns="45720" rIns="91440" bIns="45720" rtlCol="0">
            <a:normAutofit fontScale="62500" lnSpcReduction="20000"/>
          </a:bodyPr>
          <a:lstStyle>
            <a:lvl1pPr marL="0" indent="0" algn="l" defTabSz="1018705" rtl="0" eaLnBrk="1" latinLnBrk="0" hangingPunct="1">
              <a:spcBef>
                <a:spcPct val="20000"/>
              </a:spcBef>
              <a:buFont typeface="Arial" pitchFamily="34" charset="0"/>
              <a:buNone/>
              <a:defRPr sz="1800" kern="1200">
                <a:solidFill>
                  <a:schemeClr val="tx1">
                    <a:lumMod val="50000"/>
                    <a:lumOff val="50000"/>
                  </a:schemeClr>
                </a:solidFill>
                <a:latin typeface="+mn-lt"/>
                <a:ea typeface="+mn-ea"/>
                <a:cs typeface="+mn-cs"/>
              </a:defRPr>
            </a:lvl1pPr>
            <a:lvl2pPr marL="827698" indent="-318346" algn="l" defTabSz="10187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GB" dirty="0" smtClean="0"/>
              <a:t> </a:t>
            </a:r>
            <a:endParaRPr lang="en-GB" dirty="0"/>
          </a:p>
        </p:txBody>
      </p:sp>
      <p:cxnSp>
        <p:nvCxnSpPr>
          <p:cNvPr id="10" name="Straight Connector 9"/>
          <p:cNvCxnSpPr/>
          <p:nvPr/>
        </p:nvCxnSpPr>
        <p:spPr>
          <a:xfrm>
            <a:off x="665632" y="4510434"/>
            <a:ext cx="8860332" cy="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3037238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Early signs of pricing improvement starting to emerge </a:t>
            </a:r>
            <a:endParaRPr lang="en-US" dirty="0"/>
          </a:p>
        </p:txBody>
      </p:sp>
      <p:sp>
        <p:nvSpPr>
          <p:cNvPr id="5" name="Text Placeholder 4"/>
          <p:cNvSpPr>
            <a:spLocks noGrp="1"/>
          </p:cNvSpPr>
          <p:nvPr>
            <p:ph type="body" sz="quarter" idx="10"/>
          </p:nvPr>
        </p:nvSpPr>
        <p:spPr>
          <a:xfrm>
            <a:off x="5425779" y="2145324"/>
            <a:ext cx="4006188" cy="5347808"/>
          </a:xfrm>
        </p:spPr>
        <p:txBody>
          <a:bodyPr/>
          <a:lstStyle/>
          <a:p>
            <a:pPr>
              <a:spcBef>
                <a:spcPts val="0"/>
              </a:spcBef>
              <a:spcAft>
                <a:spcPts val="0"/>
              </a:spcAft>
              <a:buClr>
                <a:schemeClr val="tx2"/>
              </a:buClr>
            </a:pPr>
            <a:endParaRPr lang="en-GB" sz="1800" b="1" dirty="0"/>
          </a:p>
          <a:p>
            <a:pPr>
              <a:spcBef>
                <a:spcPts val="0"/>
              </a:spcBef>
              <a:spcAft>
                <a:spcPts val="0"/>
              </a:spcAft>
              <a:buClr>
                <a:schemeClr val="tx2"/>
              </a:buClr>
            </a:pPr>
            <a:endParaRPr lang="en-GB" sz="1800" b="1" dirty="0" smtClean="0"/>
          </a:p>
          <a:p>
            <a:pPr>
              <a:spcBef>
                <a:spcPts val="0"/>
              </a:spcBef>
              <a:spcAft>
                <a:spcPts val="0"/>
              </a:spcAft>
              <a:buClr>
                <a:schemeClr val="tx2"/>
              </a:buClr>
            </a:pPr>
            <a:endParaRPr lang="en-GB" b="1" dirty="0" smtClean="0"/>
          </a:p>
          <a:p>
            <a:pPr marL="342900" indent="-342900">
              <a:spcBef>
                <a:spcPts val="0"/>
              </a:spcBef>
              <a:spcAft>
                <a:spcPts val="0"/>
              </a:spcAft>
              <a:buClr>
                <a:schemeClr val="tx2"/>
              </a:buClr>
              <a:buFont typeface="+mj-lt"/>
              <a:buAutoNum type="arabicPeriod"/>
            </a:pPr>
            <a:r>
              <a:rPr lang="en-GB" b="1" dirty="0" smtClean="0"/>
              <a:t>Silicon metal: recent sale prices well-above indexes </a:t>
            </a:r>
          </a:p>
          <a:p>
            <a:pPr marL="342900" indent="-342900">
              <a:spcBef>
                <a:spcPts val="0"/>
              </a:spcBef>
              <a:spcAft>
                <a:spcPts val="0"/>
              </a:spcAft>
              <a:buClr>
                <a:schemeClr val="tx2"/>
              </a:buClr>
              <a:buFont typeface="+mj-lt"/>
              <a:buAutoNum type="arabicPeriod"/>
            </a:pPr>
            <a:endParaRPr lang="en-GB" b="1" dirty="0" smtClean="0"/>
          </a:p>
          <a:p>
            <a:pPr marL="342900" indent="-342900">
              <a:spcBef>
                <a:spcPts val="0"/>
              </a:spcBef>
              <a:spcAft>
                <a:spcPts val="0"/>
              </a:spcAft>
              <a:buClr>
                <a:schemeClr val="tx2"/>
              </a:buClr>
              <a:buFont typeface="+mj-lt"/>
              <a:buAutoNum type="arabicPeriod"/>
            </a:pPr>
            <a:endParaRPr lang="en-GB" b="1" dirty="0"/>
          </a:p>
          <a:p>
            <a:pPr marL="342900" indent="-342900">
              <a:spcBef>
                <a:spcPts val="0"/>
              </a:spcBef>
              <a:spcAft>
                <a:spcPts val="0"/>
              </a:spcAft>
              <a:buClr>
                <a:schemeClr val="tx2"/>
              </a:buClr>
              <a:buFont typeface="+mj-lt"/>
              <a:buAutoNum type="arabicPeriod"/>
            </a:pPr>
            <a:r>
              <a:rPr lang="en-GB" b="1" dirty="0" smtClean="0"/>
              <a:t>Silicon alloy prices have been increasing modestly </a:t>
            </a:r>
          </a:p>
          <a:p>
            <a:pPr marL="342900" indent="-342900">
              <a:spcBef>
                <a:spcPts val="0"/>
              </a:spcBef>
              <a:spcAft>
                <a:spcPts val="0"/>
              </a:spcAft>
              <a:buClr>
                <a:schemeClr val="tx2"/>
              </a:buClr>
              <a:buFont typeface="+mj-lt"/>
              <a:buAutoNum type="arabicPeriod"/>
            </a:pPr>
            <a:endParaRPr lang="en-GB" b="1" dirty="0"/>
          </a:p>
          <a:p>
            <a:pPr marL="342900" indent="-342900">
              <a:spcBef>
                <a:spcPts val="0"/>
              </a:spcBef>
              <a:spcAft>
                <a:spcPts val="0"/>
              </a:spcAft>
              <a:buClr>
                <a:schemeClr val="tx2"/>
              </a:buClr>
              <a:buFont typeface="+mj-lt"/>
              <a:buAutoNum type="arabicPeriod"/>
            </a:pPr>
            <a:endParaRPr lang="en-GB" b="1" dirty="0" smtClean="0"/>
          </a:p>
          <a:p>
            <a:pPr marL="342900" indent="-342900">
              <a:spcBef>
                <a:spcPts val="0"/>
              </a:spcBef>
              <a:spcAft>
                <a:spcPts val="0"/>
              </a:spcAft>
              <a:buClr>
                <a:schemeClr val="tx2"/>
              </a:buClr>
              <a:buFont typeface="+mj-lt"/>
              <a:buAutoNum type="arabicPeriod"/>
            </a:pPr>
            <a:r>
              <a:rPr lang="en-GB" b="1" dirty="0" smtClean="0"/>
              <a:t>Manganese alloy prices are up 8-20% since the middle of the first quarter </a:t>
            </a:r>
          </a:p>
          <a:p>
            <a:pPr>
              <a:spcBef>
                <a:spcPts val="0"/>
              </a:spcBef>
              <a:spcAft>
                <a:spcPts val="0"/>
              </a:spcAft>
              <a:buClr>
                <a:schemeClr val="tx2"/>
              </a:buClr>
            </a:pPr>
            <a:endParaRPr lang="en-GB" sz="1800" b="1" dirty="0"/>
          </a:p>
          <a:p>
            <a:pPr>
              <a:spcBef>
                <a:spcPts val="0"/>
              </a:spcBef>
              <a:spcAft>
                <a:spcPts val="0"/>
              </a:spcAft>
              <a:buClr>
                <a:schemeClr val="tx2"/>
              </a:buClr>
            </a:pPr>
            <a:endParaRPr lang="en-GB" sz="1800" b="1" dirty="0" smtClean="0"/>
          </a:p>
          <a:p>
            <a:pPr marL="285750" indent="-285750">
              <a:spcBef>
                <a:spcPts val="0"/>
              </a:spcBef>
              <a:spcAft>
                <a:spcPts val="0"/>
              </a:spcAft>
              <a:buClr>
                <a:schemeClr val="tx2"/>
              </a:buClr>
              <a:buFont typeface="Arial" panose="020B0604020202020204" pitchFamily="34" charset="0"/>
              <a:buChar char="•"/>
            </a:pPr>
            <a:endParaRPr lang="en-GB" sz="1800" dirty="0"/>
          </a:p>
          <a:p>
            <a:pPr>
              <a:spcBef>
                <a:spcPts val="0"/>
              </a:spcBef>
              <a:spcAft>
                <a:spcPts val="0"/>
              </a:spcAft>
            </a:pPr>
            <a:endParaRPr lang="en-US" dirty="0"/>
          </a:p>
        </p:txBody>
      </p:sp>
      <p:sp>
        <p:nvSpPr>
          <p:cNvPr id="4" name="Rectángulo 2"/>
          <p:cNvSpPr/>
          <p:nvPr/>
        </p:nvSpPr>
        <p:spPr>
          <a:xfrm>
            <a:off x="374562" y="1512344"/>
            <a:ext cx="4396730" cy="632980"/>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r>
              <a:rPr lang="en-US" sz="1600" b="1" dirty="0" smtClean="0">
                <a:latin typeface="+mj-lt"/>
              </a:rPr>
              <a:t>Ferroglobe today has increased product diversification…</a:t>
            </a:r>
            <a:endParaRPr lang="en-US" sz="1600" b="1" dirty="0">
              <a:latin typeface="+mj-lt"/>
            </a:endParaRPr>
          </a:p>
        </p:txBody>
      </p:sp>
      <p:sp>
        <p:nvSpPr>
          <p:cNvPr id="7" name="Rectángulo 2"/>
          <p:cNvSpPr/>
          <p:nvPr/>
        </p:nvSpPr>
        <p:spPr>
          <a:xfrm>
            <a:off x="5425779" y="1512344"/>
            <a:ext cx="4396730" cy="632980"/>
          </a:xfrm>
          <a:prstGeom prst="rect">
            <a:avLst/>
          </a:prstGeom>
          <a:solidFill>
            <a:srgbClr val="2540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1018824" rtl="0" eaLnBrk="1" latinLnBrk="0" hangingPunct="1">
              <a:defRPr sz="2000" kern="1200">
                <a:solidFill>
                  <a:schemeClr val="lt1"/>
                </a:solidFill>
                <a:latin typeface="+mn-lt"/>
                <a:ea typeface="+mn-ea"/>
                <a:cs typeface="+mn-cs"/>
              </a:defRPr>
            </a:lvl1pPr>
            <a:lvl2pPr marL="509412" algn="l" defTabSz="1018824" rtl="0" eaLnBrk="1" latinLnBrk="0" hangingPunct="1">
              <a:defRPr sz="2000" kern="1200">
                <a:solidFill>
                  <a:schemeClr val="lt1"/>
                </a:solidFill>
                <a:latin typeface="+mn-lt"/>
                <a:ea typeface="+mn-ea"/>
                <a:cs typeface="+mn-cs"/>
              </a:defRPr>
            </a:lvl2pPr>
            <a:lvl3pPr marL="1018824" algn="l" defTabSz="1018824" rtl="0" eaLnBrk="1" latinLnBrk="0" hangingPunct="1">
              <a:defRPr sz="2000" kern="1200">
                <a:solidFill>
                  <a:schemeClr val="lt1"/>
                </a:solidFill>
                <a:latin typeface="+mn-lt"/>
                <a:ea typeface="+mn-ea"/>
                <a:cs typeface="+mn-cs"/>
              </a:defRPr>
            </a:lvl3pPr>
            <a:lvl4pPr marL="1528237" algn="l" defTabSz="1018824" rtl="0" eaLnBrk="1" latinLnBrk="0" hangingPunct="1">
              <a:defRPr sz="2000" kern="1200">
                <a:solidFill>
                  <a:schemeClr val="lt1"/>
                </a:solidFill>
                <a:latin typeface="+mn-lt"/>
                <a:ea typeface="+mn-ea"/>
                <a:cs typeface="+mn-cs"/>
              </a:defRPr>
            </a:lvl4pPr>
            <a:lvl5pPr marL="2037649" algn="l" defTabSz="1018824" rtl="0" eaLnBrk="1" latinLnBrk="0" hangingPunct="1">
              <a:defRPr sz="2000" kern="1200">
                <a:solidFill>
                  <a:schemeClr val="lt1"/>
                </a:solidFill>
                <a:latin typeface="+mn-lt"/>
                <a:ea typeface="+mn-ea"/>
                <a:cs typeface="+mn-cs"/>
              </a:defRPr>
            </a:lvl5pPr>
            <a:lvl6pPr marL="2547061" algn="l" defTabSz="1018824" rtl="0" eaLnBrk="1" latinLnBrk="0" hangingPunct="1">
              <a:defRPr sz="2000" kern="1200">
                <a:solidFill>
                  <a:schemeClr val="lt1"/>
                </a:solidFill>
                <a:latin typeface="+mn-lt"/>
                <a:ea typeface="+mn-ea"/>
                <a:cs typeface="+mn-cs"/>
              </a:defRPr>
            </a:lvl6pPr>
            <a:lvl7pPr marL="3056473" algn="l" defTabSz="1018824" rtl="0" eaLnBrk="1" latinLnBrk="0" hangingPunct="1">
              <a:defRPr sz="2000" kern="1200">
                <a:solidFill>
                  <a:schemeClr val="lt1"/>
                </a:solidFill>
                <a:latin typeface="+mn-lt"/>
                <a:ea typeface="+mn-ea"/>
                <a:cs typeface="+mn-cs"/>
              </a:defRPr>
            </a:lvl7pPr>
            <a:lvl8pPr marL="3565886" algn="l" defTabSz="1018824" rtl="0" eaLnBrk="1" latinLnBrk="0" hangingPunct="1">
              <a:defRPr sz="2000" kern="1200">
                <a:solidFill>
                  <a:schemeClr val="lt1"/>
                </a:solidFill>
                <a:latin typeface="+mn-lt"/>
                <a:ea typeface="+mn-ea"/>
                <a:cs typeface="+mn-cs"/>
              </a:defRPr>
            </a:lvl8pPr>
            <a:lvl9pPr marL="4075298" algn="l" defTabSz="1018824" rtl="0" eaLnBrk="1" latinLnBrk="0" hangingPunct="1">
              <a:defRPr sz="2000" kern="1200">
                <a:solidFill>
                  <a:schemeClr val="lt1"/>
                </a:solidFill>
                <a:latin typeface="+mn-lt"/>
                <a:ea typeface="+mn-ea"/>
                <a:cs typeface="+mn-cs"/>
              </a:defRPr>
            </a:lvl9pPr>
          </a:lstStyle>
          <a:p>
            <a:pPr algn="ctr"/>
            <a:r>
              <a:rPr lang="en-US" sz="1600" b="1" dirty="0" smtClean="0">
                <a:latin typeface="+mj-lt"/>
              </a:rPr>
              <a:t>…which adds diversification to our revenue stream </a:t>
            </a:r>
            <a:endParaRPr lang="en-US" sz="1600" b="1" dirty="0">
              <a:latin typeface="+mj-lt"/>
            </a:endParaRPr>
          </a:p>
        </p:txBody>
      </p:sp>
      <p:graphicFrame>
        <p:nvGraphicFramePr>
          <p:cNvPr id="8" name="Chart 7"/>
          <p:cNvGraphicFramePr>
            <a:graphicFrameLocks/>
          </p:cNvGraphicFramePr>
          <p:nvPr>
            <p:extLst>
              <p:ext uri="{D42A27DB-BD31-4B8C-83A1-F6EECF244321}">
                <p14:modId xmlns:p14="http://schemas.microsoft.com/office/powerpoint/2010/main" xmlns="" val="1508604960"/>
              </p:ext>
            </p:extLst>
          </p:nvPr>
        </p:nvGraphicFramePr>
        <p:xfrm>
          <a:off x="-128587" y="2414037"/>
          <a:ext cx="5155781" cy="451430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3045855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79216" y="352285"/>
            <a:ext cx="9051925" cy="527050"/>
          </a:xfrm>
        </p:spPr>
        <p:txBody>
          <a:bodyPr>
            <a:normAutofit/>
          </a:bodyPr>
          <a:lstStyle/>
          <a:p>
            <a:pPr>
              <a:defRPr/>
            </a:pPr>
            <a:r>
              <a:rPr lang="en-US" dirty="0" smtClean="0"/>
              <a:t>Macroeconomic indicators are generally favorable</a:t>
            </a:r>
            <a:endParaRPr lang="en-US"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2" name="Text Placeholder 1"/>
          <p:cNvSpPr>
            <a:spLocks noGrp="1"/>
          </p:cNvSpPr>
          <p:nvPr>
            <p:ph type="body" sz="quarter" idx="10"/>
          </p:nvPr>
        </p:nvSpPr>
        <p:spPr>
          <a:xfrm>
            <a:off x="343546" y="1625601"/>
            <a:ext cx="8343253" cy="5554132"/>
          </a:xfrm>
        </p:spPr>
        <p:txBody>
          <a:bodyPr>
            <a:noAutofit/>
          </a:bodyPr>
          <a:lstStyle/>
          <a:p>
            <a:pPr marL="342819" indent="-342819">
              <a:spcBef>
                <a:spcPts val="0"/>
              </a:spcBef>
              <a:spcAft>
                <a:spcPts val="0"/>
              </a:spcAft>
              <a:buFont typeface="Arial"/>
              <a:buChar char="•"/>
            </a:pPr>
            <a:r>
              <a:rPr lang="en-US" b="1" dirty="0"/>
              <a:t>Automotive/Auto Parts</a:t>
            </a:r>
          </a:p>
          <a:p>
            <a:pPr marL="852113" lvl="1" indent="-342819">
              <a:spcBef>
                <a:spcPts val="0"/>
              </a:spcBef>
              <a:spcAft>
                <a:spcPts val="0"/>
              </a:spcAft>
              <a:buFont typeface="Arial"/>
              <a:buChar char="•"/>
            </a:pPr>
            <a:r>
              <a:rPr lang="en-US" dirty="0"/>
              <a:t>Third-strongest performing economic sector globally in April ‘16</a:t>
            </a:r>
          </a:p>
          <a:p>
            <a:pPr marL="852113" lvl="1" indent="-342819">
              <a:spcBef>
                <a:spcPts val="0"/>
              </a:spcBef>
              <a:spcAft>
                <a:spcPts val="0"/>
              </a:spcAft>
              <a:buFont typeface="Arial"/>
              <a:buChar char="•"/>
            </a:pPr>
            <a:r>
              <a:rPr lang="en-US" dirty="0"/>
              <a:t>Strongest performing sector in </a:t>
            </a:r>
            <a:r>
              <a:rPr lang="en-US" dirty="0" smtClean="0"/>
              <a:t>Asia</a:t>
            </a:r>
          </a:p>
          <a:p>
            <a:pPr marL="509294" lvl="1" indent="0">
              <a:spcBef>
                <a:spcPts val="0"/>
              </a:spcBef>
              <a:spcAft>
                <a:spcPts val="0"/>
              </a:spcAft>
              <a:buNone/>
            </a:pPr>
            <a:endParaRPr lang="en-US" dirty="0"/>
          </a:p>
          <a:p>
            <a:pPr marL="342819" indent="-342819">
              <a:spcBef>
                <a:spcPts val="0"/>
              </a:spcBef>
              <a:spcAft>
                <a:spcPts val="0"/>
              </a:spcAft>
              <a:buFont typeface="Arial"/>
              <a:buChar char="•"/>
            </a:pPr>
            <a:r>
              <a:rPr lang="en-US" b="1" dirty="0"/>
              <a:t>Silicones</a:t>
            </a:r>
          </a:p>
          <a:p>
            <a:pPr marL="852113" lvl="1" indent="-342819">
              <a:spcBef>
                <a:spcPts val="0"/>
              </a:spcBef>
              <a:spcAft>
                <a:spcPts val="0"/>
              </a:spcAft>
              <a:buFont typeface="Arial"/>
              <a:buChar char="•"/>
            </a:pPr>
            <a:r>
              <a:rPr lang="en-US" dirty="0"/>
              <a:t>Major silicone manufacturers posting stellar EBITDA growth, due to higher sales and plant </a:t>
            </a:r>
            <a:r>
              <a:rPr lang="en-US" dirty="0" smtClean="0"/>
              <a:t>utilization</a:t>
            </a:r>
          </a:p>
          <a:p>
            <a:pPr marL="509294" lvl="1" indent="0">
              <a:spcBef>
                <a:spcPts val="0"/>
              </a:spcBef>
              <a:spcAft>
                <a:spcPts val="0"/>
              </a:spcAft>
              <a:buNone/>
            </a:pPr>
            <a:endParaRPr lang="en-US" dirty="0"/>
          </a:p>
          <a:p>
            <a:pPr marL="342819" indent="-342819">
              <a:spcBef>
                <a:spcPts val="0"/>
              </a:spcBef>
              <a:spcAft>
                <a:spcPts val="0"/>
              </a:spcAft>
              <a:buFont typeface="Arial"/>
              <a:buChar char="•"/>
            </a:pPr>
            <a:r>
              <a:rPr lang="en-US" b="1" dirty="0"/>
              <a:t>Aluminum</a:t>
            </a:r>
          </a:p>
          <a:p>
            <a:pPr marL="852113" lvl="1" indent="-342819">
              <a:spcBef>
                <a:spcPts val="0"/>
              </a:spcBef>
              <a:spcAft>
                <a:spcPts val="0"/>
              </a:spcAft>
              <a:buFont typeface="Arial"/>
              <a:buChar char="•"/>
            </a:pPr>
            <a:r>
              <a:rPr lang="en-US" dirty="0"/>
              <a:t>Alcoa expecting 2016 production growth of 6%-8% in Aerospace, 1%-4% in Automotive, and 4-6% in Construction</a:t>
            </a:r>
          </a:p>
          <a:p>
            <a:pPr lvl="1">
              <a:spcBef>
                <a:spcPts val="0"/>
              </a:spcBef>
              <a:spcAft>
                <a:spcPts val="0"/>
              </a:spcAft>
            </a:pPr>
            <a:endParaRPr lang="en-US" dirty="0"/>
          </a:p>
          <a:p>
            <a:pPr marL="342819" indent="-342819">
              <a:spcBef>
                <a:spcPts val="0"/>
              </a:spcBef>
              <a:spcAft>
                <a:spcPts val="0"/>
              </a:spcAft>
              <a:buFont typeface="Arial"/>
              <a:buChar char="•"/>
            </a:pPr>
            <a:r>
              <a:rPr lang="en-US" b="1" dirty="0"/>
              <a:t>Metals/mining</a:t>
            </a:r>
          </a:p>
          <a:p>
            <a:pPr marL="852113" lvl="1" indent="-342819">
              <a:spcBef>
                <a:spcPts val="0"/>
              </a:spcBef>
              <a:spcAft>
                <a:spcPts val="0"/>
              </a:spcAft>
              <a:buFont typeface="Arial"/>
              <a:buChar char="•"/>
            </a:pPr>
            <a:r>
              <a:rPr lang="en-US" dirty="0"/>
              <a:t>In April ‘16, new orders increased at fastest rate since June 2014</a:t>
            </a:r>
          </a:p>
          <a:p>
            <a:pPr lvl="1">
              <a:spcBef>
                <a:spcPts val="0"/>
              </a:spcBef>
              <a:spcAft>
                <a:spcPts val="0"/>
              </a:spcAft>
            </a:pPr>
            <a:endParaRPr lang="en-US" dirty="0"/>
          </a:p>
          <a:p>
            <a:pPr marL="342819" indent="-342819">
              <a:spcBef>
                <a:spcPts val="0"/>
              </a:spcBef>
              <a:spcAft>
                <a:spcPts val="0"/>
              </a:spcAft>
              <a:buFont typeface="Arial"/>
              <a:buChar char="•"/>
            </a:pPr>
            <a:r>
              <a:rPr lang="en-US" b="1" dirty="0"/>
              <a:t>Eurozone</a:t>
            </a:r>
          </a:p>
          <a:p>
            <a:pPr marL="852113" lvl="1" indent="-342819">
              <a:spcBef>
                <a:spcPts val="0"/>
              </a:spcBef>
              <a:spcAft>
                <a:spcPts val="0"/>
              </a:spcAft>
              <a:buFont typeface="Arial"/>
              <a:buChar char="•"/>
            </a:pPr>
            <a:r>
              <a:rPr lang="en-US" dirty="0"/>
              <a:t>The Big Four (France, Germany, Italy, UK) each reported economic activity jumps in April</a:t>
            </a:r>
          </a:p>
          <a:p>
            <a:pPr>
              <a:spcAft>
                <a:spcPts val="3000"/>
              </a:spcAft>
            </a:pPr>
            <a:endParaRPr lang="en-US" dirty="0"/>
          </a:p>
        </p:txBody>
      </p:sp>
      <p:sp>
        <p:nvSpPr>
          <p:cNvPr id="12" name="Text Box 17"/>
          <p:cNvSpPr txBox="1">
            <a:spLocks noChangeArrowheads="1"/>
          </p:cNvSpPr>
          <p:nvPr/>
        </p:nvSpPr>
        <p:spPr bwMode="blackGray">
          <a:xfrm>
            <a:off x="584764" y="7227815"/>
            <a:ext cx="4507900" cy="151414"/>
          </a:xfrm>
          <a:prstGeom prst="rect">
            <a:avLst/>
          </a:prstGeom>
          <a:noFill/>
          <a:ln w="9525">
            <a:noFill/>
            <a:miter lim="800000"/>
            <a:headEnd/>
            <a:tailEnd/>
          </a:ln>
        </p:spPr>
        <p:txBody>
          <a:bodyPr lIns="75709" tIns="18927" rIns="75709" bIns="18927"/>
          <a:lstStyle/>
          <a:p>
            <a:pPr indent="-319432" defTabSz="961782">
              <a:spcBef>
                <a:spcPct val="0"/>
              </a:spcBef>
              <a:tabLst>
                <a:tab pos="402459" algn="l"/>
              </a:tabLst>
            </a:pPr>
            <a:r>
              <a:rPr lang="en-US" sz="699" i="1" dirty="0">
                <a:solidFill>
                  <a:prstClr val="black"/>
                </a:solidFill>
                <a:cs typeface="Arial" pitchFamily="34" charset="0"/>
              </a:rPr>
              <a:t>Source: Company information</a:t>
            </a:r>
          </a:p>
        </p:txBody>
      </p:sp>
    </p:spTree>
    <p:extLst>
      <p:ext uri="{BB962C8B-B14F-4D97-AF65-F5344CB8AC3E}">
        <p14:creationId xmlns:p14="http://schemas.microsoft.com/office/powerpoint/2010/main" xmlns="" val="1268215307"/>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4287" y="311150"/>
            <a:ext cx="9051925" cy="552880"/>
          </a:xfrm>
          <a:prstGeom prst="rect">
            <a:avLst/>
          </a:prstGeom>
        </p:spPr>
        <p:txBody>
          <a:bodyPr vert="horz" wrap="square" lIns="0" tIns="113765" rIns="0" bIns="0" rtlCol="0">
            <a:spAutoFit/>
          </a:bodyPr>
          <a:lstStyle/>
          <a:p>
            <a:pPr marL="132049"/>
            <a:r>
              <a:rPr dirty="0"/>
              <a:t>Global </a:t>
            </a:r>
            <a:r>
              <a:rPr lang="en-US" spc="-4" dirty="0"/>
              <a:t>s</a:t>
            </a:r>
            <a:r>
              <a:rPr spc="-4" dirty="0"/>
              <a:t>ilicon </a:t>
            </a:r>
            <a:r>
              <a:rPr lang="en-US" spc="-4" dirty="0"/>
              <a:t>c</a:t>
            </a:r>
            <a:r>
              <a:rPr spc="-4" dirty="0"/>
              <a:t>onsumption </a:t>
            </a:r>
            <a:r>
              <a:rPr spc="-14" dirty="0"/>
              <a:t>to </a:t>
            </a:r>
            <a:r>
              <a:rPr lang="en-US" spc="-14" dirty="0"/>
              <a:t>g</a:t>
            </a:r>
            <a:r>
              <a:rPr spc="-14" dirty="0"/>
              <a:t>row</a:t>
            </a:r>
            <a:r>
              <a:rPr spc="-10" dirty="0"/>
              <a:t> </a:t>
            </a:r>
            <a:r>
              <a:rPr dirty="0"/>
              <a:t>~6% </a:t>
            </a:r>
            <a:r>
              <a:rPr lang="en-US" spc="-20" dirty="0"/>
              <a:t>annually</a:t>
            </a:r>
            <a:endParaRPr dirty="0"/>
          </a:p>
        </p:txBody>
      </p:sp>
      <p:sp>
        <p:nvSpPr>
          <p:cNvPr id="3" name="object 3"/>
          <p:cNvSpPr/>
          <p:nvPr/>
        </p:nvSpPr>
        <p:spPr>
          <a:xfrm>
            <a:off x="1284732" y="4043171"/>
            <a:ext cx="297180" cy="1857755"/>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1879854" y="3918965"/>
            <a:ext cx="297180" cy="1981962"/>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2474976" y="3857244"/>
            <a:ext cx="297942" cy="2043684"/>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3070098" y="3795523"/>
            <a:ext cx="297942" cy="210540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665220" y="4352544"/>
            <a:ext cx="297942" cy="154838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4260341" y="3423665"/>
            <a:ext cx="297942" cy="2477262"/>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4855464" y="3176016"/>
            <a:ext cx="297942" cy="2724912"/>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5450585" y="3299461"/>
            <a:ext cx="297942" cy="2601467"/>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045708" y="3237740"/>
            <a:ext cx="297942" cy="2663189"/>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640830" y="3176019"/>
            <a:ext cx="297942" cy="2724911"/>
          </a:xfrm>
          <a:prstGeom prst="rect">
            <a:avLst/>
          </a:prstGeom>
          <a:blipFill>
            <a:blip r:embed="rId11" cstate="print"/>
            <a:stretch>
              <a:fillRect/>
            </a:stretch>
          </a:blipFill>
        </p:spPr>
        <p:txBody>
          <a:bodyPr wrap="square" lIns="0" tIns="0" rIns="0" bIns="0" rtlCol="0"/>
          <a:lstStyle/>
          <a:p>
            <a:endParaRPr/>
          </a:p>
        </p:txBody>
      </p:sp>
      <p:sp>
        <p:nvSpPr>
          <p:cNvPr id="13" name="object 13"/>
          <p:cNvSpPr/>
          <p:nvPr/>
        </p:nvSpPr>
        <p:spPr>
          <a:xfrm>
            <a:off x="7235952" y="3051812"/>
            <a:ext cx="297942" cy="2849117"/>
          </a:xfrm>
          <a:prstGeom prst="rect">
            <a:avLst/>
          </a:prstGeom>
          <a:blipFill>
            <a:blip r:embed="rId12" cstate="print"/>
            <a:stretch>
              <a:fillRect/>
            </a:stretch>
          </a:blipFill>
        </p:spPr>
        <p:txBody>
          <a:bodyPr wrap="square" lIns="0" tIns="0" rIns="0" bIns="0" rtlCol="0"/>
          <a:lstStyle/>
          <a:p>
            <a:endParaRPr/>
          </a:p>
        </p:txBody>
      </p:sp>
      <p:sp>
        <p:nvSpPr>
          <p:cNvPr id="14" name="object 14"/>
          <p:cNvSpPr/>
          <p:nvPr/>
        </p:nvSpPr>
        <p:spPr>
          <a:xfrm>
            <a:off x="7831073" y="2804162"/>
            <a:ext cx="297942" cy="3096766"/>
          </a:xfrm>
          <a:prstGeom prst="rect">
            <a:avLst/>
          </a:prstGeom>
          <a:blipFill>
            <a:blip r:embed="rId13" cstate="print"/>
            <a:stretch>
              <a:fillRect/>
            </a:stretch>
          </a:blipFill>
        </p:spPr>
        <p:txBody>
          <a:bodyPr wrap="square" lIns="0" tIns="0" rIns="0" bIns="0" rtlCol="0"/>
          <a:lstStyle/>
          <a:p>
            <a:endParaRPr/>
          </a:p>
        </p:txBody>
      </p:sp>
      <p:sp>
        <p:nvSpPr>
          <p:cNvPr id="15" name="object 15"/>
          <p:cNvSpPr/>
          <p:nvPr/>
        </p:nvSpPr>
        <p:spPr>
          <a:xfrm>
            <a:off x="8426195" y="2742440"/>
            <a:ext cx="297942" cy="3158489"/>
          </a:xfrm>
          <a:prstGeom prst="rect">
            <a:avLst/>
          </a:prstGeom>
          <a:blipFill>
            <a:blip r:embed="rId14" cstate="print"/>
            <a:stretch>
              <a:fillRect/>
            </a:stretch>
          </a:blipFill>
        </p:spPr>
        <p:txBody>
          <a:bodyPr wrap="square" lIns="0" tIns="0" rIns="0" bIns="0" rtlCol="0"/>
          <a:lstStyle/>
          <a:p>
            <a:endParaRPr/>
          </a:p>
        </p:txBody>
      </p:sp>
      <p:sp>
        <p:nvSpPr>
          <p:cNvPr id="16" name="object 16"/>
          <p:cNvSpPr/>
          <p:nvPr/>
        </p:nvSpPr>
        <p:spPr>
          <a:xfrm>
            <a:off x="9022082" y="2680715"/>
            <a:ext cx="297179" cy="3220213"/>
          </a:xfrm>
          <a:prstGeom prst="rect">
            <a:avLst/>
          </a:prstGeom>
          <a:blipFill>
            <a:blip r:embed="rId15" cstate="print"/>
            <a:stretch>
              <a:fillRect/>
            </a:stretch>
          </a:blipFill>
        </p:spPr>
        <p:txBody>
          <a:bodyPr wrap="square" lIns="0" tIns="0" rIns="0" bIns="0" rtlCol="0"/>
          <a:lstStyle/>
          <a:p>
            <a:endParaRPr/>
          </a:p>
        </p:txBody>
      </p:sp>
      <p:sp>
        <p:nvSpPr>
          <p:cNvPr id="17" name="object 17"/>
          <p:cNvSpPr/>
          <p:nvPr/>
        </p:nvSpPr>
        <p:spPr>
          <a:xfrm>
            <a:off x="1135380" y="2184656"/>
            <a:ext cx="0" cy="3771900"/>
          </a:xfrm>
          <a:custGeom>
            <a:avLst/>
            <a:gdLst/>
            <a:ahLst/>
            <a:cxnLst/>
            <a:rect l="l" t="t" r="r" b="b"/>
            <a:pathLst>
              <a:path h="3771900">
                <a:moveTo>
                  <a:pt x="0" y="0"/>
                </a:moveTo>
                <a:lnTo>
                  <a:pt x="0" y="3771900"/>
                </a:lnTo>
              </a:path>
            </a:pathLst>
          </a:custGeom>
          <a:ln w="9144">
            <a:solidFill>
              <a:srgbClr val="868686"/>
            </a:solidFill>
          </a:ln>
        </p:spPr>
        <p:txBody>
          <a:bodyPr wrap="square" lIns="0" tIns="0" rIns="0" bIns="0" rtlCol="0"/>
          <a:lstStyle/>
          <a:p>
            <a:endParaRPr/>
          </a:p>
        </p:txBody>
      </p:sp>
      <p:sp>
        <p:nvSpPr>
          <p:cNvPr id="18" name="object 18"/>
          <p:cNvSpPr/>
          <p:nvPr/>
        </p:nvSpPr>
        <p:spPr>
          <a:xfrm>
            <a:off x="1078994" y="5900165"/>
            <a:ext cx="56515" cy="0"/>
          </a:xfrm>
          <a:custGeom>
            <a:avLst/>
            <a:gdLst/>
            <a:ahLst/>
            <a:cxnLst/>
            <a:rect l="l" t="t" r="r" b="b"/>
            <a:pathLst>
              <a:path w="56515">
                <a:moveTo>
                  <a:pt x="0" y="0"/>
                </a:moveTo>
                <a:lnTo>
                  <a:pt x="56387" y="0"/>
                </a:lnTo>
              </a:path>
            </a:pathLst>
          </a:custGeom>
          <a:ln w="9144">
            <a:solidFill>
              <a:srgbClr val="868686"/>
            </a:solidFill>
          </a:ln>
        </p:spPr>
        <p:txBody>
          <a:bodyPr wrap="square" lIns="0" tIns="0" rIns="0" bIns="0" rtlCol="0"/>
          <a:lstStyle/>
          <a:p>
            <a:endParaRPr/>
          </a:p>
        </p:txBody>
      </p:sp>
      <p:sp>
        <p:nvSpPr>
          <p:cNvPr id="19" name="object 19"/>
          <p:cNvSpPr/>
          <p:nvPr/>
        </p:nvSpPr>
        <p:spPr>
          <a:xfrm>
            <a:off x="1078994" y="5281421"/>
            <a:ext cx="56515" cy="0"/>
          </a:xfrm>
          <a:custGeom>
            <a:avLst/>
            <a:gdLst/>
            <a:ahLst/>
            <a:cxnLst/>
            <a:rect l="l" t="t" r="r" b="b"/>
            <a:pathLst>
              <a:path w="56515">
                <a:moveTo>
                  <a:pt x="0" y="0"/>
                </a:moveTo>
                <a:lnTo>
                  <a:pt x="56387" y="0"/>
                </a:lnTo>
              </a:path>
            </a:pathLst>
          </a:custGeom>
          <a:ln w="9144">
            <a:solidFill>
              <a:srgbClr val="868686"/>
            </a:solidFill>
          </a:ln>
        </p:spPr>
        <p:txBody>
          <a:bodyPr wrap="square" lIns="0" tIns="0" rIns="0" bIns="0" rtlCol="0"/>
          <a:lstStyle/>
          <a:p>
            <a:endParaRPr/>
          </a:p>
        </p:txBody>
      </p:sp>
      <p:sp>
        <p:nvSpPr>
          <p:cNvPr id="20" name="object 20"/>
          <p:cNvSpPr/>
          <p:nvPr/>
        </p:nvSpPr>
        <p:spPr>
          <a:xfrm>
            <a:off x="1078994" y="4661915"/>
            <a:ext cx="56515" cy="0"/>
          </a:xfrm>
          <a:custGeom>
            <a:avLst/>
            <a:gdLst/>
            <a:ahLst/>
            <a:cxnLst/>
            <a:rect l="l" t="t" r="r" b="b"/>
            <a:pathLst>
              <a:path w="56515">
                <a:moveTo>
                  <a:pt x="0" y="0"/>
                </a:moveTo>
                <a:lnTo>
                  <a:pt x="56387" y="0"/>
                </a:lnTo>
              </a:path>
            </a:pathLst>
          </a:custGeom>
          <a:ln w="9144">
            <a:solidFill>
              <a:srgbClr val="868686"/>
            </a:solidFill>
          </a:ln>
        </p:spPr>
        <p:txBody>
          <a:bodyPr wrap="square" lIns="0" tIns="0" rIns="0" bIns="0" rtlCol="0"/>
          <a:lstStyle/>
          <a:p>
            <a:endParaRPr/>
          </a:p>
        </p:txBody>
      </p:sp>
      <p:sp>
        <p:nvSpPr>
          <p:cNvPr id="21" name="object 21"/>
          <p:cNvSpPr/>
          <p:nvPr/>
        </p:nvSpPr>
        <p:spPr>
          <a:xfrm>
            <a:off x="1078994" y="4042408"/>
            <a:ext cx="56515" cy="0"/>
          </a:xfrm>
          <a:custGeom>
            <a:avLst/>
            <a:gdLst/>
            <a:ahLst/>
            <a:cxnLst/>
            <a:rect l="l" t="t" r="r" b="b"/>
            <a:pathLst>
              <a:path w="56515">
                <a:moveTo>
                  <a:pt x="0" y="0"/>
                </a:moveTo>
                <a:lnTo>
                  <a:pt x="56387" y="0"/>
                </a:lnTo>
              </a:path>
            </a:pathLst>
          </a:custGeom>
          <a:ln w="9144">
            <a:solidFill>
              <a:srgbClr val="868686"/>
            </a:solidFill>
          </a:ln>
        </p:spPr>
        <p:txBody>
          <a:bodyPr wrap="square" lIns="0" tIns="0" rIns="0" bIns="0" rtlCol="0"/>
          <a:lstStyle/>
          <a:p>
            <a:endParaRPr/>
          </a:p>
        </p:txBody>
      </p:sp>
      <p:sp>
        <p:nvSpPr>
          <p:cNvPr id="22" name="object 22"/>
          <p:cNvSpPr/>
          <p:nvPr/>
        </p:nvSpPr>
        <p:spPr>
          <a:xfrm>
            <a:off x="1078994" y="3422904"/>
            <a:ext cx="56515" cy="0"/>
          </a:xfrm>
          <a:custGeom>
            <a:avLst/>
            <a:gdLst/>
            <a:ahLst/>
            <a:cxnLst/>
            <a:rect l="l" t="t" r="r" b="b"/>
            <a:pathLst>
              <a:path w="56515">
                <a:moveTo>
                  <a:pt x="0" y="0"/>
                </a:moveTo>
                <a:lnTo>
                  <a:pt x="56387" y="0"/>
                </a:lnTo>
              </a:path>
            </a:pathLst>
          </a:custGeom>
          <a:ln w="9144">
            <a:solidFill>
              <a:srgbClr val="868686"/>
            </a:solidFill>
          </a:ln>
        </p:spPr>
        <p:txBody>
          <a:bodyPr wrap="square" lIns="0" tIns="0" rIns="0" bIns="0" rtlCol="0"/>
          <a:lstStyle/>
          <a:p>
            <a:endParaRPr/>
          </a:p>
        </p:txBody>
      </p:sp>
      <p:sp>
        <p:nvSpPr>
          <p:cNvPr id="23" name="object 23"/>
          <p:cNvSpPr/>
          <p:nvPr/>
        </p:nvSpPr>
        <p:spPr>
          <a:xfrm>
            <a:off x="1078994" y="2804160"/>
            <a:ext cx="56515" cy="0"/>
          </a:xfrm>
          <a:custGeom>
            <a:avLst/>
            <a:gdLst/>
            <a:ahLst/>
            <a:cxnLst/>
            <a:rect l="l" t="t" r="r" b="b"/>
            <a:pathLst>
              <a:path w="56515">
                <a:moveTo>
                  <a:pt x="0" y="0"/>
                </a:moveTo>
                <a:lnTo>
                  <a:pt x="56387" y="0"/>
                </a:lnTo>
              </a:path>
            </a:pathLst>
          </a:custGeom>
          <a:ln w="9143">
            <a:solidFill>
              <a:srgbClr val="868686"/>
            </a:solidFill>
          </a:ln>
        </p:spPr>
        <p:txBody>
          <a:bodyPr wrap="square" lIns="0" tIns="0" rIns="0" bIns="0" rtlCol="0"/>
          <a:lstStyle/>
          <a:p>
            <a:endParaRPr/>
          </a:p>
        </p:txBody>
      </p:sp>
      <p:sp>
        <p:nvSpPr>
          <p:cNvPr id="24" name="object 24"/>
          <p:cNvSpPr/>
          <p:nvPr/>
        </p:nvSpPr>
        <p:spPr>
          <a:xfrm>
            <a:off x="1078994" y="2184654"/>
            <a:ext cx="56515" cy="0"/>
          </a:xfrm>
          <a:custGeom>
            <a:avLst/>
            <a:gdLst/>
            <a:ahLst/>
            <a:cxnLst/>
            <a:rect l="l" t="t" r="r" b="b"/>
            <a:pathLst>
              <a:path w="56515">
                <a:moveTo>
                  <a:pt x="0" y="0"/>
                </a:moveTo>
                <a:lnTo>
                  <a:pt x="56387" y="0"/>
                </a:lnTo>
              </a:path>
            </a:pathLst>
          </a:custGeom>
          <a:ln w="9144">
            <a:solidFill>
              <a:srgbClr val="868686"/>
            </a:solidFill>
          </a:ln>
        </p:spPr>
        <p:txBody>
          <a:bodyPr wrap="square" lIns="0" tIns="0" rIns="0" bIns="0" rtlCol="0"/>
          <a:lstStyle/>
          <a:p>
            <a:endParaRPr/>
          </a:p>
        </p:txBody>
      </p:sp>
      <p:sp>
        <p:nvSpPr>
          <p:cNvPr id="25" name="object 25"/>
          <p:cNvSpPr/>
          <p:nvPr/>
        </p:nvSpPr>
        <p:spPr>
          <a:xfrm>
            <a:off x="1135381" y="5900165"/>
            <a:ext cx="8332470" cy="0"/>
          </a:xfrm>
          <a:custGeom>
            <a:avLst/>
            <a:gdLst/>
            <a:ahLst/>
            <a:cxnLst/>
            <a:rect l="l" t="t" r="r" b="b"/>
            <a:pathLst>
              <a:path w="8332470">
                <a:moveTo>
                  <a:pt x="0" y="0"/>
                </a:moveTo>
                <a:lnTo>
                  <a:pt x="8332469" y="0"/>
                </a:lnTo>
              </a:path>
            </a:pathLst>
          </a:custGeom>
          <a:ln w="9144">
            <a:solidFill>
              <a:srgbClr val="868686"/>
            </a:solidFill>
          </a:ln>
        </p:spPr>
        <p:txBody>
          <a:bodyPr wrap="square" lIns="0" tIns="0" rIns="0" bIns="0" rtlCol="0"/>
          <a:lstStyle/>
          <a:p>
            <a:endParaRPr/>
          </a:p>
        </p:txBody>
      </p:sp>
      <p:sp>
        <p:nvSpPr>
          <p:cNvPr id="26" name="object 26"/>
          <p:cNvSpPr/>
          <p:nvPr/>
        </p:nvSpPr>
        <p:spPr>
          <a:xfrm>
            <a:off x="1730501" y="5900165"/>
            <a:ext cx="0" cy="56515"/>
          </a:xfrm>
          <a:custGeom>
            <a:avLst/>
            <a:gdLst/>
            <a:ahLst/>
            <a:cxnLst/>
            <a:rect l="l" t="t" r="r" b="b"/>
            <a:pathLst>
              <a:path h="56514">
                <a:moveTo>
                  <a:pt x="0" y="0"/>
                </a:moveTo>
                <a:lnTo>
                  <a:pt x="0" y="56387"/>
                </a:lnTo>
              </a:path>
            </a:pathLst>
          </a:custGeom>
          <a:ln w="9143">
            <a:solidFill>
              <a:srgbClr val="868686"/>
            </a:solidFill>
          </a:ln>
        </p:spPr>
        <p:txBody>
          <a:bodyPr wrap="square" lIns="0" tIns="0" rIns="0" bIns="0" rtlCol="0"/>
          <a:lstStyle/>
          <a:p>
            <a:endParaRPr/>
          </a:p>
        </p:txBody>
      </p:sp>
      <p:sp>
        <p:nvSpPr>
          <p:cNvPr id="27" name="object 27"/>
          <p:cNvSpPr/>
          <p:nvPr/>
        </p:nvSpPr>
        <p:spPr>
          <a:xfrm>
            <a:off x="2325623" y="5900165"/>
            <a:ext cx="0" cy="56515"/>
          </a:xfrm>
          <a:custGeom>
            <a:avLst/>
            <a:gdLst/>
            <a:ahLst/>
            <a:cxnLst/>
            <a:rect l="l" t="t" r="r" b="b"/>
            <a:pathLst>
              <a:path h="56514">
                <a:moveTo>
                  <a:pt x="0" y="0"/>
                </a:moveTo>
                <a:lnTo>
                  <a:pt x="0" y="56387"/>
                </a:lnTo>
              </a:path>
            </a:pathLst>
          </a:custGeom>
          <a:ln w="9143">
            <a:solidFill>
              <a:srgbClr val="868686"/>
            </a:solidFill>
          </a:ln>
        </p:spPr>
        <p:txBody>
          <a:bodyPr wrap="square" lIns="0" tIns="0" rIns="0" bIns="0" rtlCol="0"/>
          <a:lstStyle/>
          <a:p>
            <a:endParaRPr/>
          </a:p>
        </p:txBody>
      </p:sp>
      <p:sp>
        <p:nvSpPr>
          <p:cNvPr id="28" name="object 28"/>
          <p:cNvSpPr/>
          <p:nvPr/>
        </p:nvSpPr>
        <p:spPr>
          <a:xfrm>
            <a:off x="2920745" y="5900165"/>
            <a:ext cx="0" cy="56515"/>
          </a:xfrm>
          <a:custGeom>
            <a:avLst/>
            <a:gdLst/>
            <a:ahLst/>
            <a:cxnLst/>
            <a:rect l="l" t="t" r="r" b="b"/>
            <a:pathLst>
              <a:path h="56514">
                <a:moveTo>
                  <a:pt x="0" y="0"/>
                </a:moveTo>
                <a:lnTo>
                  <a:pt x="0" y="56387"/>
                </a:lnTo>
              </a:path>
            </a:pathLst>
          </a:custGeom>
          <a:ln w="9143">
            <a:solidFill>
              <a:srgbClr val="868686"/>
            </a:solidFill>
          </a:ln>
        </p:spPr>
        <p:txBody>
          <a:bodyPr wrap="square" lIns="0" tIns="0" rIns="0" bIns="0" rtlCol="0"/>
          <a:lstStyle/>
          <a:p>
            <a:endParaRPr/>
          </a:p>
        </p:txBody>
      </p:sp>
      <p:sp>
        <p:nvSpPr>
          <p:cNvPr id="29" name="object 29"/>
          <p:cNvSpPr/>
          <p:nvPr/>
        </p:nvSpPr>
        <p:spPr>
          <a:xfrm>
            <a:off x="3515867" y="5900165"/>
            <a:ext cx="0" cy="56515"/>
          </a:xfrm>
          <a:custGeom>
            <a:avLst/>
            <a:gdLst/>
            <a:ahLst/>
            <a:cxnLst/>
            <a:rect l="l" t="t" r="r" b="b"/>
            <a:pathLst>
              <a:path h="56514">
                <a:moveTo>
                  <a:pt x="0" y="0"/>
                </a:moveTo>
                <a:lnTo>
                  <a:pt x="0" y="56387"/>
                </a:lnTo>
              </a:path>
            </a:pathLst>
          </a:custGeom>
          <a:ln w="9144">
            <a:solidFill>
              <a:srgbClr val="868686"/>
            </a:solidFill>
          </a:ln>
        </p:spPr>
        <p:txBody>
          <a:bodyPr wrap="square" lIns="0" tIns="0" rIns="0" bIns="0" rtlCol="0"/>
          <a:lstStyle/>
          <a:p>
            <a:endParaRPr/>
          </a:p>
        </p:txBody>
      </p:sp>
      <p:sp>
        <p:nvSpPr>
          <p:cNvPr id="30" name="object 30"/>
          <p:cNvSpPr/>
          <p:nvPr/>
        </p:nvSpPr>
        <p:spPr>
          <a:xfrm>
            <a:off x="4110990" y="5900165"/>
            <a:ext cx="0" cy="56515"/>
          </a:xfrm>
          <a:custGeom>
            <a:avLst/>
            <a:gdLst/>
            <a:ahLst/>
            <a:cxnLst/>
            <a:rect l="l" t="t" r="r" b="b"/>
            <a:pathLst>
              <a:path h="56514">
                <a:moveTo>
                  <a:pt x="0" y="0"/>
                </a:moveTo>
                <a:lnTo>
                  <a:pt x="0" y="56387"/>
                </a:lnTo>
              </a:path>
            </a:pathLst>
          </a:custGeom>
          <a:ln w="9144">
            <a:solidFill>
              <a:srgbClr val="868686"/>
            </a:solidFill>
          </a:ln>
        </p:spPr>
        <p:txBody>
          <a:bodyPr wrap="square" lIns="0" tIns="0" rIns="0" bIns="0" rtlCol="0"/>
          <a:lstStyle/>
          <a:p>
            <a:endParaRPr/>
          </a:p>
        </p:txBody>
      </p:sp>
      <p:sp>
        <p:nvSpPr>
          <p:cNvPr id="31" name="object 31"/>
          <p:cNvSpPr/>
          <p:nvPr/>
        </p:nvSpPr>
        <p:spPr>
          <a:xfrm>
            <a:off x="4706112" y="5900165"/>
            <a:ext cx="0" cy="56515"/>
          </a:xfrm>
          <a:custGeom>
            <a:avLst/>
            <a:gdLst/>
            <a:ahLst/>
            <a:cxnLst/>
            <a:rect l="l" t="t" r="r" b="b"/>
            <a:pathLst>
              <a:path h="56514">
                <a:moveTo>
                  <a:pt x="0" y="0"/>
                </a:moveTo>
                <a:lnTo>
                  <a:pt x="0" y="56387"/>
                </a:lnTo>
              </a:path>
            </a:pathLst>
          </a:custGeom>
          <a:ln w="9143">
            <a:solidFill>
              <a:srgbClr val="868686"/>
            </a:solidFill>
          </a:ln>
        </p:spPr>
        <p:txBody>
          <a:bodyPr wrap="square" lIns="0" tIns="0" rIns="0" bIns="0" rtlCol="0"/>
          <a:lstStyle/>
          <a:p>
            <a:endParaRPr/>
          </a:p>
        </p:txBody>
      </p:sp>
      <p:sp>
        <p:nvSpPr>
          <p:cNvPr id="32" name="object 32"/>
          <p:cNvSpPr/>
          <p:nvPr/>
        </p:nvSpPr>
        <p:spPr>
          <a:xfrm>
            <a:off x="5301234" y="5900165"/>
            <a:ext cx="0" cy="56515"/>
          </a:xfrm>
          <a:custGeom>
            <a:avLst/>
            <a:gdLst/>
            <a:ahLst/>
            <a:cxnLst/>
            <a:rect l="l" t="t" r="r" b="b"/>
            <a:pathLst>
              <a:path h="56514">
                <a:moveTo>
                  <a:pt x="0" y="0"/>
                </a:moveTo>
                <a:lnTo>
                  <a:pt x="0" y="56387"/>
                </a:lnTo>
              </a:path>
            </a:pathLst>
          </a:custGeom>
          <a:ln w="9144">
            <a:solidFill>
              <a:srgbClr val="868686"/>
            </a:solidFill>
          </a:ln>
        </p:spPr>
        <p:txBody>
          <a:bodyPr wrap="square" lIns="0" tIns="0" rIns="0" bIns="0" rtlCol="0"/>
          <a:lstStyle/>
          <a:p>
            <a:endParaRPr/>
          </a:p>
        </p:txBody>
      </p:sp>
      <p:sp>
        <p:nvSpPr>
          <p:cNvPr id="33" name="object 33"/>
          <p:cNvSpPr/>
          <p:nvPr/>
        </p:nvSpPr>
        <p:spPr>
          <a:xfrm>
            <a:off x="5896355" y="5900165"/>
            <a:ext cx="0" cy="56515"/>
          </a:xfrm>
          <a:custGeom>
            <a:avLst/>
            <a:gdLst/>
            <a:ahLst/>
            <a:cxnLst/>
            <a:rect l="l" t="t" r="r" b="b"/>
            <a:pathLst>
              <a:path h="56514">
                <a:moveTo>
                  <a:pt x="0" y="0"/>
                </a:moveTo>
                <a:lnTo>
                  <a:pt x="0" y="56388"/>
                </a:lnTo>
              </a:path>
            </a:pathLst>
          </a:custGeom>
          <a:ln w="9144">
            <a:solidFill>
              <a:srgbClr val="868686"/>
            </a:solidFill>
          </a:ln>
        </p:spPr>
        <p:txBody>
          <a:bodyPr wrap="square" lIns="0" tIns="0" rIns="0" bIns="0" rtlCol="0"/>
          <a:lstStyle/>
          <a:p>
            <a:endParaRPr/>
          </a:p>
        </p:txBody>
      </p:sp>
      <p:sp>
        <p:nvSpPr>
          <p:cNvPr id="34" name="object 34"/>
          <p:cNvSpPr/>
          <p:nvPr/>
        </p:nvSpPr>
        <p:spPr>
          <a:xfrm>
            <a:off x="6491478" y="5900165"/>
            <a:ext cx="0" cy="56515"/>
          </a:xfrm>
          <a:custGeom>
            <a:avLst/>
            <a:gdLst/>
            <a:ahLst/>
            <a:cxnLst/>
            <a:rect l="l" t="t" r="r" b="b"/>
            <a:pathLst>
              <a:path h="56514">
                <a:moveTo>
                  <a:pt x="0" y="0"/>
                </a:moveTo>
                <a:lnTo>
                  <a:pt x="0" y="56387"/>
                </a:lnTo>
              </a:path>
            </a:pathLst>
          </a:custGeom>
          <a:ln w="9144">
            <a:solidFill>
              <a:srgbClr val="868686"/>
            </a:solidFill>
          </a:ln>
        </p:spPr>
        <p:txBody>
          <a:bodyPr wrap="square" lIns="0" tIns="0" rIns="0" bIns="0" rtlCol="0"/>
          <a:lstStyle/>
          <a:p>
            <a:endParaRPr/>
          </a:p>
        </p:txBody>
      </p:sp>
      <p:sp>
        <p:nvSpPr>
          <p:cNvPr id="35" name="object 35"/>
          <p:cNvSpPr/>
          <p:nvPr/>
        </p:nvSpPr>
        <p:spPr>
          <a:xfrm>
            <a:off x="7086600" y="5900165"/>
            <a:ext cx="0" cy="56515"/>
          </a:xfrm>
          <a:custGeom>
            <a:avLst/>
            <a:gdLst/>
            <a:ahLst/>
            <a:cxnLst/>
            <a:rect l="l" t="t" r="r" b="b"/>
            <a:pathLst>
              <a:path h="56514">
                <a:moveTo>
                  <a:pt x="0" y="0"/>
                </a:moveTo>
                <a:lnTo>
                  <a:pt x="0" y="56387"/>
                </a:lnTo>
              </a:path>
            </a:pathLst>
          </a:custGeom>
          <a:ln w="9143">
            <a:solidFill>
              <a:srgbClr val="868686"/>
            </a:solidFill>
          </a:ln>
        </p:spPr>
        <p:txBody>
          <a:bodyPr wrap="square" lIns="0" tIns="0" rIns="0" bIns="0" rtlCol="0"/>
          <a:lstStyle/>
          <a:p>
            <a:endParaRPr/>
          </a:p>
        </p:txBody>
      </p:sp>
      <p:sp>
        <p:nvSpPr>
          <p:cNvPr id="36" name="object 36"/>
          <p:cNvSpPr/>
          <p:nvPr/>
        </p:nvSpPr>
        <p:spPr>
          <a:xfrm>
            <a:off x="7681721" y="5900165"/>
            <a:ext cx="0" cy="56515"/>
          </a:xfrm>
          <a:custGeom>
            <a:avLst/>
            <a:gdLst/>
            <a:ahLst/>
            <a:cxnLst/>
            <a:rect l="l" t="t" r="r" b="b"/>
            <a:pathLst>
              <a:path h="56514">
                <a:moveTo>
                  <a:pt x="0" y="0"/>
                </a:moveTo>
                <a:lnTo>
                  <a:pt x="0" y="56387"/>
                </a:lnTo>
              </a:path>
            </a:pathLst>
          </a:custGeom>
          <a:ln w="9143">
            <a:solidFill>
              <a:srgbClr val="868686"/>
            </a:solidFill>
          </a:ln>
        </p:spPr>
        <p:txBody>
          <a:bodyPr wrap="square" lIns="0" tIns="0" rIns="0" bIns="0" rtlCol="0"/>
          <a:lstStyle/>
          <a:p>
            <a:endParaRPr/>
          </a:p>
        </p:txBody>
      </p:sp>
      <p:sp>
        <p:nvSpPr>
          <p:cNvPr id="37" name="object 37"/>
          <p:cNvSpPr/>
          <p:nvPr/>
        </p:nvSpPr>
        <p:spPr>
          <a:xfrm>
            <a:off x="8276844" y="5900165"/>
            <a:ext cx="0" cy="56515"/>
          </a:xfrm>
          <a:custGeom>
            <a:avLst/>
            <a:gdLst/>
            <a:ahLst/>
            <a:cxnLst/>
            <a:rect l="l" t="t" r="r" b="b"/>
            <a:pathLst>
              <a:path h="56514">
                <a:moveTo>
                  <a:pt x="0" y="0"/>
                </a:moveTo>
                <a:lnTo>
                  <a:pt x="0" y="56387"/>
                </a:lnTo>
              </a:path>
            </a:pathLst>
          </a:custGeom>
          <a:ln w="9143">
            <a:solidFill>
              <a:srgbClr val="868686"/>
            </a:solidFill>
          </a:ln>
        </p:spPr>
        <p:txBody>
          <a:bodyPr wrap="square" lIns="0" tIns="0" rIns="0" bIns="0" rtlCol="0"/>
          <a:lstStyle/>
          <a:p>
            <a:endParaRPr/>
          </a:p>
        </p:txBody>
      </p:sp>
      <p:sp>
        <p:nvSpPr>
          <p:cNvPr id="38" name="object 38"/>
          <p:cNvSpPr/>
          <p:nvPr/>
        </p:nvSpPr>
        <p:spPr>
          <a:xfrm>
            <a:off x="8872728" y="5900165"/>
            <a:ext cx="0" cy="56515"/>
          </a:xfrm>
          <a:custGeom>
            <a:avLst/>
            <a:gdLst/>
            <a:ahLst/>
            <a:cxnLst/>
            <a:rect l="l" t="t" r="r" b="b"/>
            <a:pathLst>
              <a:path h="56514">
                <a:moveTo>
                  <a:pt x="0" y="0"/>
                </a:moveTo>
                <a:lnTo>
                  <a:pt x="0" y="56387"/>
                </a:lnTo>
              </a:path>
            </a:pathLst>
          </a:custGeom>
          <a:ln w="9144">
            <a:solidFill>
              <a:srgbClr val="868686"/>
            </a:solidFill>
          </a:ln>
        </p:spPr>
        <p:txBody>
          <a:bodyPr wrap="square" lIns="0" tIns="0" rIns="0" bIns="0" rtlCol="0"/>
          <a:lstStyle/>
          <a:p>
            <a:endParaRPr/>
          </a:p>
        </p:txBody>
      </p:sp>
      <p:sp>
        <p:nvSpPr>
          <p:cNvPr id="39" name="object 39"/>
          <p:cNvSpPr/>
          <p:nvPr/>
        </p:nvSpPr>
        <p:spPr>
          <a:xfrm>
            <a:off x="9467850" y="5900165"/>
            <a:ext cx="0" cy="56515"/>
          </a:xfrm>
          <a:custGeom>
            <a:avLst/>
            <a:gdLst/>
            <a:ahLst/>
            <a:cxnLst/>
            <a:rect l="l" t="t" r="r" b="b"/>
            <a:pathLst>
              <a:path h="56514">
                <a:moveTo>
                  <a:pt x="0" y="0"/>
                </a:moveTo>
                <a:lnTo>
                  <a:pt x="0" y="56387"/>
                </a:lnTo>
              </a:path>
            </a:pathLst>
          </a:custGeom>
          <a:ln w="9143">
            <a:solidFill>
              <a:srgbClr val="868686"/>
            </a:solidFill>
          </a:ln>
        </p:spPr>
        <p:txBody>
          <a:bodyPr wrap="square" lIns="0" tIns="0" rIns="0" bIns="0" rtlCol="0"/>
          <a:lstStyle/>
          <a:p>
            <a:endParaRPr/>
          </a:p>
        </p:txBody>
      </p:sp>
      <p:sp>
        <p:nvSpPr>
          <p:cNvPr id="40" name="object 40"/>
          <p:cNvSpPr txBox="1"/>
          <p:nvPr/>
        </p:nvSpPr>
        <p:spPr>
          <a:xfrm>
            <a:off x="1240008" y="6005048"/>
            <a:ext cx="386080" cy="215444"/>
          </a:xfrm>
          <a:prstGeom prst="rect">
            <a:avLst/>
          </a:prstGeom>
        </p:spPr>
        <p:txBody>
          <a:bodyPr vert="horz" wrap="square" lIns="0" tIns="0" rIns="0" bIns="0" rtlCol="0">
            <a:spAutoFit/>
          </a:bodyPr>
          <a:lstStyle/>
          <a:p>
            <a:pPr marL="12697"/>
            <a:r>
              <a:rPr sz="1400" spc="-4" dirty="0">
                <a:latin typeface="Calibri"/>
                <a:cs typeface="Calibri"/>
              </a:rPr>
              <a:t>2005</a:t>
            </a:r>
            <a:endParaRPr sz="1400">
              <a:latin typeface="Calibri"/>
              <a:cs typeface="Calibri"/>
            </a:endParaRPr>
          </a:p>
        </p:txBody>
      </p:sp>
      <p:sp>
        <p:nvSpPr>
          <p:cNvPr id="41" name="object 41"/>
          <p:cNvSpPr txBox="1"/>
          <p:nvPr/>
        </p:nvSpPr>
        <p:spPr>
          <a:xfrm>
            <a:off x="1835071" y="6005048"/>
            <a:ext cx="386080" cy="215444"/>
          </a:xfrm>
          <a:prstGeom prst="rect">
            <a:avLst/>
          </a:prstGeom>
        </p:spPr>
        <p:txBody>
          <a:bodyPr vert="horz" wrap="square" lIns="0" tIns="0" rIns="0" bIns="0" rtlCol="0">
            <a:spAutoFit/>
          </a:bodyPr>
          <a:lstStyle/>
          <a:p>
            <a:pPr marL="12697"/>
            <a:r>
              <a:rPr sz="1400" spc="-4" dirty="0">
                <a:latin typeface="Calibri"/>
                <a:cs typeface="Calibri"/>
              </a:rPr>
              <a:t>2006</a:t>
            </a:r>
            <a:endParaRPr sz="1400">
              <a:latin typeface="Calibri"/>
              <a:cs typeface="Calibri"/>
            </a:endParaRPr>
          </a:p>
        </p:txBody>
      </p:sp>
      <p:sp>
        <p:nvSpPr>
          <p:cNvPr id="42" name="object 42"/>
          <p:cNvSpPr txBox="1"/>
          <p:nvPr/>
        </p:nvSpPr>
        <p:spPr>
          <a:xfrm>
            <a:off x="2430134" y="6005048"/>
            <a:ext cx="386080" cy="215444"/>
          </a:xfrm>
          <a:prstGeom prst="rect">
            <a:avLst/>
          </a:prstGeom>
        </p:spPr>
        <p:txBody>
          <a:bodyPr vert="horz" wrap="square" lIns="0" tIns="0" rIns="0" bIns="0" rtlCol="0">
            <a:spAutoFit/>
          </a:bodyPr>
          <a:lstStyle/>
          <a:p>
            <a:pPr marL="12697"/>
            <a:r>
              <a:rPr sz="1400" spc="-4" dirty="0">
                <a:latin typeface="Calibri"/>
                <a:cs typeface="Calibri"/>
              </a:rPr>
              <a:t>2007</a:t>
            </a:r>
            <a:endParaRPr sz="1400">
              <a:latin typeface="Calibri"/>
              <a:cs typeface="Calibri"/>
            </a:endParaRPr>
          </a:p>
        </p:txBody>
      </p:sp>
      <p:sp>
        <p:nvSpPr>
          <p:cNvPr id="43" name="object 43"/>
          <p:cNvSpPr txBox="1"/>
          <p:nvPr/>
        </p:nvSpPr>
        <p:spPr>
          <a:xfrm>
            <a:off x="3025197" y="6005048"/>
            <a:ext cx="386080" cy="215444"/>
          </a:xfrm>
          <a:prstGeom prst="rect">
            <a:avLst/>
          </a:prstGeom>
        </p:spPr>
        <p:txBody>
          <a:bodyPr vert="horz" wrap="square" lIns="0" tIns="0" rIns="0" bIns="0" rtlCol="0">
            <a:spAutoFit/>
          </a:bodyPr>
          <a:lstStyle/>
          <a:p>
            <a:pPr marL="12697"/>
            <a:r>
              <a:rPr sz="1400" spc="-4" dirty="0">
                <a:latin typeface="Calibri"/>
                <a:cs typeface="Calibri"/>
              </a:rPr>
              <a:t>2008</a:t>
            </a:r>
            <a:endParaRPr sz="1400">
              <a:latin typeface="Calibri"/>
              <a:cs typeface="Calibri"/>
            </a:endParaRPr>
          </a:p>
        </p:txBody>
      </p:sp>
      <p:sp>
        <p:nvSpPr>
          <p:cNvPr id="44" name="object 44"/>
          <p:cNvSpPr txBox="1"/>
          <p:nvPr/>
        </p:nvSpPr>
        <p:spPr>
          <a:xfrm>
            <a:off x="3620260" y="6005048"/>
            <a:ext cx="981710" cy="215444"/>
          </a:xfrm>
          <a:prstGeom prst="rect">
            <a:avLst/>
          </a:prstGeom>
        </p:spPr>
        <p:txBody>
          <a:bodyPr vert="horz" wrap="square" lIns="0" tIns="0" rIns="0" bIns="0" rtlCol="0">
            <a:spAutoFit/>
          </a:bodyPr>
          <a:lstStyle/>
          <a:p>
            <a:pPr marL="12697">
              <a:tabLst>
                <a:tab pos="607552" algn="l"/>
              </a:tabLst>
            </a:pPr>
            <a:r>
              <a:rPr sz="1400" spc="-4" dirty="0">
                <a:latin typeface="Calibri"/>
                <a:cs typeface="Calibri"/>
              </a:rPr>
              <a:t>2009	2010</a:t>
            </a:r>
            <a:endParaRPr sz="1400">
              <a:latin typeface="Calibri"/>
              <a:cs typeface="Calibri"/>
            </a:endParaRPr>
          </a:p>
        </p:txBody>
      </p:sp>
      <p:sp>
        <p:nvSpPr>
          <p:cNvPr id="45" name="object 45"/>
          <p:cNvSpPr txBox="1"/>
          <p:nvPr/>
        </p:nvSpPr>
        <p:spPr>
          <a:xfrm>
            <a:off x="4811471" y="6005048"/>
            <a:ext cx="386080" cy="215444"/>
          </a:xfrm>
          <a:prstGeom prst="rect">
            <a:avLst/>
          </a:prstGeom>
        </p:spPr>
        <p:txBody>
          <a:bodyPr vert="horz" wrap="square" lIns="0" tIns="0" rIns="0" bIns="0" rtlCol="0">
            <a:spAutoFit/>
          </a:bodyPr>
          <a:lstStyle/>
          <a:p>
            <a:pPr marL="12697"/>
            <a:r>
              <a:rPr sz="1400" spc="-4" dirty="0">
                <a:latin typeface="Calibri"/>
                <a:cs typeface="Calibri"/>
              </a:rPr>
              <a:t>2011</a:t>
            </a:r>
            <a:endParaRPr sz="1400">
              <a:latin typeface="Calibri"/>
              <a:cs typeface="Calibri"/>
            </a:endParaRPr>
          </a:p>
        </p:txBody>
      </p:sp>
      <p:sp>
        <p:nvSpPr>
          <p:cNvPr id="46" name="object 46"/>
          <p:cNvSpPr txBox="1"/>
          <p:nvPr/>
        </p:nvSpPr>
        <p:spPr>
          <a:xfrm>
            <a:off x="6553285" y="6005048"/>
            <a:ext cx="2258060" cy="215444"/>
          </a:xfrm>
          <a:prstGeom prst="rect">
            <a:avLst/>
          </a:prstGeom>
        </p:spPr>
        <p:txBody>
          <a:bodyPr vert="horz" wrap="square" lIns="0" tIns="0" rIns="0" bIns="0" rtlCol="0">
            <a:spAutoFit/>
          </a:bodyPr>
          <a:lstStyle/>
          <a:p>
            <a:pPr marL="12697">
              <a:tabLst>
                <a:tab pos="607552" algn="l"/>
                <a:tab pos="1202408" algn="l"/>
                <a:tab pos="1797265" algn="l"/>
              </a:tabLst>
            </a:pPr>
            <a:r>
              <a:rPr sz="1400" spc="-4" dirty="0">
                <a:latin typeface="Calibri"/>
                <a:cs typeface="Calibri"/>
              </a:rPr>
              <a:t>2014E	2015E	2016E	2017E</a:t>
            </a:r>
            <a:endParaRPr sz="1400">
              <a:latin typeface="Calibri"/>
              <a:cs typeface="Calibri"/>
            </a:endParaRPr>
          </a:p>
        </p:txBody>
      </p:sp>
      <p:sp>
        <p:nvSpPr>
          <p:cNvPr id="47" name="object 47"/>
          <p:cNvSpPr txBox="1"/>
          <p:nvPr/>
        </p:nvSpPr>
        <p:spPr>
          <a:xfrm>
            <a:off x="8933575" y="6005048"/>
            <a:ext cx="472440" cy="215444"/>
          </a:xfrm>
          <a:prstGeom prst="rect">
            <a:avLst/>
          </a:prstGeom>
        </p:spPr>
        <p:txBody>
          <a:bodyPr vert="horz" wrap="square" lIns="0" tIns="0" rIns="0" bIns="0" rtlCol="0">
            <a:spAutoFit/>
          </a:bodyPr>
          <a:lstStyle/>
          <a:p>
            <a:pPr marL="12697"/>
            <a:r>
              <a:rPr sz="1400" spc="-4" dirty="0">
                <a:latin typeface="Calibri"/>
                <a:cs typeface="Calibri"/>
              </a:rPr>
              <a:t>2018E</a:t>
            </a:r>
            <a:endParaRPr sz="1400">
              <a:latin typeface="Calibri"/>
              <a:cs typeface="Calibri"/>
            </a:endParaRPr>
          </a:p>
        </p:txBody>
      </p:sp>
      <p:sp>
        <p:nvSpPr>
          <p:cNvPr id="48" name="object 48"/>
          <p:cNvSpPr txBox="1"/>
          <p:nvPr/>
        </p:nvSpPr>
        <p:spPr>
          <a:xfrm>
            <a:off x="552691" y="1641074"/>
            <a:ext cx="502920" cy="4448270"/>
          </a:xfrm>
          <a:prstGeom prst="rect">
            <a:avLst/>
          </a:prstGeom>
        </p:spPr>
        <p:txBody>
          <a:bodyPr vert="horz" wrap="square" lIns="0" tIns="0" rIns="0" bIns="0" rtlCol="0">
            <a:spAutoFit/>
          </a:bodyPr>
          <a:lstStyle/>
          <a:p>
            <a:pPr marL="160618"/>
            <a:r>
              <a:rPr sz="1400" b="1" spc="-4" dirty="0">
                <a:latin typeface="Calibri"/>
                <a:cs typeface="Calibri"/>
              </a:rPr>
              <a:t>kMT</a:t>
            </a:r>
            <a:endParaRPr sz="1400">
              <a:latin typeface="Calibri"/>
              <a:cs typeface="Calibri"/>
            </a:endParaRPr>
          </a:p>
          <a:p>
            <a:pPr>
              <a:spcBef>
                <a:spcPts val="49"/>
              </a:spcBef>
            </a:pPr>
            <a:endParaRPr sz="1300">
              <a:latin typeface="Times New Roman"/>
              <a:cs typeface="Times New Roman"/>
            </a:endParaRPr>
          </a:p>
          <a:p>
            <a:pPr marL="12697"/>
            <a:r>
              <a:rPr sz="1400" spc="-4" dirty="0">
                <a:latin typeface="Calibri"/>
                <a:cs typeface="Calibri"/>
              </a:rPr>
              <a:t>3,000</a:t>
            </a:r>
            <a:endParaRPr sz="1400">
              <a:latin typeface="Calibri"/>
              <a:cs typeface="Calibri"/>
            </a:endParaRPr>
          </a:p>
          <a:p>
            <a:pPr>
              <a:lnSpc>
                <a:spcPct val="100000"/>
              </a:lnSpc>
            </a:pPr>
            <a:endParaRPr sz="1400">
              <a:latin typeface="Times New Roman"/>
              <a:cs typeface="Times New Roman"/>
            </a:endParaRPr>
          </a:p>
          <a:p>
            <a:pPr>
              <a:spcBef>
                <a:spcPts val="29"/>
              </a:spcBef>
            </a:pPr>
            <a:endParaRPr sz="1300">
              <a:latin typeface="Times New Roman"/>
              <a:cs typeface="Times New Roman"/>
            </a:endParaRPr>
          </a:p>
          <a:p>
            <a:pPr marL="12697"/>
            <a:r>
              <a:rPr sz="1400" spc="-4" dirty="0">
                <a:latin typeface="Calibri"/>
                <a:cs typeface="Calibri"/>
              </a:rPr>
              <a:t>2,500</a:t>
            </a:r>
            <a:endParaRPr sz="1400">
              <a:latin typeface="Calibri"/>
              <a:cs typeface="Calibri"/>
            </a:endParaRPr>
          </a:p>
          <a:p>
            <a:pPr>
              <a:lnSpc>
                <a:spcPct val="100000"/>
              </a:lnSpc>
            </a:pPr>
            <a:endParaRPr sz="1400">
              <a:latin typeface="Times New Roman"/>
              <a:cs typeface="Times New Roman"/>
            </a:endParaRPr>
          </a:p>
          <a:p>
            <a:pPr>
              <a:spcBef>
                <a:spcPts val="35"/>
              </a:spcBef>
            </a:pPr>
            <a:endParaRPr sz="1300">
              <a:latin typeface="Times New Roman"/>
              <a:cs typeface="Times New Roman"/>
            </a:endParaRPr>
          </a:p>
          <a:p>
            <a:pPr marL="12697"/>
            <a:r>
              <a:rPr sz="1400" spc="-4" dirty="0">
                <a:latin typeface="Calibri"/>
                <a:cs typeface="Calibri"/>
              </a:rPr>
              <a:t>2,000</a:t>
            </a:r>
            <a:endParaRPr sz="1400">
              <a:latin typeface="Calibri"/>
              <a:cs typeface="Calibri"/>
            </a:endParaRPr>
          </a:p>
          <a:p>
            <a:pPr>
              <a:lnSpc>
                <a:spcPct val="100000"/>
              </a:lnSpc>
            </a:pPr>
            <a:endParaRPr sz="1400">
              <a:latin typeface="Times New Roman"/>
              <a:cs typeface="Times New Roman"/>
            </a:endParaRPr>
          </a:p>
          <a:p>
            <a:pPr>
              <a:spcBef>
                <a:spcPts val="35"/>
              </a:spcBef>
            </a:pPr>
            <a:endParaRPr sz="1300">
              <a:latin typeface="Times New Roman"/>
              <a:cs typeface="Times New Roman"/>
            </a:endParaRPr>
          </a:p>
          <a:p>
            <a:pPr marL="12697"/>
            <a:r>
              <a:rPr sz="1400" spc="-4" dirty="0">
                <a:latin typeface="Calibri"/>
                <a:cs typeface="Calibri"/>
              </a:rPr>
              <a:t>1,500</a:t>
            </a:r>
            <a:endParaRPr sz="1400">
              <a:latin typeface="Calibri"/>
              <a:cs typeface="Calibri"/>
            </a:endParaRPr>
          </a:p>
          <a:p>
            <a:pPr>
              <a:lnSpc>
                <a:spcPct val="100000"/>
              </a:lnSpc>
            </a:pPr>
            <a:endParaRPr sz="1400">
              <a:latin typeface="Times New Roman"/>
              <a:cs typeface="Times New Roman"/>
            </a:endParaRPr>
          </a:p>
          <a:p>
            <a:pPr>
              <a:spcBef>
                <a:spcPts val="35"/>
              </a:spcBef>
            </a:pPr>
            <a:endParaRPr sz="1300">
              <a:latin typeface="Times New Roman"/>
              <a:cs typeface="Times New Roman"/>
            </a:endParaRPr>
          </a:p>
          <a:p>
            <a:pPr marL="12697"/>
            <a:r>
              <a:rPr sz="1400" spc="-4" dirty="0">
                <a:latin typeface="Calibri"/>
                <a:cs typeface="Calibri"/>
              </a:rPr>
              <a:t>1,000</a:t>
            </a:r>
            <a:endParaRPr sz="1400">
              <a:latin typeface="Calibri"/>
              <a:cs typeface="Calibri"/>
            </a:endParaRPr>
          </a:p>
          <a:p>
            <a:pPr>
              <a:lnSpc>
                <a:spcPct val="100000"/>
              </a:lnSpc>
            </a:pPr>
            <a:endParaRPr sz="1400">
              <a:latin typeface="Times New Roman"/>
              <a:cs typeface="Times New Roman"/>
            </a:endParaRPr>
          </a:p>
          <a:p>
            <a:pPr>
              <a:spcBef>
                <a:spcPts val="29"/>
              </a:spcBef>
            </a:pPr>
            <a:endParaRPr sz="1300">
              <a:latin typeface="Times New Roman"/>
              <a:cs typeface="Times New Roman"/>
            </a:endParaRPr>
          </a:p>
          <a:p>
            <a:pPr marL="147286"/>
            <a:r>
              <a:rPr sz="1400" spc="-4" dirty="0">
                <a:latin typeface="Calibri"/>
                <a:cs typeface="Calibri"/>
              </a:rPr>
              <a:t>500</a:t>
            </a:r>
            <a:endParaRPr sz="1400">
              <a:latin typeface="Calibri"/>
              <a:cs typeface="Calibri"/>
            </a:endParaRPr>
          </a:p>
          <a:p>
            <a:pPr>
              <a:lnSpc>
                <a:spcPct val="100000"/>
              </a:lnSpc>
            </a:pPr>
            <a:endParaRPr sz="1400">
              <a:latin typeface="Times New Roman"/>
              <a:cs typeface="Times New Roman"/>
            </a:endParaRPr>
          </a:p>
          <a:p>
            <a:pPr>
              <a:spcBef>
                <a:spcPts val="35"/>
              </a:spcBef>
            </a:pPr>
            <a:endParaRPr sz="1300">
              <a:latin typeface="Times New Roman"/>
              <a:cs typeface="Times New Roman"/>
            </a:endParaRPr>
          </a:p>
          <a:p>
            <a:pPr marL="326949"/>
            <a:r>
              <a:rPr sz="1400" spc="-4" dirty="0">
                <a:latin typeface="Calibri"/>
                <a:cs typeface="Calibri"/>
              </a:rPr>
              <a:t>0</a:t>
            </a:r>
            <a:endParaRPr sz="1400">
              <a:latin typeface="Calibri"/>
              <a:cs typeface="Calibri"/>
            </a:endParaRPr>
          </a:p>
        </p:txBody>
      </p:sp>
      <p:sp>
        <p:nvSpPr>
          <p:cNvPr id="49" name="object 49"/>
          <p:cNvSpPr/>
          <p:nvPr/>
        </p:nvSpPr>
        <p:spPr>
          <a:xfrm>
            <a:off x="3832098" y="6414515"/>
            <a:ext cx="97536" cy="97536"/>
          </a:xfrm>
          <a:prstGeom prst="rect">
            <a:avLst/>
          </a:prstGeom>
          <a:blipFill>
            <a:blip r:embed="rId16" cstate="print"/>
            <a:stretch>
              <a:fillRect/>
            </a:stretch>
          </a:blipFill>
        </p:spPr>
        <p:txBody>
          <a:bodyPr wrap="square" lIns="0" tIns="0" rIns="0" bIns="0" rtlCol="0"/>
          <a:lstStyle/>
          <a:p>
            <a:endParaRPr/>
          </a:p>
        </p:txBody>
      </p:sp>
      <p:sp>
        <p:nvSpPr>
          <p:cNvPr id="50" name="object 50"/>
          <p:cNvSpPr txBox="1"/>
          <p:nvPr/>
        </p:nvSpPr>
        <p:spPr>
          <a:xfrm>
            <a:off x="3960369" y="6335776"/>
            <a:ext cx="1133475" cy="215444"/>
          </a:xfrm>
          <a:prstGeom prst="rect">
            <a:avLst/>
          </a:prstGeom>
        </p:spPr>
        <p:txBody>
          <a:bodyPr vert="horz" wrap="square" lIns="0" tIns="0" rIns="0" bIns="0" rtlCol="0">
            <a:spAutoFit/>
          </a:bodyPr>
          <a:lstStyle/>
          <a:p>
            <a:pPr marL="12697"/>
            <a:r>
              <a:rPr sz="1400" spc="-4" dirty="0">
                <a:latin typeface="Calibri"/>
                <a:cs typeface="Calibri"/>
              </a:rPr>
              <a:t>Western</a:t>
            </a:r>
            <a:r>
              <a:rPr sz="1400" spc="-75" dirty="0">
                <a:latin typeface="Calibri"/>
                <a:cs typeface="Calibri"/>
              </a:rPr>
              <a:t> </a:t>
            </a:r>
            <a:r>
              <a:rPr sz="1400" spc="-4" dirty="0">
                <a:latin typeface="Calibri"/>
                <a:cs typeface="Calibri"/>
              </a:rPr>
              <a:t>World</a:t>
            </a:r>
            <a:endParaRPr sz="1400">
              <a:latin typeface="Calibri"/>
              <a:cs typeface="Calibri"/>
            </a:endParaRPr>
          </a:p>
        </p:txBody>
      </p:sp>
      <p:sp>
        <p:nvSpPr>
          <p:cNvPr id="51" name="object 51"/>
          <p:cNvSpPr/>
          <p:nvPr/>
        </p:nvSpPr>
        <p:spPr>
          <a:xfrm>
            <a:off x="5290567" y="6414515"/>
            <a:ext cx="97536" cy="97536"/>
          </a:xfrm>
          <a:prstGeom prst="rect">
            <a:avLst/>
          </a:prstGeom>
          <a:blipFill>
            <a:blip r:embed="rId17" cstate="print"/>
            <a:stretch>
              <a:fillRect/>
            </a:stretch>
          </a:blipFill>
        </p:spPr>
        <p:txBody>
          <a:bodyPr wrap="square" lIns="0" tIns="0" rIns="0" bIns="0" rtlCol="0"/>
          <a:lstStyle/>
          <a:p>
            <a:endParaRPr/>
          </a:p>
        </p:txBody>
      </p:sp>
      <p:sp>
        <p:nvSpPr>
          <p:cNvPr id="52" name="object 52"/>
          <p:cNvSpPr txBox="1"/>
          <p:nvPr/>
        </p:nvSpPr>
        <p:spPr>
          <a:xfrm>
            <a:off x="5406550" y="6005048"/>
            <a:ext cx="981075" cy="549509"/>
          </a:xfrm>
          <a:prstGeom prst="rect">
            <a:avLst/>
          </a:prstGeom>
        </p:spPr>
        <p:txBody>
          <a:bodyPr vert="horz" wrap="square" lIns="0" tIns="0" rIns="0" bIns="0" rtlCol="0">
            <a:spAutoFit/>
          </a:bodyPr>
          <a:lstStyle/>
          <a:p>
            <a:pPr marL="12697">
              <a:tabLst>
                <a:tab pos="607552" algn="l"/>
              </a:tabLst>
            </a:pPr>
            <a:r>
              <a:rPr sz="1400" spc="-4" dirty="0">
                <a:latin typeface="Calibri"/>
                <a:cs typeface="Calibri"/>
              </a:rPr>
              <a:t>2012	2013</a:t>
            </a:r>
            <a:endParaRPr sz="1400">
              <a:latin typeface="Calibri"/>
              <a:cs typeface="Calibri"/>
            </a:endParaRPr>
          </a:p>
          <a:p>
            <a:pPr marL="24759">
              <a:spcBef>
                <a:spcPts val="925"/>
              </a:spcBef>
            </a:pPr>
            <a:r>
              <a:rPr sz="1400" spc="-4" dirty="0">
                <a:latin typeface="Calibri"/>
                <a:cs typeface="Calibri"/>
              </a:rPr>
              <a:t>China &amp;</a:t>
            </a:r>
            <a:r>
              <a:rPr sz="1400" spc="-55" dirty="0">
                <a:latin typeface="Calibri"/>
                <a:cs typeface="Calibri"/>
              </a:rPr>
              <a:t> </a:t>
            </a:r>
            <a:r>
              <a:rPr sz="1400" spc="-4" dirty="0">
                <a:latin typeface="Calibri"/>
                <a:cs typeface="Calibri"/>
              </a:rPr>
              <a:t>CIS</a:t>
            </a:r>
            <a:endParaRPr sz="1400">
              <a:latin typeface="Calibri"/>
              <a:cs typeface="Calibri"/>
            </a:endParaRPr>
          </a:p>
        </p:txBody>
      </p:sp>
      <p:sp>
        <p:nvSpPr>
          <p:cNvPr id="53" name="object 53"/>
          <p:cNvSpPr/>
          <p:nvPr/>
        </p:nvSpPr>
        <p:spPr>
          <a:xfrm>
            <a:off x="3057146" y="2525267"/>
            <a:ext cx="1511808" cy="400812"/>
          </a:xfrm>
          <a:prstGeom prst="rect">
            <a:avLst/>
          </a:prstGeom>
          <a:blipFill>
            <a:blip r:embed="rId18" cstate="print"/>
            <a:stretch>
              <a:fillRect/>
            </a:stretch>
          </a:blipFill>
        </p:spPr>
        <p:txBody>
          <a:bodyPr wrap="square" lIns="0" tIns="0" rIns="0" bIns="0" rtlCol="0"/>
          <a:lstStyle/>
          <a:p>
            <a:endParaRPr/>
          </a:p>
        </p:txBody>
      </p:sp>
      <p:sp>
        <p:nvSpPr>
          <p:cNvPr id="54" name="object 54"/>
          <p:cNvSpPr/>
          <p:nvPr/>
        </p:nvSpPr>
        <p:spPr>
          <a:xfrm>
            <a:off x="6916673" y="1669544"/>
            <a:ext cx="1678431" cy="462533"/>
          </a:xfrm>
          <a:prstGeom prst="rect">
            <a:avLst/>
          </a:prstGeom>
          <a:blipFill>
            <a:blip r:embed="rId19" cstate="print"/>
            <a:stretch>
              <a:fillRect/>
            </a:stretch>
          </a:blipFill>
        </p:spPr>
        <p:txBody>
          <a:bodyPr wrap="square" lIns="0" tIns="0" rIns="0" bIns="0" rtlCol="0"/>
          <a:lstStyle/>
          <a:p>
            <a:endParaRPr/>
          </a:p>
        </p:txBody>
      </p:sp>
      <p:sp>
        <p:nvSpPr>
          <p:cNvPr id="55" name="object 55"/>
          <p:cNvSpPr txBox="1"/>
          <p:nvPr/>
        </p:nvSpPr>
        <p:spPr>
          <a:xfrm>
            <a:off x="507747" y="6645910"/>
            <a:ext cx="720726" cy="174406"/>
          </a:xfrm>
          <a:prstGeom prst="rect">
            <a:avLst/>
          </a:prstGeom>
        </p:spPr>
        <p:txBody>
          <a:bodyPr vert="horz" wrap="square" lIns="0" tIns="0" rIns="0" bIns="0" rtlCol="0">
            <a:spAutoFit/>
          </a:bodyPr>
          <a:lstStyle/>
          <a:p>
            <a:pPr marL="12697"/>
            <a:r>
              <a:rPr sz="1100" spc="-10" dirty="0">
                <a:solidFill>
                  <a:srgbClr val="7E7E7E"/>
                </a:solidFill>
                <a:latin typeface="Calibri"/>
                <a:cs typeface="Calibri"/>
              </a:rPr>
              <a:t>Source:</a:t>
            </a:r>
            <a:r>
              <a:rPr sz="1100" spc="-50" dirty="0">
                <a:solidFill>
                  <a:srgbClr val="7E7E7E"/>
                </a:solidFill>
                <a:latin typeface="Calibri"/>
                <a:cs typeface="Calibri"/>
              </a:rPr>
              <a:t> </a:t>
            </a:r>
            <a:r>
              <a:rPr sz="1100" i="1" spc="-10" dirty="0">
                <a:solidFill>
                  <a:srgbClr val="7E7E7E"/>
                </a:solidFill>
                <a:latin typeface="Calibri"/>
                <a:cs typeface="Calibri"/>
              </a:rPr>
              <a:t>CRU</a:t>
            </a:r>
            <a:endParaRPr sz="1100">
              <a:latin typeface="Calibri"/>
              <a:cs typeface="Calibri"/>
            </a:endParaRPr>
          </a:p>
        </p:txBody>
      </p:sp>
      <p:sp>
        <p:nvSpPr>
          <p:cNvPr id="56" name="object 56"/>
          <p:cNvSpPr/>
          <p:nvPr/>
        </p:nvSpPr>
        <p:spPr>
          <a:xfrm>
            <a:off x="1452372" y="2433066"/>
            <a:ext cx="4726686" cy="1066038"/>
          </a:xfrm>
          <a:prstGeom prst="rect">
            <a:avLst/>
          </a:prstGeom>
          <a:blipFill>
            <a:blip r:embed="rId20" cstate="print"/>
            <a:stretch>
              <a:fillRect/>
            </a:stretch>
          </a:blipFill>
        </p:spPr>
        <p:txBody>
          <a:bodyPr wrap="square" lIns="0" tIns="0" rIns="0" bIns="0" rtlCol="0"/>
          <a:lstStyle/>
          <a:p>
            <a:endParaRPr/>
          </a:p>
        </p:txBody>
      </p:sp>
      <p:sp>
        <p:nvSpPr>
          <p:cNvPr id="57" name="object 57"/>
          <p:cNvSpPr/>
          <p:nvPr/>
        </p:nvSpPr>
        <p:spPr>
          <a:xfrm>
            <a:off x="1437132" y="2405632"/>
            <a:ext cx="4759960" cy="1108711"/>
          </a:xfrm>
          <a:custGeom>
            <a:avLst/>
            <a:gdLst/>
            <a:ahLst/>
            <a:cxnLst/>
            <a:rect l="l" t="t" r="r" b="b"/>
            <a:pathLst>
              <a:path w="4759960" h="1108710">
                <a:moveTo>
                  <a:pt x="4635246" y="87933"/>
                </a:moveTo>
                <a:lnTo>
                  <a:pt x="4635246" y="62484"/>
                </a:lnTo>
                <a:lnTo>
                  <a:pt x="4624578" y="76962"/>
                </a:lnTo>
                <a:lnTo>
                  <a:pt x="4622226" y="65084"/>
                </a:lnTo>
                <a:lnTo>
                  <a:pt x="0" y="988314"/>
                </a:lnTo>
                <a:lnTo>
                  <a:pt x="17526" y="1077640"/>
                </a:lnTo>
                <a:lnTo>
                  <a:pt x="17526" y="1011174"/>
                </a:lnTo>
                <a:lnTo>
                  <a:pt x="27432" y="995934"/>
                </a:lnTo>
                <a:lnTo>
                  <a:pt x="29981" y="1008683"/>
                </a:lnTo>
                <a:lnTo>
                  <a:pt x="4635246" y="87933"/>
                </a:lnTo>
                <a:close/>
              </a:path>
              <a:path w="4759960" h="1108710">
                <a:moveTo>
                  <a:pt x="29981" y="1008683"/>
                </a:moveTo>
                <a:lnTo>
                  <a:pt x="27432" y="995934"/>
                </a:lnTo>
                <a:lnTo>
                  <a:pt x="17526" y="1011174"/>
                </a:lnTo>
                <a:lnTo>
                  <a:pt x="29981" y="1008683"/>
                </a:lnTo>
                <a:close/>
              </a:path>
              <a:path w="4759960" h="1108710">
                <a:moveTo>
                  <a:pt x="43991" y="1078729"/>
                </a:moveTo>
                <a:lnTo>
                  <a:pt x="29981" y="1008683"/>
                </a:lnTo>
                <a:lnTo>
                  <a:pt x="17526" y="1011174"/>
                </a:lnTo>
                <a:lnTo>
                  <a:pt x="17526" y="1077640"/>
                </a:lnTo>
                <a:lnTo>
                  <a:pt x="23622" y="1108710"/>
                </a:lnTo>
                <a:lnTo>
                  <a:pt x="31242" y="1107186"/>
                </a:lnTo>
                <a:lnTo>
                  <a:pt x="31242" y="1081278"/>
                </a:lnTo>
                <a:lnTo>
                  <a:pt x="43991" y="1078729"/>
                </a:lnTo>
                <a:close/>
              </a:path>
              <a:path w="4759960" h="1108710">
                <a:moveTo>
                  <a:pt x="46482" y="1091184"/>
                </a:moveTo>
                <a:lnTo>
                  <a:pt x="43991" y="1078729"/>
                </a:lnTo>
                <a:lnTo>
                  <a:pt x="31242" y="1081278"/>
                </a:lnTo>
                <a:lnTo>
                  <a:pt x="46482" y="1091184"/>
                </a:lnTo>
                <a:close/>
              </a:path>
              <a:path w="4759960" h="1108710">
                <a:moveTo>
                  <a:pt x="46481" y="1104140"/>
                </a:moveTo>
                <a:lnTo>
                  <a:pt x="46482" y="1091184"/>
                </a:lnTo>
                <a:lnTo>
                  <a:pt x="31242" y="1081278"/>
                </a:lnTo>
                <a:lnTo>
                  <a:pt x="31242" y="1107186"/>
                </a:lnTo>
                <a:lnTo>
                  <a:pt x="46481" y="1104140"/>
                </a:lnTo>
                <a:close/>
              </a:path>
              <a:path w="4759960" h="1108710">
                <a:moveTo>
                  <a:pt x="4672174" y="184636"/>
                </a:moveTo>
                <a:lnTo>
                  <a:pt x="4666488" y="154686"/>
                </a:lnTo>
                <a:lnTo>
                  <a:pt x="43991" y="1078729"/>
                </a:lnTo>
                <a:lnTo>
                  <a:pt x="46482" y="1091184"/>
                </a:lnTo>
                <a:lnTo>
                  <a:pt x="46481" y="1104140"/>
                </a:lnTo>
                <a:lnTo>
                  <a:pt x="4643628" y="185164"/>
                </a:lnTo>
                <a:lnTo>
                  <a:pt x="4643628" y="172212"/>
                </a:lnTo>
                <a:lnTo>
                  <a:pt x="4658868" y="182118"/>
                </a:lnTo>
                <a:lnTo>
                  <a:pt x="4658868" y="204597"/>
                </a:lnTo>
                <a:lnTo>
                  <a:pt x="4672174" y="184636"/>
                </a:lnTo>
                <a:close/>
              </a:path>
              <a:path w="4759960" h="1108710">
                <a:moveTo>
                  <a:pt x="4759452" y="99822"/>
                </a:moveTo>
                <a:lnTo>
                  <a:pt x="4609338" y="0"/>
                </a:lnTo>
                <a:lnTo>
                  <a:pt x="4620768" y="57721"/>
                </a:lnTo>
                <a:lnTo>
                  <a:pt x="4620768" y="38100"/>
                </a:lnTo>
                <a:lnTo>
                  <a:pt x="4640580" y="24384"/>
                </a:lnTo>
                <a:lnTo>
                  <a:pt x="4646395" y="55014"/>
                </a:lnTo>
                <a:lnTo>
                  <a:pt x="4724308" y="106436"/>
                </a:lnTo>
                <a:lnTo>
                  <a:pt x="4731258" y="96012"/>
                </a:lnTo>
                <a:lnTo>
                  <a:pt x="4735068" y="113538"/>
                </a:lnTo>
                <a:lnTo>
                  <a:pt x="4735068" y="136491"/>
                </a:lnTo>
                <a:lnTo>
                  <a:pt x="4759452" y="99822"/>
                </a:lnTo>
                <a:close/>
              </a:path>
              <a:path w="4759960" h="1108710">
                <a:moveTo>
                  <a:pt x="4646395" y="55014"/>
                </a:moveTo>
                <a:lnTo>
                  <a:pt x="4640580" y="24384"/>
                </a:lnTo>
                <a:lnTo>
                  <a:pt x="4620768" y="38100"/>
                </a:lnTo>
                <a:lnTo>
                  <a:pt x="4646395" y="55014"/>
                </a:lnTo>
                <a:close/>
              </a:path>
              <a:path w="4759960" h="1108710">
                <a:moveTo>
                  <a:pt x="4652010" y="84582"/>
                </a:moveTo>
                <a:lnTo>
                  <a:pt x="4646395" y="55014"/>
                </a:lnTo>
                <a:lnTo>
                  <a:pt x="4620768" y="38100"/>
                </a:lnTo>
                <a:lnTo>
                  <a:pt x="4620768" y="57721"/>
                </a:lnTo>
                <a:lnTo>
                  <a:pt x="4622226" y="65084"/>
                </a:lnTo>
                <a:lnTo>
                  <a:pt x="4635246" y="62484"/>
                </a:lnTo>
                <a:lnTo>
                  <a:pt x="4635246" y="87933"/>
                </a:lnTo>
                <a:lnTo>
                  <a:pt x="4652010" y="84582"/>
                </a:lnTo>
                <a:close/>
              </a:path>
              <a:path w="4759960" h="1108710">
                <a:moveTo>
                  <a:pt x="4635246" y="62484"/>
                </a:moveTo>
                <a:lnTo>
                  <a:pt x="4622226" y="65084"/>
                </a:lnTo>
                <a:lnTo>
                  <a:pt x="4624578" y="76962"/>
                </a:lnTo>
                <a:lnTo>
                  <a:pt x="4635246" y="62484"/>
                </a:lnTo>
                <a:close/>
              </a:path>
              <a:path w="4759960" h="1108710">
                <a:moveTo>
                  <a:pt x="4658868" y="182118"/>
                </a:moveTo>
                <a:lnTo>
                  <a:pt x="4643628" y="172212"/>
                </a:lnTo>
                <a:lnTo>
                  <a:pt x="4646189" y="184652"/>
                </a:lnTo>
                <a:lnTo>
                  <a:pt x="4658868" y="182118"/>
                </a:lnTo>
                <a:close/>
              </a:path>
              <a:path w="4759960" h="1108710">
                <a:moveTo>
                  <a:pt x="4646189" y="184652"/>
                </a:moveTo>
                <a:lnTo>
                  <a:pt x="4643628" y="172212"/>
                </a:lnTo>
                <a:lnTo>
                  <a:pt x="4643628" y="185164"/>
                </a:lnTo>
                <a:lnTo>
                  <a:pt x="4646189" y="184652"/>
                </a:lnTo>
                <a:close/>
              </a:path>
              <a:path w="4759960" h="1108710">
                <a:moveTo>
                  <a:pt x="4658868" y="204597"/>
                </a:moveTo>
                <a:lnTo>
                  <a:pt x="4658868" y="182118"/>
                </a:lnTo>
                <a:lnTo>
                  <a:pt x="4646189" y="184652"/>
                </a:lnTo>
                <a:lnTo>
                  <a:pt x="4655058" y="227729"/>
                </a:lnTo>
                <a:lnTo>
                  <a:pt x="4655058" y="210312"/>
                </a:lnTo>
                <a:lnTo>
                  <a:pt x="4658868" y="204597"/>
                </a:lnTo>
                <a:close/>
              </a:path>
              <a:path w="4759960" h="1108710">
                <a:moveTo>
                  <a:pt x="4677918" y="214884"/>
                </a:moveTo>
                <a:lnTo>
                  <a:pt x="4672174" y="184636"/>
                </a:lnTo>
                <a:lnTo>
                  <a:pt x="4655058" y="210312"/>
                </a:lnTo>
                <a:lnTo>
                  <a:pt x="4677918" y="214884"/>
                </a:lnTo>
                <a:close/>
              </a:path>
              <a:path w="4759960" h="1108710">
                <a:moveTo>
                  <a:pt x="4677918" y="222434"/>
                </a:moveTo>
                <a:lnTo>
                  <a:pt x="4677918" y="214884"/>
                </a:lnTo>
                <a:lnTo>
                  <a:pt x="4655058" y="210312"/>
                </a:lnTo>
                <a:lnTo>
                  <a:pt x="4655058" y="227729"/>
                </a:lnTo>
                <a:lnTo>
                  <a:pt x="4659630" y="249936"/>
                </a:lnTo>
                <a:lnTo>
                  <a:pt x="4677918" y="222434"/>
                </a:lnTo>
                <a:close/>
              </a:path>
              <a:path w="4759960" h="1108710">
                <a:moveTo>
                  <a:pt x="4735068" y="136491"/>
                </a:moveTo>
                <a:lnTo>
                  <a:pt x="4735068" y="113538"/>
                </a:lnTo>
                <a:lnTo>
                  <a:pt x="4724308" y="106436"/>
                </a:lnTo>
                <a:lnTo>
                  <a:pt x="4672174" y="184636"/>
                </a:lnTo>
                <a:lnTo>
                  <a:pt x="4677918" y="214884"/>
                </a:lnTo>
                <a:lnTo>
                  <a:pt x="4677918" y="222434"/>
                </a:lnTo>
                <a:lnTo>
                  <a:pt x="4735068" y="136491"/>
                </a:lnTo>
                <a:close/>
              </a:path>
              <a:path w="4759960" h="1108710">
                <a:moveTo>
                  <a:pt x="4735068" y="113538"/>
                </a:moveTo>
                <a:lnTo>
                  <a:pt x="4731258" y="96012"/>
                </a:lnTo>
                <a:lnTo>
                  <a:pt x="4724308" y="106436"/>
                </a:lnTo>
                <a:lnTo>
                  <a:pt x="4735068" y="113538"/>
                </a:lnTo>
                <a:close/>
              </a:path>
            </a:pathLst>
          </a:custGeom>
          <a:solidFill>
            <a:srgbClr val="385D8A"/>
          </a:solidFill>
        </p:spPr>
        <p:txBody>
          <a:bodyPr wrap="square" lIns="0" tIns="0" rIns="0" bIns="0" rtlCol="0"/>
          <a:lstStyle/>
          <a:p>
            <a:endParaRPr/>
          </a:p>
        </p:txBody>
      </p:sp>
      <p:sp>
        <p:nvSpPr>
          <p:cNvPr id="58" name="object 58"/>
          <p:cNvSpPr/>
          <p:nvPr/>
        </p:nvSpPr>
        <p:spPr>
          <a:xfrm>
            <a:off x="6278879" y="1803654"/>
            <a:ext cx="2958846" cy="726948"/>
          </a:xfrm>
          <a:prstGeom prst="rect">
            <a:avLst/>
          </a:prstGeom>
          <a:blipFill>
            <a:blip r:embed="rId21" cstate="print"/>
            <a:stretch>
              <a:fillRect/>
            </a:stretch>
          </a:blipFill>
        </p:spPr>
        <p:txBody>
          <a:bodyPr wrap="square" lIns="0" tIns="0" rIns="0" bIns="0" rtlCol="0"/>
          <a:lstStyle/>
          <a:p>
            <a:endParaRPr/>
          </a:p>
        </p:txBody>
      </p:sp>
      <p:sp>
        <p:nvSpPr>
          <p:cNvPr id="59" name="object 59"/>
          <p:cNvSpPr/>
          <p:nvPr/>
        </p:nvSpPr>
        <p:spPr>
          <a:xfrm>
            <a:off x="6263640" y="1776222"/>
            <a:ext cx="2992120" cy="768985"/>
          </a:xfrm>
          <a:custGeom>
            <a:avLst/>
            <a:gdLst/>
            <a:ahLst/>
            <a:cxnLst/>
            <a:rect l="l" t="t" r="r" b="b"/>
            <a:pathLst>
              <a:path w="2992120" h="768985">
                <a:moveTo>
                  <a:pt x="2854452" y="93420"/>
                </a:moveTo>
                <a:lnTo>
                  <a:pt x="2854452" y="67818"/>
                </a:lnTo>
                <a:lnTo>
                  <a:pt x="2844546" y="83058"/>
                </a:lnTo>
                <a:lnTo>
                  <a:pt x="2842085" y="70287"/>
                </a:lnTo>
                <a:lnTo>
                  <a:pt x="0" y="637794"/>
                </a:lnTo>
                <a:lnTo>
                  <a:pt x="17526" y="723921"/>
                </a:lnTo>
                <a:lnTo>
                  <a:pt x="17526" y="660654"/>
                </a:lnTo>
                <a:lnTo>
                  <a:pt x="27432" y="645414"/>
                </a:lnTo>
                <a:lnTo>
                  <a:pt x="29999" y="658159"/>
                </a:lnTo>
                <a:lnTo>
                  <a:pt x="2854452" y="93420"/>
                </a:lnTo>
                <a:close/>
              </a:path>
              <a:path w="2992120" h="768985">
                <a:moveTo>
                  <a:pt x="29999" y="658159"/>
                </a:moveTo>
                <a:lnTo>
                  <a:pt x="27432" y="645414"/>
                </a:lnTo>
                <a:lnTo>
                  <a:pt x="17526" y="660654"/>
                </a:lnTo>
                <a:lnTo>
                  <a:pt x="29999" y="658159"/>
                </a:lnTo>
                <a:close/>
              </a:path>
              <a:path w="2992120" h="768985">
                <a:moveTo>
                  <a:pt x="46289" y="739029"/>
                </a:moveTo>
                <a:lnTo>
                  <a:pt x="29999" y="658159"/>
                </a:lnTo>
                <a:lnTo>
                  <a:pt x="17526" y="660654"/>
                </a:lnTo>
                <a:lnTo>
                  <a:pt x="17526" y="723921"/>
                </a:lnTo>
                <a:lnTo>
                  <a:pt x="26670" y="768858"/>
                </a:lnTo>
                <a:lnTo>
                  <a:pt x="34289" y="767336"/>
                </a:lnTo>
                <a:lnTo>
                  <a:pt x="34290" y="741426"/>
                </a:lnTo>
                <a:lnTo>
                  <a:pt x="46289" y="739029"/>
                </a:lnTo>
                <a:close/>
              </a:path>
              <a:path w="2992120" h="768985">
                <a:moveTo>
                  <a:pt x="48768" y="751332"/>
                </a:moveTo>
                <a:lnTo>
                  <a:pt x="46289" y="739029"/>
                </a:lnTo>
                <a:lnTo>
                  <a:pt x="34290" y="741426"/>
                </a:lnTo>
                <a:lnTo>
                  <a:pt x="48768" y="751332"/>
                </a:lnTo>
                <a:close/>
              </a:path>
              <a:path w="2992120" h="768985">
                <a:moveTo>
                  <a:pt x="48768" y="764445"/>
                </a:moveTo>
                <a:lnTo>
                  <a:pt x="48768" y="751332"/>
                </a:lnTo>
                <a:lnTo>
                  <a:pt x="34290" y="741426"/>
                </a:lnTo>
                <a:lnTo>
                  <a:pt x="34289" y="767336"/>
                </a:lnTo>
                <a:lnTo>
                  <a:pt x="48768" y="764445"/>
                </a:lnTo>
                <a:close/>
              </a:path>
              <a:path w="2992120" h="768985">
                <a:moveTo>
                  <a:pt x="2895620" y="206246"/>
                </a:moveTo>
                <a:lnTo>
                  <a:pt x="2888742" y="171450"/>
                </a:lnTo>
                <a:lnTo>
                  <a:pt x="46289" y="739029"/>
                </a:lnTo>
                <a:lnTo>
                  <a:pt x="48768" y="751332"/>
                </a:lnTo>
                <a:lnTo>
                  <a:pt x="48768" y="764445"/>
                </a:lnTo>
                <a:lnTo>
                  <a:pt x="2865882" y="201925"/>
                </a:lnTo>
                <a:lnTo>
                  <a:pt x="2865882" y="188976"/>
                </a:lnTo>
                <a:lnTo>
                  <a:pt x="2881122" y="198882"/>
                </a:lnTo>
                <a:lnTo>
                  <a:pt x="2881122" y="227865"/>
                </a:lnTo>
                <a:lnTo>
                  <a:pt x="2895620" y="206246"/>
                </a:lnTo>
                <a:close/>
              </a:path>
              <a:path w="2992120" h="768985">
                <a:moveTo>
                  <a:pt x="2991612" y="108204"/>
                </a:moveTo>
                <a:lnTo>
                  <a:pt x="2828544" y="0"/>
                </a:lnTo>
                <a:lnTo>
                  <a:pt x="2839974" y="59327"/>
                </a:lnTo>
                <a:lnTo>
                  <a:pt x="2839974" y="38100"/>
                </a:lnTo>
                <a:lnTo>
                  <a:pt x="2859024" y="24384"/>
                </a:lnTo>
                <a:lnTo>
                  <a:pt x="2865049" y="54867"/>
                </a:lnTo>
                <a:lnTo>
                  <a:pt x="2956246" y="115848"/>
                </a:lnTo>
                <a:lnTo>
                  <a:pt x="2963418" y="105156"/>
                </a:lnTo>
                <a:lnTo>
                  <a:pt x="2966466" y="122682"/>
                </a:lnTo>
                <a:lnTo>
                  <a:pt x="2966466" y="146010"/>
                </a:lnTo>
                <a:lnTo>
                  <a:pt x="2991612" y="108204"/>
                </a:lnTo>
                <a:close/>
              </a:path>
              <a:path w="2992120" h="768985">
                <a:moveTo>
                  <a:pt x="2865049" y="54867"/>
                </a:moveTo>
                <a:lnTo>
                  <a:pt x="2859024" y="24384"/>
                </a:lnTo>
                <a:lnTo>
                  <a:pt x="2839974" y="38100"/>
                </a:lnTo>
                <a:lnTo>
                  <a:pt x="2865049" y="54867"/>
                </a:lnTo>
                <a:close/>
              </a:path>
              <a:path w="2992120" h="768985">
                <a:moveTo>
                  <a:pt x="2871978" y="89916"/>
                </a:moveTo>
                <a:lnTo>
                  <a:pt x="2865049" y="54867"/>
                </a:lnTo>
                <a:lnTo>
                  <a:pt x="2839974" y="38100"/>
                </a:lnTo>
                <a:lnTo>
                  <a:pt x="2839974" y="59327"/>
                </a:lnTo>
                <a:lnTo>
                  <a:pt x="2842085" y="70287"/>
                </a:lnTo>
                <a:lnTo>
                  <a:pt x="2854452" y="67818"/>
                </a:lnTo>
                <a:lnTo>
                  <a:pt x="2854452" y="93420"/>
                </a:lnTo>
                <a:lnTo>
                  <a:pt x="2871978" y="89916"/>
                </a:lnTo>
                <a:close/>
              </a:path>
              <a:path w="2992120" h="768985">
                <a:moveTo>
                  <a:pt x="2854452" y="67818"/>
                </a:moveTo>
                <a:lnTo>
                  <a:pt x="2842085" y="70287"/>
                </a:lnTo>
                <a:lnTo>
                  <a:pt x="2844546" y="83058"/>
                </a:lnTo>
                <a:lnTo>
                  <a:pt x="2854452" y="67818"/>
                </a:lnTo>
                <a:close/>
              </a:path>
              <a:path w="2992120" h="768985">
                <a:moveTo>
                  <a:pt x="2881122" y="198882"/>
                </a:moveTo>
                <a:lnTo>
                  <a:pt x="2865882" y="188976"/>
                </a:lnTo>
                <a:lnTo>
                  <a:pt x="2868394" y="201423"/>
                </a:lnTo>
                <a:lnTo>
                  <a:pt x="2881122" y="198882"/>
                </a:lnTo>
                <a:close/>
              </a:path>
              <a:path w="2992120" h="768985">
                <a:moveTo>
                  <a:pt x="2868394" y="201423"/>
                </a:moveTo>
                <a:lnTo>
                  <a:pt x="2865882" y="188976"/>
                </a:lnTo>
                <a:lnTo>
                  <a:pt x="2865882" y="201925"/>
                </a:lnTo>
                <a:lnTo>
                  <a:pt x="2868394" y="201423"/>
                </a:lnTo>
                <a:close/>
              </a:path>
              <a:path w="2992120" h="768985">
                <a:moveTo>
                  <a:pt x="2881122" y="227865"/>
                </a:moveTo>
                <a:lnTo>
                  <a:pt x="2881122" y="198882"/>
                </a:lnTo>
                <a:lnTo>
                  <a:pt x="2868394" y="201423"/>
                </a:lnTo>
                <a:lnTo>
                  <a:pt x="2878074" y="249381"/>
                </a:lnTo>
                <a:lnTo>
                  <a:pt x="2878074" y="232410"/>
                </a:lnTo>
                <a:lnTo>
                  <a:pt x="2881122" y="227865"/>
                </a:lnTo>
                <a:close/>
              </a:path>
              <a:path w="2992120" h="768985">
                <a:moveTo>
                  <a:pt x="2901696" y="236982"/>
                </a:moveTo>
                <a:lnTo>
                  <a:pt x="2895620" y="206246"/>
                </a:lnTo>
                <a:lnTo>
                  <a:pt x="2878074" y="232410"/>
                </a:lnTo>
                <a:lnTo>
                  <a:pt x="2901696" y="236982"/>
                </a:lnTo>
                <a:close/>
              </a:path>
              <a:path w="2992120" h="768985">
                <a:moveTo>
                  <a:pt x="2901696" y="243392"/>
                </a:moveTo>
                <a:lnTo>
                  <a:pt x="2901696" y="236982"/>
                </a:lnTo>
                <a:lnTo>
                  <a:pt x="2878074" y="232410"/>
                </a:lnTo>
                <a:lnTo>
                  <a:pt x="2878074" y="249381"/>
                </a:lnTo>
                <a:lnTo>
                  <a:pt x="2882646" y="272034"/>
                </a:lnTo>
                <a:lnTo>
                  <a:pt x="2901696" y="243392"/>
                </a:lnTo>
                <a:close/>
              </a:path>
              <a:path w="2992120" h="768985">
                <a:moveTo>
                  <a:pt x="2966466" y="146010"/>
                </a:moveTo>
                <a:lnTo>
                  <a:pt x="2966466" y="122682"/>
                </a:lnTo>
                <a:lnTo>
                  <a:pt x="2956246" y="115848"/>
                </a:lnTo>
                <a:lnTo>
                  <a:pt x="2895620" y="206246"/>
                </a:lnTo>
                <a:lnTo>
                  <a:pt x="2901696" y="236982"/>
                </a:lnTo>
                <a:lnTo>
                  <a:pt x="2901696" y="243392"/>
                </a:lnTo>
                <a:lnTo>
                  <a:pt x="2966466" y="146010"/>
                </a:lnTo>
                <a:close/>
              </a:path>
              <a:path w="2992120" h="768985">
                <a:moveTo>
                  <a:pt x="2966466" y="122682"/>
                </a:moveTo>
                <a:lnTo>
                  <a:pt x="2963418" y="105156"/>
                </a:lnTo>
                <a:lnTo>
                  <a:pt x="2956246" y="115848"/>
                </a:lnTo>
                <a:lnTo>
                  <a:pt x="2966466" y="122682"/>
                </a:lnTo>
                <a:close/>
              </a:path>
            </a:pathLst>
          </a:custGeom>
          <a:solidFill>
            <a:srgbClr val="385D8A"/>
          </a:solidFill>
        </p:spPr>
        <p:txBody>
          <a:bodyPr wrap="square" lIns="0" tIns="0" rIns="0" bIns="0" rtlCol="0"/>
          <a:lstStyle/>
          <a:p>
            <a:endParaRPr/>
          </a:p>
        </p:txBody>
      </p:sp>
    </p:spTree>
    <p:extLst>
      <p:ext uri="{BB962C8B-B14F-4D97-AF65-F5344CB8AC3E}">
        <p14:creationId xmlns:p14="http://schemas.microsoft.com/office/powerpoint/2010/main" xmlns="" val="8967206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5"/>
          <p:cNvSpPr txBox="1">
            <a:spLocks/>
          </p:cNvSpPr>
          <p:nvPr/>
        </p:nvSpPr>
        <p:spPr>
          <a:xfrm>
            <a:off x="152402" y="395616"/>
            <a:ext cx="10039349" cy="338137"/>
          </a:xfrm>
          <a:prstGeom prst="rect">
            <a:avLst/>
          </a:prstGeom>
        </p:spPr>
        <p:txBody>
          <a:bodyPr vert="horz" lIns="91418" tIns="45710" rIns="91418" bIns="45710" rtlCol="0" anchor="t">
            <a:noAutofit/>
          </a:bodyPr>
          <a:lstStyle>
            <a:lvl1pPr algn="l" defTabSz="1018705" rtl="0" eaLnBrk="1" latinLnBrk="0" hangingPunct="1">
              <a:spcBef>
                <a:spcPct val="0"/>
              </a:spcBef>
              <a:buNone/>
              <a:defRPr sz="2800" b="1" kern="1200">
                <a:solidFill>
                  <a:schemeClr val="tx2"/>
                </a:solidFill>
                <a:latin typeface="+mj-lt"/>
                <a:ea typeface="+mj-ea"/>
                <a:cs typeface="+mj-cs"/>
              </a:defRPr>
            </a:lvl1pPr>
          </a:lstStyle>
          <a:p>
            <a:r>
              <a:rPr lang="en-US" sz="2600" dirty="0"/>
              <a:t>Silicon metal: Dynamics pointing to demand and price recovery</a:t>
            </a:r>
          </a:p>
        </p:txBody>
      </p:sp>
      <p:sp>
        <p:nvSpPr>
          <p:cNvPr id="12" name="Text Placeholder 2"/>
          <p:cNvSpPr txBox="1">
            <a:spLocks/>
          </p:cNvSpPr>
          <p:nvPr/>
        </p:nvSpPr>
        <p:spPr>
          <a:xfrm>
            <a:off x="425730" y="6916708"/>
            <a:ext cx="9144000" cy="353943"/>
          </a:xfrm>
          <a:prstGeom prst="rect">
            <a:avLst/>
          </a:prstGeom>
        </p:spPr>
        <p:txBody>
          <a:bodyPr lIns="91418" tIns="45710" rIns="91418" bIns="45710"/>
          <a:lstStyle>
            <a:lvl1pPr marL="0" indent="0" algn="l" defTabSz="1018705" rtl="0" eaLnBrk="1" latinLnBrk="0" hangingPunct="1">
              <a:spcBef>
                <a:spcPct val="20000"/>
              </a:spcBef>
              <a:buFont typeface="Arial" pitchFamily="34" charset="0"/>
              <a:buNone/>
              <a:defRPr sz="1800" kern="1200">
                <a:solidFill>
                  <a:schemeClr val="tx1">
                    <a:lumMod val="50000"/>
                    <a:lumOff val="50000"/>
                  </a:schemeClr>
                </a:solidFill>
                <a:latin typeface="+mn-lt"/>
                <a:ea typeface="+mn-ea"/>
                <a:cs typeface="+mn-cs"/>
              </a:defRPr>
            </a:lvl1pPr>
            <a:lvl2pPr marL="827698" indent="-318346" algn="l" defTabSz="10187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spcBef>
                <a:spcPts val="0"/>
              </a:spcBef>
            </a:pPr>
            <a:r>
              <a:rPr lang="en-US" sz="900" i="1" dirty="0"/>
              <a:t>Source: CRU 2015, </a:t>
            </a:r>
            <a:r>
              <a:rPr lang="en-US" sz="900" i="1" dirty="0" err="1"/>
              <a:t>Ferroglobe</a:t>
            </a:r>
            <a:endParaRPr lang="en-US" sz="900" i="1" dirty="0"/>
          </a:p>
          <a:p>
            <a:pPr>
              <a:spcBef>
                <a:spcPts val="0"/>
              </a:spcBef>
            </a:pPr>
            <a:r>
              <a:rPr lang="en-US" sz="900" i="1" dirty="0"/>
              <a:t>Note: Silicon consumption, pricing, and capacity data are from CRU.</a:t>
            </a:r>
          </a:p>
        </p:txBody>
      </p:sp>
      <p:sp>
        <p:nvSpPr>
          <p:cNvPr id="14" name="Text Placeholder 17"/>
          <p:cNvSpPr txBox="1">
            <a:spLocks/>
          </p:cNvSpPr>
          <p:nvPr/>
        </p:nvSpPr>
        <p:spPr>
          <a:xfrm>
            <a:off x="443823" y="1154011"/>
            <a:ext cx="4434840" cy="292378"/>
          </a:xfrm>
          <a:prstGeom prst="rect">
            <a:avLst/>
          </a:prstGeom>
        </p:spPr>
        <p:txBody>
          <a:bodyPr vert="horz" wrap="square" lIns="91418" tIns="0" rIns="91418" bIns="45710" rtlCol="0" anchor="t">
            <a:spAutoFit/>
          </a:bodyPr>
          <a:lstStyle>
            <a:defPPr>
              <a:defRPr lang="en-US"/>
            </a:defPPr>
            <a:lvl1pPr indent="0" algn="ctr" defTabSz="1018705">
              <a:spcBef>
                <a:spcPct val="20000"/>
              </a:spcBef>
              <a:buFont typeface="Arial" pitchFamily="34" charset="0"/>
              <a:buNone/>
              <a:defRPr sz="1600" b="1">
                <a:solidFill>
                  <a:srgbClr val="444F51"/>
                </a:solidFill>
              </a:defRPr>
            </a:lvl1pPr>
            <a:lvl2pPr marL="827698" indent="-318346" defTabSz="1018705">
              <a:spcBef>
                <a:spcPct val="20000"/>
              </a:spcBef>
              <a:buFont typeface="Arial" pitchFamily="34" charset="0"/>
              <a:buChar char="–"/>
              <a:defRPr sz="2800"/>
            </a:lvl2pPr>
            <a:lvl3pPr marL="1273382" indent="-254676" defTabSz="1018705">
              <a:spcBef>
                <a:spcPct val="20000"/>
              </a:spcBef>
              <a:buFont typeface="Arial" pitchFamily="34" charset="0"/>
              <a:buChar char="•"/>
              <a:defRPr sz="2400"/>
            </a:lvl3pPr>
            <a:lvl4pPr marL="1782734" indent="-254676" defTabSz="1018705">
              <a:spcBef>
                <a:spcPct val="20000"/>
              </a:spcBef>
              <a:buFont typeface="Arial" pitchFamily="34" charset="0"/>
              <a:buChar char="–"/>
            </a:lvl4pPr>
            <a:lvl5pPr marL="2292087" indent="-254676" defTabSz="1018705">
              <a:spcBef>
                <a:spcPct val="20000"/>
              </a:spcBef>
              <a:buFont typeface="Arial" pitchFamily="34" charset="0"/>
              <a:buChar char="»"/>
            </a:lvl5pPr>
            <a:lvl6pPr marL="2801440" indent="-254676" defTabSz="1018705">
              <a:spcBef>
                <a:spcPct val="20000"/>
              </a:spcBef>
              <a:buFont typeface="Arial" pitchFamily="34" charset="0"/>
              <a:buChar char="•"/>
              <a:defRPr sz="2200"/>
            </a:lvl6pPr>
            <a:lvl7pPr marL="3310793" indent="-254676" defTabSz="1018705">
              <a:spcBef>
                <a:spcPct val="20000"/>
              </a:spcBef>
              <a:buFont typeface="Arial" pitchFamily="34" charset="0"/>
              <a:buChar char="•"/>
              <a:defRPr sz="2200"/>
            </a:lvl7pPr>
            <a:lvl8pPr marL="3820145" indent="-254676" defTabSz="1018705">
              <a:spcBef>
                <a:spcPct val="20000"/>
              </a:spcBef>
              <a:buFont typeface="Arial" pitchFamily="34" charset="0"/>
              <a:buChar char="•"/>
              <a:defRPr sz="2200"/>
            </a:lvl8pPr>
            <a:lvl9pPr marL="4329498" indent="-254676" defTabSz="1018705">
              <a:spcBef>
                <a:spcPct val="20000"/>
              </a:spcBef>
              <a:buFont typeface="Arial" pitchFamily="34" charset="0"/>
              <a:buChar char="•"/>
              <a:defRPr sz="2200"/>
            </a:lvl9pPr>
          </a:lstStyle>
          <a:p>
            <a:r>
              <a:rPr lang="en-US" dirty="0" smtClean="0"/>
              <a:t>Silicon </a:t>
            </a:r>
            <a:r>
              <a:rPr lang="en-US" dirty="0"/>
              <a:t>Consumption </a:t>
            </a:r>
            <a:r>
              <a:rPr lang="en-US" dirty="0" smtClean="0"/>
              <a:t>Growth Likely </a:t>
            </a:r>
            <a:r>
              <a:rPr lang="en-US" dirty="0"/>
              <a:t>to </a:t>
            </a:r>
            <a:r>
              <a:rPr lang="en-US" dirty="0" smtClean="0"/>
              <a:t>Accelerate</a:t>
            </a:r>
            <a:endParaRPr lang="en-US" dirty="0"/>
          </a:p>
        </p:txBody>
      </p:sp>
      <p:cxnSp>
        <p:nvCxnSpPr>
          <p:cNvPr id="15" name="Straight Connector 14"/>
          <p:cNvCxnSpPr/>
          <p:nvPr/>
        </p:nvCxnSpPr>
        <p:spPr>
          <a:xfrm>
            <a:off x="443823" y="1686180"/>
            <a:ext cx="4434840" cy="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16" name="Text Placeholder 17"/>
          <p:cNvSpPr txBox="1">
            <a:spLocks/>
          </p:cNvSpPr>
          <p:nvPr/>
        </p:nvSpPr>
        <p:spPr>
          <a:xfrm>
            <a:off x="443823" y="4110785"/>
            <a:ext cx="4434840" cy="538599"/>
          </a:xfrm>
          <a:prstGeom prst="rect">
            <a:avLst/>
          </a:prstGeom>
        </p:spPr>
        <p:txBody>
          <a:bodyPr vert="horz" lIns="91418" tIns="0" rIns="91418" bIns="45710" rtlCol="0" anchor="ctr">
            <a:spAutoFit/>
          </a:bodyPr>
          <a:lstStyle>
            <a:defPPr>
              <a:defRPr lang="en-US"/>
            </a:defPPr>
            <a:lvl1pPr indent="0" algn="ctr" defTabSz="1018705">
              <a:spcBef>
                <a:spcPct val="20000"/>
              </a:spcBef>
              <a:buFont typeface="Arial" pitchFamily="34" charset="0"/>
              <a:buNone/>
              <a:defRPr sz="1600" b="1">
                <a:solidFill>
                  <a:srgbClr val="444F51"/>
                </a:solidFill>
              </a:defRPr>
            </a:lvl1pPr>
            <a:lvl2pPr marL="827698" indent="-318346" defTabSz="1018705">
              <a:spcBef>
                <a:spcPct val="20000"/>
              </a:spcBef>
              <a:buFont typeface="Arial" pitchFamily="34" charset="0"/>
              <a:buChar char="–"/>
              <a:defRPr sz="2800"/>
            </a:lvl2pPr>
            <a:lvl3pPr marL="1273382" indent="-254676" defTabSz="1018705">
              <a:spcBef>
                <a:spcPct val="20000"/>
              </a:spcBef>
              <a:buFont typeface="Arial" pitchFamily="34" charset="0"/>
              <a:buChar char="•"/>
              <a:defRPr sz="2400"/>
            </a:lvl3pPr>
            <a:lvl4pPr marL="1782734" indent="-254676" defTabSz="1018705">
              <a:spcBef>
                <a:spcPct val="20000"/>
              </a:spcBef>
              <a:buFont typeface="Arial" pitchFamily="34" charset="0"/>
              <a:buChar char="–"/>
            </a:lvl4pPr>
            <a:lvl5pPr marL="2292087" indent="-254676" defTabSz="1018705">
              <a:spcBef>
                <a:spcPct val="20000"/>
              </a:spcBef>
              <a:buFont typeface="Arial" pitchFamily="34" charset="0"/>
              <a:buChar char="»"/>
            </a:lvl5pPr>
            <a:lvl6pPr marL="2801440" indent="-254676" defTabSz="1018705">
              <a:spcBef>
                <a:spcPct val="20000"/>
              </a:spcBef>
              <a:buFont typeface="Arial" pitchFamily="34" charset="0"/>
              <a:buChar char="•"/>
              <a:defRPr sz="2200"/>
            </a:lvl6pPr>
            <a:lvl7pPr marL="3310793" indent="-254676" defTabSz="1018705">
              <a:spcBef>
                <a:spcPct val="20000"/>
              </a:spcBef>
              <a:buFont typeface="Arial" pitchFamily="34" charset="0"/>
              <a:buChar char="•"/>
              <a:defRPr sz="2200"/>
            </a:lvl7pPr>
            <a:lvl8pPr marL="3820145" indent="-254676" defTabSz="1018705">
              <a:spcBef>
                <a:spcPct val="20000"/>
              </a:spcBef>
              <a:buFont typeface="Arial" pitchFamily="34" charset="0"/>
              <a:buChar char="•"/>
              <a:defRPr sz="2200"/>
            </a:lvl8pPr>
            <a:lvl9pPr marL="4329498" indent="-254676" defTabSz="1018705">
              <a:spcBef>
                <a:spcPct val="20000"/>
              </a:spcBef>
              <a:buFont typeface="Arial" pitchFamily="34" charset="0"/>
              <a:buChar char="•"/>
              <a:defRPr sz="2200"/>
            </a:lvl9pPr>
          </a:lstStyle>
          <a:p>
            <a:r>
              <a:rPr lang="en-US" dirty="0" smtClean="0"/>
              <a:t>Rising Demand Expected to Drive Price Recovery in 2017-2020 </a:t>
            </a:r>
            <a:endParaRPr lang="en-US" dirty="0"/>
          </a:p>
        </p:txBody>
      </p:sp>
      <p:cxnSp>
        <p:nvCxnSpPr>
          <p:cNvPr id="19" name="Straight Connector 18"/>
          <p:cNvCxnSpPr/>
          <p:nvPr/>
        </p:nvCxnSpPr>
        <p:spPr>
          <a:xfrm>
            <a:off x="443825" y="4649387"/>
            <a:ext cx="4434840" cy="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2" name="Text Placeholder 17"/>
          <p:cNvSpPr txBox="1">
            <a:spLocks/>
          </p:cNvSpPr>
          <p:nvPr/>
        </p:nvSpPr>
        <p:spPr>
          <a:xfrm>
            <a:off x="5317515" y="1154013"/>
            <a:ext cx="4434840" cy="292378"/>
          </a:xfrm>
          <a:prstGeom prst="rect">
            <a:avLst/>
          </a:prstGeom>
        </p:spPr>
        <p:txBody>
          <a:bodyPr vert="horz" wrap="square" lIns="91418" tIns="0" rIns="91418" bIns="45710" rtlCol="0" anchor="t">
            <a:spAutoFit/>
          </a:bodyPr>
          <a:lstStyle>
            <a:defPPr>
              <a:defRPr lang="en-US"/>
            </a:defPPr>
            <a:lvl1pPr indent="0" algn="ctr" defTabSz="1018705">
              <a:spcBef>
                <a:spcPct val="20000"/>
              </a:spcBef>
              <a:buFont typeface="Arial" pitchFamily="34" charset="0"/>
              <a:buNone/>
              <a:defRPr sz="1600" b="1">
                <a:solidFill>
                  <a:srgbClr val="444F51"/>
                </a:solidFill>
              </a:defRPr>
            </a:lvl1pPr>
            <a:lvl2pPr marL="827698" indent="-318346" defTabSz="1018705">
              <a:spcBef>
                <a:spcPct val="20000"/>
              </a:spcBef>
              <a:buFont typeface="Arial" pitchFamily="34" charset="0"/>
              <a:buChar char="–"/>
              <a:defRPr sz="2800"/>
            </a:lvl2pPr>
            <a:lvl3pPr marL="1273382" indent="-254676" defTabSz="1018705">
              <a:spcBef>
                <a:spcPct val="20000"/>
              </a:spcBef>
              <a:buFont typeface="Arial" pitchFamily="34" charset="0"/>
              <a:buChar char="•"/>
              <a:defRPr sz="2400"/>
            </a:lvl3pPr>
            <a:lvl4pPr marL="1782734" indent="-254676" defTabSz="1018705">
              <a:spcBef>
                <a:spcPct val="20000"/>
              </a:spcBef>
              <a:buFont typeface="Arial" pitchFamily="34" charset="0"/>
              <a:buChar char="–"/>
            </a:lvl4pPr>
            <a:lvl5pPr marL="2292087" indent="-254676" defTabSz="1018705">
              <a:spcBef>
                <a:spcPct val="20000"/>
              </a:spcBef>
              <a:buFont typeface="Arial" pitchFamily="34" charset="0"/>
              <a:buChar char="»"/>
            </a:lvl5pPr>
            <a:lvl6pPr marL="2801440" indent="-254676" defTabSz="1018705">
              <a:spcBef>
                <a:spcPct val="20000"/>
              </a:spcBef>
              <a:buFont typeface="Arial" pitchFamily="34" charset="0"/>
              <a:buChar char="•"/>
              <a:defRPr sz="2200"/>
            </a:lvl6pPr>
            <a:lvl7pPr marL="3310793" indent="-254676" defTabSz="1018705">
              <a:spcBef>
                <a:spcPct val="20000"/>
              </a:spcBef>
              <a:buFont typeface="Arial" pitchFamily="34" charset="0"/>
              <a:buChar char="•"/>
              <a:defRPr sz="2200"/>
            </a:lvl7pPr>
            <a:lvl8pPr marL="3820145" indent="-254676" defTabSz="1018705">
              <a:spcBef>
                <a:spcPct val="20000"/>
              </a:spcBef>
              <a:buFont typeface="Arial" pitchFamily="34" charset="0"/>
              <a:buChar char="•"/>
              <a:defRPr sz="2200"/>
            </a:lvl8pPr>
            <a:lvl9pPr marL="4329498" indent="-254676" defTabSz="1018705">
              <a:spcBef>
                <a:spcPct val="20000"/>
              </a:spcBef>
              <a:buFont typeface="Arial" pitchFamily="34" charset="0"/>
              <a:buChar char="•"/>
              <a:defRPr sz="2200"/>
            </a:lvl9pPr>
          </a:lstStyle>
          <a:p>
            <a:r>
              <a:rPr lang="en-US" dirty="0" smtClean="0"/>
              <a:t>Well-Positioned in Global Silicon Industry</a:t>
            </a:r>
            <a:endParaRPr lang="en-US" dirty="0"/>
          </a:p>
        </p:txBody>
      </p:sp>
      <p:cxnSp>
        <p:nvCxnSpPr>
          <p:cNvPr id="25" name="Straight Connector 24"/>
          <p:cNvCxnSpPr/>
          <p:nvPr/>
        </p:nvCxnSpPr>
        <p:spPr>
          <a:xfrm>
            <a:off x="5317515" y="1686180"/>
            <a:ext cx="4434840" cy="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17"/>
          <p:cNvSpPr txBox="1">
            <a:spLocks/>
          </p:cNvSpPr>
          <p:nvPr/>
        </p:nvSpPr>
        <p:spPr>
          <a:xfrm>
            <a:off x="5317515" y="4357004"/>
            <a:ext cx="4434840" cy="292378"/>
          </a:xfrm>
          <a:prstGeom prst="rect">
            <a:avLst/>
          </a:prstGeom>
        </p:spPr>
        <p:txBody>
          <a:bodyPr vert="horz" lIns="91418" tIns="0" rIns="91418" bIns="45710" rtlCol="0" anchor="ctr">
            <a:spAutoFit/>
          </a:bodyPr>
          <a:lstStyle>
            <a:defPPr>
              <a:defRPr lang="en-US"/>
            </a:defPPr>
            <a:lvl1pPr indent="0" algn="ctr" defTabSz="1018705">
              <a:spcBef>
                <a:spcPct val="20000"/>
              </a:spcBef>
              <a:buFont typeface="Arial" pitchFamily="34" charset="0"/>
              <a:buNone/>
              <a:defRPr sz="1600" b="1">
                <a:solidFill>
                  <a:srgbClr val="444F51"/>
                </a:solidFill>
              </a:defRPr>
            </a:lvl1pPr>
            <a:lvl2pPr marL="827698" indent="-318346" defTabSz="1018705">
              <a:spcBef>
                <a:spcPct val="20000"/>
              </a:spcBef>
              <a:buFont typeface="Arial" pitchFamily="34" charset="0"/>
              <a:buChar char="–"/>
              <a:defRPr sz="2800"/>
            </a:lvl2pPr>
            <a:lvl3pPr marL="1273382" indent="-254676" defTabSz="1018705">
              <a:spcBef>
                <a:spcPct val="20000"/>
              </a:spcBef>
              <a:buFont typeface="Arial" pitchFamily="34" charset="0"/>
              <a:buChar char="•"/>
              <a:defRPr sz="2400"/>
            </a:lvl3pPr>
            <a:lvl4pPr marL="1782734" indent="-254676" defTabSz="1018705">
              <a:spcBef>
                <a:spcPct val="20000"/>
              </a:spcBef>
              <a:buFont typeface="Arial" pitchFamily="34" charset="0"/>
              <a:buChar char="–"/>
            </a:lvl4pPr>
            <a:lvl5pPr marL="2292087" indent="-254676" defTabSz="1018705">
              <a:spcBef>
                <a:spcPct val="20000"/>
              </a:spcBef>
              <a:buFont typeface="Arial" pitchFamily="34" charset="0"/>
              <a:buChar char="»"/>
            </a:lvl5pPr>
            <a:lvl6pPr marL="2801440" indent="-254676" defTabSz="1018705">
              <a:spcBef>
                <a:spcPct val="20000"/>
              </a:spcBef>
              <a:buFont typeface="Arial" pitchFamily="34" charset="0"/>
              <a:buChar char="•"/>
              <a:defRPr sz="2200"/>
            </a:lvl6pPr>
            <a:lvl7pPr marL="3310793" indent="-254676" defTabSz="1018705">
              <a:spcBef>
                <a:spcPct val="20000"/>
              </a:spcBef>
              <a:buFont typeface="Arial" pitchFamily="34" charset="0"/>
              <a:buChar char="•"/>
              <a:defRPr sz="2200"/>
            </a:lvl7pPr>
            <a:lvl8pPr marL="3820145" indent="-254676" defTabSz="1018705">
              <a:spcBef>
                <a:spcPct val="20000"/>
              </a:spcBef>
              <a:buFont typeface="Arial" pitchFamily="34" charset="0"/>
              <a:buChar char="•"/>
              <a:defRPr sz="2200"/>
            </a:lvl8pPr>
            <a:lvl9pPr marL="4329498" indent="-254676" defTabSz="1018705">
              <a:spcBef>
                <a:spcPct val="20000"/>
              </a:spcBef>
              <a:buFont typeface="Arial" pitchFamily="34" charset="0"/>
              <a:buChar char="•"/>
              <a:defRPr sz="2200"/>
            </a:lvl9pPr>
          </a:lstStyle>
          <a:p>
            <a:r>
              <a:rPr lang="en-US" dirty="0"/>
              <a:t>Commentary</a:t>
            </a:r>
          </a:p>
        </p:txBody>
      </p:sp>
      <p:cxnSp>
        <p:nvCxnSpPr>
          <p:cNvPr id="27" name="Straight Connector 26"/>
          <p:cNvCxnSpPr/>
          <p:nvPr/>
        </p:nvCxnSpPr>
        <p:spPr>
          <a:xfrm>
            <a:off x="5314425" y="4649387"/>
            <a:ext cx="4434840" cy="0"/>
          </a:xfrm>
          <a:prstGeom prst="line">
            <a:avLst/>
          </a:prstGeom>
          <a:ln w="28575">
            <a:solidFill>
              <a:schemeClr val="tx2"/>
            </a:solidFill>
            <a:prstDash val="sysDot"/>
          </a:ln>
        </p:spPr>
        <p:style>
          <a:lnRef idx="1">
            <a:schemeClr val="accent1"/>
          </a:lnRef>
          <a:fillRef idx="0">
            <a:schemeClr val="accent1"/>
          </a:fillRef>
          <a:effectRef idx="0">
            <a:schemeClr val="accent1"/>
          </a:effectRef>
          <a:fontRef idx="minor">
            <a:schemeClr val="tx1"/>
          </a:fontRef>
        </p:style>
      </p:cxnSp>
      <p:sp>
        <p:nvSpPr>
          <p:cNvPr id="28" name="Content Placeholder 7"/>
          <p:cNvSpPr txBox="1">
            <a:spLocks/>
          </p:cNvSpPr>
          <p:nvPr/>
        </p:nvSpPr>
        <p:spPr>
          <a:xfrm>
            <a:off x="5317515" y="4692823"/>
            <a:ext cx="4434840" cy="2985433"/>
          </a:xfrm>
          <a:prstGeom prst="rect">
            <a:avLst/>
          </a:prstGeom>
        </p:spPr>
        <p:txBody>
          <a:bodyPr vert="horz" wrap="square" lIns="0" tIns="91418" rIns="0" bIns="91418" rtlCol="0" anchor="t" anchorCtr="0">
            <a:spAutoFit/>
          </a:bodyPr>
          <a:lstStyle>
            <a:lvl1pPr marL="0" indent="0" algn="ctr" rtl="0" eaLnBrk="1" fontAlgn="base" hangingPunct="1">
              <a:spcBef>
                <a:spcPts val="1000"/>
              </a:spcBef>
              <a:spcAft>
                <a:spcPts val="0"/>
              </a:spcAft>
              <a:buClr>
                <a:schemeClr val="accent2"/>
              </a:buClr>
              <a:buFont typeface="Wingdings" pitchFamily="2" charset="2"/>
              <a:buNone/>
              <a:defRPr sz="1200" b="1" baseline="0">
                <a:solidFill>
                  <a:srgbClr val="00355F"/>
                </a:solidFill>
                <a:latin typeface="+mj-lt"/>
                <a:ea typeface="+mn-ea"/>
                <a:cs typeface="+mn-cs"/>
              </a:defRPr>
            </a:lvl1pPr>
            <a:lvl2pPr marL="173017" indent="-173017" algn="l" rtl="0" eaLnBrk="1" fontAlgn="base" hangingPunct="1">
              <a:spcBef>
                <a:spcPts val="1000"/>
              </a:spcBef>
              <a:spcAft>
                <a:spcPts val="0"/>
              </a:spcAft>
              <a:buClr>
                <a:schemeClr val="accent1"/>
              </a:buClr>
              <a:buFont typeface="Wingdings" pitchFamily="2" charset="2"/>
              <a:buChar char="n"/>
              <a:defRPr sz="1000">
                <a:solidFill>
                  <a:schemeClr val="tx1"/>
                </a:solidFill>
                <a:latin typeface="+mn-lt"/>
              </a:defRPr>
            </a:lvl2pPr>
            <a:lvl3pPr marL="346035" indent="-173017" algn="l" rtl="0" eaLnBrk="1" fontAlgn="base" hangingPunct="1">
              <a:spcBef>
                <a:spcPts val="600"/>
              </a:spcBef>
              <a:spcAft>
                <a:spcPts val="0"/>
              </a:spcAft>
              <a:buClr>
                <a:schemeClr val="accent1"/>
              </a:buClr>
              <a:buFont typeface="Arial" pitchFamily="34" charset="0"/>
              <a:buChar char="—"/>
              <a:defRPr sz="1000">
                <a:solidFill>
                  <a:schemeClr val="tx1"/>
                </a:solidFill>
                <a:latin typeface="+mn-lt"/>
              </a:defRPr>
            </a:lvl3pPr>
            <a:lvl4pPr marL="517465" indent="-171430" algn="l" rtl="0" eaLnBrk="1" fontAlgn="base" hangingPunct="1">
              <a:spcBef>
                <a:spcPts val="600"/>
              </a:spcBef>
              <a:spcAft>
                <a:spcPts val="0"/>
              </a:spcAft>
              <a:buClr>
                <a:schemeClr val="accent1"/>
              </a:buClr>
              <a:buFont typeface="Arial" pitchFamily="34" charset="0"/>
              <a:buChar char="–"/>
              <a:defRPr sz="1000">
                <a:solidFill>
                  <a:schemeClr val="tx1"/>
                </a:solidFill>
                <a:latin typeface="+mn-lt"/>
              </a:defRPr>
            </a:lvl4pPr>
            <a:lvl5pPr marL="690482" indent="-173017" algn="l" rtl="0" eaLnBrk="1" fontAlgn="base" hangingPunct="1">
              <a:spcBef>
                <a:spcPts val="600"/>
              </a:spcBef>
              <a:spcAft>
                <a:spcPts val="0"/>
              </a:spcAft>
              <a:buClr>
                <a:schemeClr val="accent1"/>
              </a:buClr>
              <a:buFont typeface="Arial" pitchFamily="34" charset="0"/>
              <a:buChar char="–"/>
              <a:defRPr sz="1000">
                <a:solidFill>
                  <a:schemeClr val="tx1"/>
                </a:solidFill>
                <a:latin typeface="+mn-lt"/>
              </a:defRPr>
            </a:lvl5pPr>
            <a:lvl6pPr marL="1945216" indent="-182144" algn="l" rtl="0" eaLnBrk="1" fontAlgn="base" hangingPunct="1">
              <a:spcBef>
                <a:spcPct val="20000"/>
              </a:spcBef>
              <a:spcAft>
                <a:spcPct val="0"/>
              </a:spcAft>
              <a:buChar char="»"/>
              <a:defRPr sz="1300">
                <a:solidFill>
                  <a:schemeClr val="tx1"/>
                </a:solidFill>
                <a:latin typeface="+mn-lt"/>
              </a:defRPr>
            </a:lvl6pPr>
            <a:lvl7pPr marL="2454510" indent="-182144" algn="l" rtl="0" eaLnBrk="1" fontAlgn="base" hangingPunct="1">
              <a:spcBef>
                <a:spcPct val="20000"/>
              </a:spcBef>
              <a:spcAft>
                <a:spcPct val="0"/>
              </a:spcAft>
              <a:buChar char="»"/>
              <a:defRPr sz="1300">
                <a:solidFill>
                  <a:schemeClr val="tx1"/>
                </a:solidFill>
                <a:latin typeface="+mn-lt"/>
              </a:defRPr>
            </a:lvl7pPr>
            <a:lvl8pPr marL="2963803" indent="-182144" algn="l" rtl="0" eaLnBrk="1" fontAlgn="base" hangingPunct="1">
              <a:spcBef>
                <a:spcPct val="20000"/>
              </a:spcBef>
              <a:spcAft>
                <a:spcPct val="0"/>
              </a:spcAft>
              <a:buChar char="»"/>
              <a:defRPr sz="1300">
                <a:solidFill>
                  <a:schemeClr val="tx1"/>
                </a:solidFill>
                <a:latin typeface="+mn-lt"/>
              </a:defRPr>
            </a:lvl8pPr>
            <a:lvl9pPr marL="3473096" indent="-182144" algn="l" rtl="0" eaLnBrk="1" fontAlgn="base" hangingPunct="1">
              <a:spcBef>
                <a:spcPct val="20000"/>
              </a:spcBef>
              <a:spcAft>
                <a:spcPct val="0"/>
              </a:spcAft>
              <a:buChar char="»"/>
              <a:defRPr sz="1300">
                <a:solidFill>
                  <a:schemeClr val="tx1"/>
                </a:solidFill>
                <a:latin typeface="+mn-lt"/>
              </a:defRPr>
            </a:lvl9pPr>
          </a:lstStyle>
          <a:p>
            <a:pPr marL="233309" lvl="1" indent="-233309" defTabSz="1018467">
              <a:spcBef>
                <a:spcPts val="1200"/>
              </a:spcBef>
              <a:buClr>
                <a:srgbClr val="1F497D"/>
              </a:buClr>
              <a:buSzPct val="100000"/>
              <a:buFont typeface="Wingdings"/>
              <a:buChar char="n"/>
              <a:defRPr/>
            </a:pPr>
            <a:r>
              <a:rPr lang="en-US" sz="1600" dirty="0"/>
              <a:t>Industry likely to benefit from market demand across a wide range of applications</a:t>
            </a:r>
          </a:p>
          <a:p>
            <a:pPr marL="233309" lvl="1" indent="-233309" defTabSz="1018467">
              <a:spcBef>
                <a:spcPts val="1200"/>
              </a:spcBef>
              <a:buClr>
                <a:srgbClr val="1F497D"/>
              </a:buClr>
              <a:buSzPct val="100000"/>
              <a:buFont typeface="Wingdings"/>
              <a:buChar char="n"/>
              <a:defRPr/>
            </a:pPr>
            <a:r>
              <a:rPr lang="en-US" sz="1600" dirty="0"/>
              <a:t>Demand expected to grow at 6% CAGR from 2016 – 2020</a:t>
            </a:r>
          </a:p>
          <a:p>
            <a:pPr marL="233309" lvl="1" indent="-233309" defTabSz="1018467">
              <a:spcBef>
                <a:spcPts val="1200"/>
              </a:spcBef>
              <a:buClr>
                <a:srgbClr val="1F497D"/>
              </a:buClr>
              <a:buSzPct val="100000"/>
              <a:buFont typeface="Wingdings"/>
              <a:buChar char="n"/>
              <a:defRPr/>
            </a:pPr>
            <a:r>
              <a:rPr lang="en-US" sz="1600" dirty="0"/>
              <a:t>CRU forecasts a 2017-2020 price recovery, driven by rising silicon demand</a:t>
            </a:r>
          </a:p>
          <a:p>
            <a:pPr marL="233309" lvl="1" indent="-233309" defTabSz="1018467">
              <a:spcBef>
                <a:spcPts val="1200"/>
              </a:spcBef>
              <a:buClr>
                <a:srgbClr val="1F497D"/>
              </a:buClr>
              <a:buSzPct val="100000"/>
              <a:buFont typeface="Wingdings"/>
              <a:buChar char="n"/>
              <a:defRPr/>
            </a:pPr>
            <a:r>
              <a:rPr lang="en-US" sz="1600" dirty="0"/>
              <a:t>Non existence of distribution or terminal market inventories contributes to relative resilience </a:t>
            </a:r>
          </a:p>
          <a:p>
            <a:pPr marL="233309" lvl="1" indent="-233309" defTabSz="1018467">
              <a:spcBef>
                <a:spcPts val="1200"/>
              </a:spcBef>
              <a:buClr>
                <a:srgbClr val="1F497D"/>
              </a:buClr>
              <a:buSzPct val="100000"/>
              <a:buFont typeface="Wingdings"/>
              <a:buChar char="n"/>
              <a:defRPr/>
            </a:pPr>
            <a:endParaRPr lang="en-US" sz="1400" dirty="0"/>
          </a:p>
        </p:txBody>
      </p:sp>
      <p:graphicFrame>
        <p:nvGraphicFramePr>
          <p:cNvPr id="29" name="Chart 28"/>
          <p:cNvGraphicFramePr>
            <a:graphicFrameLocks noGrp="1"/>
          </p:cNvGraphicFramePr>
          <p:nvPr>
            <p:extLst/>
          </p:nvPr>
        </p:nvGraphicFramePr>
        <p:xfrm>
          <a:off x="425732" y="1777685"/>
          <a:ext cx="4486275" cy="21907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9"/>
          <p:cNvGraphicFramePr>
            <a:graphicFrameLocks noGrp="1"/>
          </p:cNvGraphicFramePr>
          <p:nvPr>
            <p:extLst/>
          </p:nvPr>
        </p:nvGraphicFramePr>
        <p:xfrm>
          <a:off x="5266080" y="1735152"/>
          <a:ext cx="4486275" cy="21907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p:cNvGraphicFramePr>
            <a:graphicFrameLocks noGrp="1"/>
          </p:cNvGraphicFramePr>
          <p:nvPr>
            <p:extLst/>
          </p:nvPr>
        </p:nvGraphicFramePr>
        <p:xfrm>
          <a:off x="425732" y="4691958"/>
          <a:ext cx="4486275" cy="2190750"/>
        </p:xfrm>
        <a:graphic>
          <a:graphicData uri="http://schemas.openxmlformats.org/drawingml/2006/chart">
            <c:chart xmlns:c="http://schemas.openxmlformats.org/drawingml/2006/chart" xmlns:r="http://schemas.openxmlformats.org/officeDocument/2006/relationships" r:id="rId5"/>
          </a:graphicData>
        </a:graphic>
      </p:graphicFrame>
      <p:cxnSp>
        <p:nvCxnSpPr>
          <p:cNvPr id="32" name="Straight Connector 31"/>
          <p:cNvCxnSpPr/>
          <p:nvPr/>
        </p:nvCxnSpPr>
        <p:spPr>
          <a:xfrm flipV="1">
            <a:off x="3736703" y="4692821"/>
            <a:ext cx="0" cy="1746342"/>
          </a:xfrm>
          <a:prstGeom prst="line">
            <a:avLst/>
          </a:prstGeom>
          <a:ln w="19050">
            <a:solidFill>
              <a:schemeClr val="bg1">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33" name="object 5"/>
          <p:cNvSpPr txBox="1"/>
          <p:nvPr/>
        </p:nvSpPr>
        <p:spPr>
          <a:xfrm>
            <a:off x="8158892" y="1930995"/>
            <a:ext cx="1579920" cy="348814"/>
          </a:xfrm>
          <a:prstGeom prst="rect">
            <a:avLst/>
          </a:prstGeom>
        </p:spPr>
        <p:txBody>
          <a:bodyPr vert="horz" wrap="none" lIns="0" tIns="0" rIns="0" bIns="0" rtlCol="0">
            <a:spAutoFit/>
          </a:bodyPr>
          <a:lstStyle/>
          <a:p>
            <a:pPr marL="12697" algn="ctr"/>
            <a:r>
              <a:rPr lang="en-US" sz="1100" b="1" spc="-4" dirty="0">
                <a:latin typeface="+mj-lt"/>
                <a:cs typeface="Arial"/>
              </a:rPr>
              <a:t>Total Capacity (Excl. China)</a:t>
            </a:r>
            <a:r>
              <a:rPr lang="en-US" sz="1100" dirty="0">
                <a:latin typeface="+mj-lt"/>
                <a:cs typeface="Arial"/>
              </a:rPr>
              <a:t> </a:t>
            </a:r>
          </a:p>
          <a:p>
            <a:pPr marL="12697" algn="ctr"/>
            <a:r>
              <a:rPr lang="en-US" sz="1100" b="1" spc="-4" dirty="0">
                <a:latin typeface="+mj-lt"/>
                <a:cs typeface="Arial"/>
              </a:rPr>
              <a:t>1,134Ktpa</a:t>
            </a:r>
          </a:p>
        </p:txBody>
      </p:sp>
    </p:spTree>
    <p:extLst>
      <p:ext uri="{BB962C8B-B14F-4D97-AF65-F5344CB8AC3E}">
        <p14:creationId xmlns:p14="http://schemas.microsoft.com/office/powerpoint/2010/main" xmlns="" val="40109736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6550154" y="2429255"/>
            <a:ext cx="3002280" cy="1573530"/>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244086" y="2429255"/>
            <a:ext cx="1947672" cy="1850898"/>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184150" y="3649220"/>
            <a:ext cx="2344673" cy="1438654"/>
          </a:xfrm>
          <a:prstGeom prst="rect">
            <a:avLst/>
          </a:prstGeom>
          <a:blipFill>
            <a:blip r:embed="rId4" cstate="print"/>
            <a:stretch>
              <a:fillRect/>
            </a:stretch>
          </a:blipFill>
        </p:spPr>
        <p:txBody>
          <a:bodyPr wrap="square" lIns="0" tIns="0" rIns="0" bIns="0" rtlCol="0"/>
          <a:lstStyle/>
          <a:p>
            <a:endParaRPr/>
          </a:p>
        </p:txBody>
      </p:sp>
      <p:sp>
        <p:nvSpPr>
          <p:cNvPr id="5" name="object 5"/>
          <p:cNvSpPr txBox="1">
            <a:spLocks noGrp="1"/>
          </p:cNvSpPr>
          <p:nvPr>
            <p:ph type="title"/>
          </p:nvPr>
        </p:nvSpPr>
        <p:spPr>
          <a:xfrm>
            <a:off x="374287" y="311151"/>
            <a:ext cx="9051925" cy="551315"/>
          </a:xfrm>
          <a:prstGeom prst="rect">
            <a:avLst/>
          </a:prstGeom>
        </p:spPr>
        <p:txBody>
          <a:bodyPr vert="horz" wrap="square" lIns="0" tIns="112242" rIns="0" bIns="0" rtlCol="0">
            <a:spAutoFit/>
          </a:bodyPr>
          <a:lstStyle/>
          <a:p>
            <a:pPr marL="129509"/>
            <a:r>
              <a:rPr spc="-4" dirty="0"/>
              <a:t>Silico</a:t>
            </a:r>
            <a:r>
              <a:rPr lang="en-US" spc="-4" dirty="0"/>
              <a:t>nes (50% of silicon metal consumption)</a:t>
            </a:r>
            <a:endParaRPr dirty="0"/>
          </a:p>
        </p:txBody>
      </p:sp>
      <p:sp>
        <p:nvSpPr>
          <p:cNvPr id="6" name="object 6"/>
          <p:cNvSpPr txBox="1"/>
          <p:nvPr/>
        </p:nvSpPr>
        <p:spPr>
          <a:xfrm>
            <a:off x="795781" y="3371597"/>
            <a:ext cx="1371600" cy="215444"/>
          </a:xfrm>
          <a:prstGeom prst="rect">
            <a:avLst/>
          </a:prstGeom>
        </p:spPr>
        <p:txBody>
          <a:bodyPr vert="horz" wrap="square" lIns="0" tIns="0" rIns="0" bIns="0" rtlCol="0">
            <a:spAutoFit/>
          </a:bodyPr>
          <a:lstStyle/>
          <a:p>
            <a:pPr marL="12697"/>
            <a:r>
              <a:rPr sz="1400" b="1" spc="-14" dirty="0">
                <a:latin typeface="Calibri"/>
                <a:cs typeface="Calibri"/>
              </a:rPr>
              <a:t>Weather</a:t>
            </a:r>
            <a:r>
              <a:rPr sz="1400" b="1" spc="-40" dirty="0">
                <a:latin typeface="Calibri"/>
                <a:cs typeface="Calibri"/>
              </a:rPr>
              <a:t> </a:t>
            </a:r>
            <a:r>
              <a:rPr sz="1400" b="1" spc="-4" dirty="0">
                <a:latin typeface="Calibri"/>
                <a:cs typeface="Calibri"/>
              </a:rPr>
              <a:t>Stripping</a:t>
            </a:r>
            <a:endParaRPr sz="1400">
              <a:latin typeface="Calibri"/>
              <a:cs typeface="Calibri"/>
            </a:endParaRPr>
          </a:p>
        </p:txBody>
      </p:sp>
      <p:sp>
        <p:nvSpPr>
          <p:cNvPr id="7" name="object 7"/>
          <p:cNvSpPr txBox="1"/>
          <p:nvPr/>
        </p:nvSpPr>
        <p:spPr>
          <a:xfrm>
            <a:off x="2721037" y="3371597"/>
            <a:ext cx="826135" cy="215444"/>
          </a:xfrm>
          <a:prstGeom prst="rect">
            <a:avLst/>
          </a:prstGeom>
        </p:spPr>
        <p:txBody>
          <a:bodyPr vert="horz" wrap="square" lIns="0" tIns="0" rIns="0" bIns="0" rtlCol="0">
            <a:spAutoFit/>
          </a:bodyPr>
          <a:lstStyle/>
          <a:p>
            <a:pPr marL="12697"/>
            <a:r>
              <a:rPr sz="1400" b="1" spc="-10" dirty="0">
                <a:latin typeface="Calibri"/>
                <a:cs typeface="Calibri"/>
              </a:rPr>
              <a:t>Dashboard</a:t>
            </a:r>
            <a:endParaRPr sz="1400">
              <a:latin typeface="Calibri"/>
              <a:cs typeface="Calibri"/>
            </a:endParaRPr>
          </a:p>
        </p:txBody>
      </p:sp>
      <p:sp>
        <p:nvSpPr>
          <p:cNvPr id="8" name="object 8"/>
          <p:cNvSpPr txBox="1"/>
          <p:nvPr/>
        </p:nvSpPr>
        <p:spPr>
          <a:xfrm>
            <a:off x="3592326" y="3796783"/>
            <a:ext cx="504825" cy="215444"/>
          </a:xfrm>
          <a:prstGeom prst="rect">
            <a:avLst/>
          </a:prstGeom>
        </p:spPr>
        <p:txBody>
          <a:bodyPr vert="horz" wrap="square" lIns="0" tIns="0" rIns="0" bIns="0" rtlCol="0">
            <a:spAutoFit/>
          </a:bodyPr>
          <a:lstStyle/>
          <a:p>
            <a:pPr marL="12697"/>
            <a:r>
              <a:rPr sz="1400" b="1" spc="-10" dirty="0">
                <a:latin typeface="Calibri"/>
                <a:cs typeface="Calibri"/>
              </a:rPr>
              <a:t>Cables</a:t>
            </a:r>
            <a:endParaRPr sz="1400">
              <a:latin typeface="Calibri"/>
              <a:cs typeface="Calibri"/>
            </a:endParaRPr>
          </a:p>
        </p:txBody>
      </p:sp>
      <p:sp>
        <p:nvSpPr>
          <p:cNvPr id="9" name="object 9"/>
          <p:cNvSpPr txBox="1"/>
          <p:nvPr/>
        </p:nvSpPr>
        <p:spPr>
          <a:xfrm>
            <a:off x="3538994" y="5263632"/>
            <a:ext cx="655955" cy="215444"/>
          </a:xfrm>
          <a:prstGeom prst="rect">
            <a:avLst/>
          </a:prstGeom>
        </p:spPr>
        <p:txBody>
          <a:bodyPr vert="horz" wrap="square" lIns="0" tIns="0" rIns="0" bIns="0" rtlCol="0">
            <a:spAutoFit/>
          </a:bodyPr>
          <a:lstStyle/>
          <a:p>
            <a:pPr marL="12697"/>
            <a:r>
              <a:rPr sz="1400" b="1" spc="-10" dirty="0">
                <a:latin typeface="Calibri"/>
                <a:cs typeface="Calibri"/>
              </a:rPr>
              <a:t>Coatings</a:t>
            </a:r>
            <a:endParaRPr sz="1400">
              <a:latin typeface="Calibri"/>
              <a:cs typeface="Calibri"/>
            </a:endParaRPr>
          </a:p>
        </p:txBody>
      </p:sp>
      <p:sp>
        <p:nvSpPr>
          <p:cNvPr id="10" name="object 10"/>
          <p:cNvSpPr txBox="1"/>
          <p:nvPr/>
        </p:nvSpPr>
        <p:spPr>
          <a:xfrm>
            <a:off x="1179088" y="5259815"/>
            <a:ext cx="377825" cy="215444"/>
          </a:xfrm>
          <a:prstGeom prst="rect">
            <a:avLst/>
          </a:prstGeom>
        </p:spPr>
        <p:txBody>
          <a:bodyPr vert="horz" wrap="square" lIns="0" tIns="0" rIns="0" bIns="0" rtlCol="0">
            <a:spAutoFit/>
          </a:bodyPr>
          <a:lstStyle/>
          <a:p>
            <a:pPr marL="12697"/>
            <a:r>
              <a:rPr sz="1400" b="1" spc="-10" dirty="0">
                <a:latin typeface="Calibri"/>
                <a:cs typeface="Calibri"/>
              </a:rPr>
              <a:t>Ti</a:t>
            </a:r>
            <a:r>
              <a:rPr sz="1400" b="1" spc="-25" dirty="0">
                <a:latin typeface="Calibri"/>
                <a:cs typeface="Calibri"/>
              </a:rPr>
              <a:t>r</a:t>
            </a:r>
            <a:r>
              <a:rPr sz="1400" b="1" spc="-10" dirty="0">
                <a:latin typeface="Calibri"/>
                <a:cs typeface="Calibri"/>
              </a:rPr>
              <a:t>e</a:t>
            </a:r>
            <a:r>
              <a:rPr sz="1400" b="1" spc="-4" dirty="0">
                <a:latin typeface="Calibri"/>
                <a:cs typeface="Calibri"/>
              </a:rPr>
              <a:t>s</a:t>
            </a:r>
            <a:endParaRPr sz="1400">
              <a:latin typeface="Calibri"/>
              <a:cs typeface="Calibri"/>
            </a:endParaRPr>
          </a:p>
        </p:txBody>
      </p:sp>
      <p:sp>
        <p:nvSpPr>
          <p:cNvPr id="11" name="object 11"/>
          <p:cNvSpPr txBox="1"/>
          <p:nvPr/>
        </p:nvSpPr>
        <p:spPr>
          <a:xfrm>
            <a:off x="5645930" y="4455906"/>
            <a:ext cx="451484" cy="215444"/>
          </a:xfrm>
          <a:prstGeom prst="rect">
            <a:avLst/>
          </a:prstGeom>
        </p:spPr>
        <p:txBody>
          <a:bodyPr vert="horz" wrap="square" lIns="0" tIns="0" rIns="0" bIns="0" rtlCol="0">
            <a:spAutoFit/>
          </a:bodyPr>
          <a:lstStyle/>
          <a:p>
            <a:pPr marL="12697"/>
            <a:r>
              <a:rPr sz="1400" b="1" spc="-10" dirty="0">
                <a:latin typeface="Calibri"/>
                <a:cs typeface="Calibri"/>
              </a:rPr>
              <a:t>G</a:t>
            </a:r>
            <a:r>
              <a:rPr sz="1400" b="1" spc="-25" dirty="0">
                <a:latin typeface="Calibri"/>
                <a:cs typeface="Calibri"/>
              </a:rPr>
              <a:t>r</a:t>
            </a:r>
            <a:r>
              <a:rPr sz="1400" b="1" spc="-10" dirty="0">
                <a:latin typeface="Calibri"/>
                <a:cs typeface="Calibri"/>
              </a:rPr>
              <a:t>out</a:t>
            </a:r>
            <a:endParaRPr sz="1400">
              <a:latin typeface="Calibri"/>
              <a:cs typeface="Calibri"/>
            </a:endParaRPr>
          </a:p>
        </p:txBody>
      </p:sp>
      <p:sp>
        <p:nvSpPr>
          <p:cNvPr id="12" name="object 12"/>
          <p:cNvSpPr txBox="1"/>
          <p:nvPr/>
        </p:nvSpPr>
        <p:spPr>
          <a:xfrm>
            <a:off x="7101472" y="4455906"/>
            <a:ext cx="643891" cy="215444"/>
          </a:xfrm>
          <a:prstGeom prst="rect">
            <a:avLst/>
          </a:prstGeom>
        </p:spPr>
        <p:txBody>
          <a:bodyPr vert="horz" wrap="square" lIns="0" tIns="0" rIns="0" bIns="0" rtlCol="0">
            <a:spAutoFit/>
          </a:bodyPr>
          <a:lstStyle/>
          <a:p>
            <a:pPr marL="12697"/>
            <a:r>
              <a:rPr sz="1400" b="1" spc="-10" dirty="0">
                <a:latin typeface="Calibri"/>
                <a:cs typeface="Calibri"/>
              </a:rPr>
              <a:t>Sealants</a:t>
            </a:r>
            <a:endParaRPr sz="1400">
              <a:latin typeface="Calibri"/>
              <a:cs typeface="Calibri"/>
            </a:endParaRPr>
          </a:p>
        </p:txBody>
      </p:sp>
      <p:sp>
        <p:nvSpPr>
          <p:cNvPr id="13" name="object 13"/>
          <p:cNvSpPr txBox="1"/>
          <p:nvPr/>
        </p:nvSpPr>
        <p:spPr>
          <a:xfrm>
            <a:off x="486411" y="1371854"/>
            <a:ext cx="8947150" cy="1035830"/>
          </a:xfrm>
          <a:prstGeom prst="rect">
            <a:avLst/>
          </a:prstGeom>
        </p:spPr>
        <p:txBody>
          <a:bodyPr vert="horz" wrap="square" lIns="0" tIns="0" rIns="0" bIns="0" rtlCol="0">
            <a:spAutoFit/>
          </a:bodyPr>
          <a:lstStyle/>
          <a:p>
            <a:pPr marL="185376" indent="-172680">
              <a:buClr>
                <a:srgbClr val="1F497C"/>
              </a:buClr>
              <a:buFont typeface="Wingdings"/>
              <a:buChar char=""/>
              <a:tabLst>
                <a:tab pos="186012" algn="l"/>
              </a:tabLst>
            </a:pPr>
            <a:r>
              <a:rPr sz="1600" b="1" dirty="0">
                <a:latin typeface="Calibri"/>
                <a:cs typeface="Calibri"/>
              </a:rPr>
              <a:t>750,000 </a:t>
            </a:r>
            <a:r>
              <a:rPr sz="1600" b="1" spc="-10" dirty="0">
                <a:latin typeface="Calibri"/>
                <a:cs typeface="Calibri"/>
              </a:rPr>
              <a:t>tons </a:t>
            </a:r>
            <a:r>
              <a:rPr sz="1600" b="1" spc="-4" dirty="0">
                <a:latin typeface="Calibri"/>
                <a:cs typeface="Calibri"/>
              </a:rPr>
              <a:t>consumed by silicones</a:t>
            </a:r>
            <a:r>
              <a:rPr sz="1600" b="1" spc="105" dirty="0">
                <a:latin typeface="Calibri"/>
                <a:cs typeface="Calibri"/>
              </a:rPr>
              <a:t> </a:t>
            </a:r>
            <a:r>
              <a:rPr sz="1600" b="1" spc="-4" dirty="0">
                <a:latin typeface="Calibri"/>
                <a:cs typeface="Calibri"/>
              </a:rPr>
              <a:t>industry</a:t>
            </a:r>
            <a:endParaRPr sz="1600" b="1" dirty="0">
              <a:latin typeface="Calibri"/>
              <a:cs typeface="Calibri"/>
            </a:endParaRPr>
          </a:p>
          <a:p>
            <a:pPr marL="185376" indent="-172680">
              <a:spcBef>
                <a:spcPts val="840"/>
              </a:spcBef>
              <a:buClr>
                <a:srgbClr val="1F497C"/>
              </a:buClr>
              <a:buFont typeface="Wingdings"/>
              <a:buChar char=""/>
              <a:tabLst>
                <a:tab pos="186012" algn="l"/>
              </a:tabLst>
            </a:pPr>
            <a:r>
              <a:rPr sz="1600" b="1" dirty="0">
                <a:latin typeface="Calibri"/>
                <a:cs typeface="Calibri"/>
              </a:rPr>
              <a:t>GDP + 4% </a:t>
            </a:r>
            <a:r>
              <a:rPr sz="1600" b="1" spc="-10" dirty="0">
                <a:latin typeface="Calibri"/>
                <a:cs typeface="Calibri"/>
              </a:rPr>
              <a:t>growth </a:t>
            </a:r>
            <a:r>
              <a:rPr sz="1600" b="1" dirty="0">
                <a:latin typeface="Calibri"/>
                <a:cs typeface="Calibri"/>
              </a:rPr>
              <a:t>– NA </a:t>
            </a:r>
            <a:r>
              <a:rPr sz="1600" b="1" spc="-4" dirty="0">
                <a:latin typeface="Calibri"/>
                <a:cs typeface="Calibri"/>
              </a:rPr>
              <a:t>silicones facilities </a:t>
            </a:r>
            <a:r>
              <a:rPr sz="1600" b="1" dirty="0">
                <a:latin typeface="Calibri"/>
                <a:cs typeface="Calibri"/>
              </a:rPr>
              <a:t>running </a:t>
            </a:r>
            <a:r>
              <a:rPr sz="1600" b="1" spc="-10" dirty="0">
                <a:latin typeface="Calibri"/>
                <a:cs typeface="Calibri"/>
              </a:rPr>
              <a:t>at </a:t>
            </a:r>
            <a:r>
              <a:rPr sz="1600" b="1" dirty="0">
                <a:latin typeface="Calibri"/>
                <a:cs typeface="Calibri"/>
              </a:rPr>
              <a:t>full</a:t>
            </a:r>
            <a:r>
              <a:rPr sz="1600" b="1" spc="145" dirty="0">
                <a:latin typeface="Calibri"/>
                <a:cs typeface="Calibri"/>
              </a:rPr>
              <a:t> </a:t>
            </a:r>
            <a:r>
              <a:rPr sz="1600" b="1" spc="-4" dirty="0">
                <a:latin typeface="Calibri"/>
                <a:cs typeface="Calibri"/>
              </a:rPr>
              <a:t>capacity</a:t>
            </a:r>
            <a:endParaRPr sz="1600" b="1" dirty="0">
              <a:latin typeface="Calibri"/>
              <a:cs typeface="Calibri"/>
            </a:endParaRPr>
          </a:p>
          <a:p>
            <a:pPr>
              <a:spcBef>
                <a:spcPts val="14"/>
              </a:spcBef>
            </a:pPr>
            <a:endParaRPr sz="1300" dirty="0">
              <a:latin typeface="Times New Roman"/>
              <a:cs typeface="Times New Roman"/>
            </a:endParaRPr>
          </a:p>
          <a:p>
            <a:pPr marR="5080" algn="r"/>
            <a:r>
              <a:rPr sz="1400" b="1" spc="-40" dirty="0">
                <a:latin typeface="Calibri"/>
                <a:cs typeface="Calibri"/>
              </a:rPr>
              <a:t>P</a:t>
            </a:r>
            <a:r>
              <a:rPr sz="1400" b="1" spc="-4" dirty="0">
                <a:latin typeface="Calibri"/>
                <a:cs typeface="Calibri"/>
              </a:rPr>
              <a:t>a</a:t>
            </a:r>
            <a:r>
              <a:rPr sz="1400" b="1" spc="-10" dirty="0">
                <a:latin typeface="Calibri"/>
                <a:cs typeface="Calibri"/>
              </a:rPr>
              <a:t>i</a:t>
            </a:r>
            <a:r>
              <a:rPr sz="1400" b="1" spc="-20" dirty="0">
                <a:latin typeface="Calibri"/>
                <a:cs typeface="Calibri"/>
              </a:rPr>
              <a:t>n</a:t>
            </a:r>
            <a:r>
              <a:rPr sz="1400" b="1" spc="-4" dirty="0">
                <a:latin typeface="Calibri"/>
                <a:cs typeface="Calibri"/>
              </a:rPr>
              <a:t>t</a:t>
            </a:r>
            <a:endParaRPr sz="1400" dirty="0">
              <a:latin typeface="Calibri"/>
              <a:cs typeface="Calibri"/>
            </a:endParaRPr>
          </a:p>
        </p:txBody>
      </p:sp>
      <p:sp>
        <p:nvSpPr>
          <p:cNvPr id="14" name="object 14"/>
          <p:cNvSpPr txBox="1"/>
          <p:nvPr/>
        </p:nvSpPr>
        <p:spPr>
          <a:xfrm>
            <a:off x="483362" y="6228312"/>
            <a:ext cx="8872855" cy="646758"/>
          </a:xfrm>
          <a:prstGeom prst="rect">
            <a:avLst/>
          </a:prstGeom>
        </p:spPr>
        <p:txBody>
          <a:bodyPr vert="horz" wrap="square" lIns="0" tIns="0" rIns="0" bIns="0" rtlCol="0">
            <a:spAutoFit/>
          </a:bodyPr>
          <a:lstStyle/>
          <a:p>
            <a:pPr marL="4470625">
              <a:tabLst>
                <a:tab pos="6108541" algn="l"/>
                <a:tab pos="8115307" algn="l"/>
              </a:tabLst>
            </a:pPr>
            <a:r>
              <a:rPr sz="1400" b="1" spc="-10" dirty="0">
                <a:latin typeface="Calibri"/>
                <a:cs typeface="Calibri"/>
              </a:rPr>
              <a:t>Caulkin</a:t>
            </a:r>
            <a:r>
              <a:rPr sz="1400" b="1" spc="-4" dirty="0">
                <a:latin typeface="Calibri"/>
                <a:cs typeface="Calibri"/>
              </a:rPr>
              <a:t>g</a:t>
            </a:r>
            <a:r>
              <a:rPr sz="1400" b="1" dirty="0">
                <a:latin typeface="Calibri"/>
                <a:cs typeface="Calibri"/>
              </a:rPr>
              <a:t>	</a:t>
            </a:r>
            <a:r>
              <a:rPr sz="1400" b="1" spc="-4" dirty="0">
                <a:latin typeface="Calibri"/>
                <a:cs typeface="Calibri"/>
              </a:rPr>
              <a:t>Shampoo</a:t>
            </a:r>
            <a:r>
              <a:rPr sz="1400" b="1" dirty="0">
                <a:latin typeface="Calibri"/>
                <a:cs typeface="Calibri"/>
              </a:rPr>
              <a:t>	</a:t>
            </a:r>
            <a:r>
              <a:rPr sz="1400" b="1" spc="-10" dirty="0">
                <a:latin typeface="Calibri"/>
                <a:cs typeface="Calibri"/>
              </a:rPr>
              <a:t>C</a:t>
            </a:r>
            <a:r>
              <a:rPr sz="1400" b="1" spc="-4" dirty="0">
                <a:latin typeface="Calibri"/>
                <a:cs typeface="Calibri"/>
              </a:rPr>
              <a:t>osm</a:t>
            </a:r>
            <a:r>
              <a:rPr sz="1400" b="1" spc="-25" dirty="0">
                <a:latin typeface="Calibri"/>
                <a:cs typeface="Calibri"/>
              </a:rPr>
              <a:t>e</a:t>
            </a:r>
            <a:r>
              <a:rPr sz="1400" b="1" spc="-4" dirty="0">
                <a:latin typeface="Calibri"/>
                <a:cs typeface="Calibri"/>
              </a:rPr>
              <a:t>tics</a:t>
            </a:r>
            <a:endParaRPr sz="1400">
              <a:latin typeface="Calibri"/>
              <a:cs typeface="Calibri"/>
            </a:endParaRPr>
          </a:p>
          <a:p>
            <a:pPr>
              <a:spcBef>
                <a:spcPts val="11"/>
              </a:spcBef>
            </a:pPr>
            <a:endParaRPr sz="1600">
              <a:latin typeface="Times New Roman"/>
              <a:cs typeface="Times New Roman"/>
            </a:endParaRPr>
          </a:p>
          <a:p>
            <a:pPr marL="12697"/>
            <a:r>
              <a:rPr sz="1100" i="1" spc="-4" dirty="0">
                <a:solidFill>
                  <a:srgbClr val="7E7E7E"/>
                </a:solidFill>
                <a:latin typeface="Calibri"/>
                <a:cs typeface="Calibri"/>
              </a:rPr>
              <a:t>Note:  % of sales figures </a:t>
            </a:r>
            <a:r>
              <a:rPr sz="1100" i="1" spc="-10" dirty="0">
                <a:solidFill>
                  <a:srgbClr val="7E7E7E"/>
                </a:solidFill>
                <a:latin typeface="Calibri"/>
                <a:cs typeface="Calibri"/>
              </a:rPr>
              <a:t>represent industry estimates </a:t>
            </a:r>
            <a:r>
              <a:rPr sz="1100" i="1" spc="-4" dirty="0">
                <a:solidFill>
                  <a:srgbClr val="7E7E7E"/>
                </a:solidFill>
                <a:latin typeface="Calibri"/>
                <a:cs typeface="Calibri"/>
              </a:rPr>
              <a:t>of </a:t>
            </a:r>
            <a:r>
              <a:rPr sz="1100" i="1" spc="-10" dirty="0">
                <a:solidFill>
                  <a:srgbClr val="7E7E7E"/>
                </a:solidFill>
                <a:latin typeface="Calibri"/>
                <a:cs typeface="Calibri"/>
              </a:rPr>
              <a:t>western </a:t>
            </a:r>
            <a:r>
              <a:rPr sz="1100" i="1" spc="-4" dirty="0">
                <a:solidFill>
                  <a:srgbClr val="7E7E7E"/>
                </a:solidFill>
                <a:latin typeface="Calibri"/>
                <a:cs typeface="Calibri"/>
              </a:rPr>
              <a:t>world </a:t>
            </a:r>
            <a:r>
              <a:rPr sz="1100" i="1" spc="-10" dirty="0">
                <a:solidFill>
                  <a:srgbClr val="7E7E7E"/>
                </a:solidFill>
                <a:latin typeface="Calibri"/>
                <a:cs typeface="Calibri"/>
              </a:rPr>
              <a:t>consumption, </a:t>
            </a:r>
            <a:r>
              <a:rPr sz="1100" i="1" spc="-4" dirty="0">
                <a:solidFill>
                  <a:srgbClr val="7E7E7E"/>
                </a:solidFill>
                <a:latin typeface="Calibri"/>
                <a:cs typeface="Calibri"/>
              </a:rPr>
              <a:t>For </a:t>
            </a:r>
            <a:r>
              <a:rPr sz="1100" i="1" spc="-10" dirty="0">
                <a:solidFill>
                  <a:srgbClr val="7E7E7E"/>
                </a:solidFill>
                <a:latin typeface="Calibri"/>
                <a:cs typeface="Calibri"/>
              </a:rPr>
              <a:t>additional </a:t>
            </a:r>
            <a:r>
              <a:rPr sz="1100" i="1" spc="-4" dirty="0">
                <a:solidFill>
                  <a:srgbClr val="7E7E7E"/>
                </a:solidFill>
                <a:latin typeface="Calibri"/>
                <a:cs typeface="Calibri"/>
              </a:rPr>
              <a:t>detail on </a:t>
            </a:r>
            <a:r>
              <a:rPr sz="1100" i="1" spc="-10" dirty="0">
                <a:solidFill>
                  <a:srgbClr val="7E7E7E"/>
                </a:solidFill>
                <a:latin typeface="Calibri"/>
                <a:cs typeface="Calibri"/>
              </a:rPr>
              <a:t>silicones </a:t>
            </a:r>
            <a:r>
              <a:rPr sz="1100" i="1" spc="-4" dirty="0">
                <a:solidFill>
                  <a:srgbClr val="7E7E7E"/>
                </a:solidFill>
                <a:latin typeface="Calibri"/>
                <a:cs typeface="Calibri"/>
              </a:rPr>
              <a:t>end </a:t>
            </a:r>
            <a:r>
              <a:rPr sz="1100" i="1" spc="-10" dirty="0">
                <a:solidFill>
                  <a:srgbClr val="7E7E7E"/>
                </a:solidFill>
                <a:latin typeface="Calibri"/>
                <a:cs typeface="Calibri"/>
              </a:rPr>
              <a:t>markets, </a:t>
            </a:r>
            <a:r>
              <a:rPr sz="1100" i="1" spc="-4" dirty="0">
                <a:solidFill>
                  <a:srgbClr val="7E7E7E"/>
                </a:solidFill>
                <a:latin typeface="Calibri"/>
                <a:cs typeface="Calibri"/>
              </a:rPr>
              <a:t>visit </a:t>
            </a:r>
            <a:r>
              <a:rPr sz="1100" i="1" spc="170" dirty="0">
                <a:solidFill>
                  <a:srgbClr val="7E7E7E"/>
                </a:solidFill>
                <a:latin typeface="Calibri"/>
                <a:cs typeface="Calibri"/>
              </a:rPr>
              <a:t> </a:t>
            </a:r>
            <a:r>
              <a:rPr sz="1100" i="1" u="sng" spc="-10" dirty="0">
                <a:solidFill>
                  <a:srgbClr val="0000FF"/>
                </a:solidFill>
                <a:latin typeface="Calibri"/>
                <a:cs typeface="Calibri"/>
                <a:hlinkClick r:id="rId5"/>
              </a:rPr>
              <a:t>www.silicones.eu</a:t>
            </a:r>
            <a:endParaRPr sz="1100">
              <a:latin typeface="Calibri"/>
              <a:cs typeface="Calibri"/>
            </a:endParaRPr>
          </a:p>
        </p:txBody>
      </p:sp>
      <p:sp>
        <p:nvSpPr>
          <p:cNvPr id="15" name="object 15"/>
          <p:cNvSpPr/>
          <p:nvPr/>
        </p:nvSpPr>
        <p:spPr>
          <a:xfrm>
            <a:off x="1280160" y="3617978"/>
            <a:ext cx="396240" cy="516255"/>
          </a:xfrm>
          <a:custGeom>
            <a:avLst/>
            <a:gdLst/>
            <a:ahLst/>
            <a:cxnLst/>
            <a:rect l="l" t="t" r="r" b="b"/>
            <a:pathLst>
              <a:path w="396239" h="516254">
                <a:moveTo>
                  <a:pt x="355292" y="451315"/>
                </a:moveTo>
                <a:lnTo>
                  <a:pt x="9906" y="0"/>
                </a:lnTo>
                <a:lnTo>
                  <a:pt x="0" y="7620"/>
                </a:lnTo>
                <a:lnTo>
                  <a:pt x="345400" y="458953"/>
                </a:lnTo>
                <a:lnTo>
                  <a:pt x="355292" y="451315"/>
                </a:lnTo>
                <a:close/>
              </a:path>
              <a:path w="396239" h="516254">
                <a:moveTo>
                  <a:pt x="362712" y="499445"/>
                </a:moveTo>
                <a:lnTo>
                  <a:pt x="362712" y="461009"/>
                </a:lnTo>
                <a:lnTo>
                  <a:pt x="352806" y="468630"/>
                </a:lnTo>
                <a:lnTo>
                  <a:pt x="345400" y="458953"/>
                </a:lnTo>
                <a:lnTo>
                  <a:pt x="320040" y="478536"/>
                </a:lnTo>
                <a:lnTo>
                  <a:pt x="362712" y="499445"/>
                </a:lnTo>
                <a:close/>
              </a:path>
              <a:path w="396239" h="516254">
                <a:moveTo>
                  <a:pt x="362712" y="461009"/>
                </a:moveTo>
                <a:lnTo>
                  <a:pt x="355292" y="451315"/>
                </a:lnTo>
                <a:lnTo>
                  <a:pt x="345400" y="458953"/>
                </a:lnTo>
                <a:lnTo>
                  <a:pt x="352806" y="468630"/>
                </a:lnTo>
                <a:lnTo>
                  <a:pt x="362712" y="461009"/>
                </a:lnTo>
                <a:close/>
              </a:path>
              <a:path w="396239" h="516254">
                <a:moveTo>
                  <a:pt x="396240" y="515873"/>
                </a:moveTo>
                <a:lnTo>
                  <a:pt x="380238" y="432054"/>
                </a:lnTo>
                <a:lnTo>
                  <a:pt x="355292" y="451315"/>
                </a:lnTo>
                <a:lnTo>
                  <a:pt x="362712" y="461009"/>
                </a:lnTo>
                <a:lnTo>
                  <a:pt x="362712" y="499445"/>
                </a:lnTo>
                <a:lnTo>
                  <a:pt x="396240" y="515873"/>
                </a:lnTo>
                <a:close/>
              </a:path>
            </a:pathLst>
          </a:custGeom>
          <a:solidFill>
            <a:srgbClr val="4A7EBB"/>
          </a:solidFill>
        </p:spPr>
        <p:txBody>
          <a:bodyPr wrap="square" lIns="0" tIns="0" rIns="0" bIns="0" rtlCol="0"/>
          <a:lstStyle/>
          <a:p>
            <a:endParaRPr/>
          </a:p>
        </p:txBody>
      </p:sp>
      <p:sp>
        <p:nvSpPr>
          <p:cNvPr id="16" name="object 16"/>
          <p:cNvSpPr/>
          <p:nvPr/>
        </p:nvSpPr>
        <p:spPr>
          <a:xfrm>
            <a:off x="2838450" y="3598165"/>
            <a:ext cx="172720" cy="502920"/>
          </a:xfrm>
          <a:custGeom>
            <a:avLst/>
            <a:gdLst/>
            <a:ahLst/>
            <a:cxnLst/>
            <a:rect l="l" t="t" r="r" b="b"/>
            <a:pathLst>
              <a:path w="172719" h="502920">
                <a:moveTo>
                  <a:pt x="30449" y="427953"/>
                </a:moveTo>
                <a:lnTo>
                  <a:pt x="0" y="418338"/>
                </a:lnTo>
                <a:lnTo>
                  <a:pt x="13715" y="502920"/>
                </a:lnTo>
                <a:lnTo>
                  <a:pt x="26669" y="489293"/>
                </a:lnTo>
                <a:lnTo>
                  <a:pt x="26669" y="440436"/>
                </a:lnTo>
                <a:lnTo>
                  <a:pt x="30449" y="427953"/>
                </a:lnTo>
                <a:close/>
              </a:path>
              <a:path w="172719" h="502920">
                <a:moveTo>
                  <a:pt x="42425" y="431735"/>
                </a:moveTo>
                <a:lnTo>
                  <a:pt x="30449" y="427953"/>
                </a:lnTo>
                <a:lnTo>
                  <a:pt x="26669" y="440436"/>
                </a:lnTo>
                <a:lnTo>
                  <a:pt x="38861" y="443484"/>
                </a:lnTo>
                <a:lnTo>
                  <a:pt x="42425" y="431735"/>
                </a:lnTo>
                <a:close/>
              </a:path>
              <a:path w="172719" h="502920">
                <a:moveTo>
                  <a:pt x="72389" y="441198"/>
                </a:moveTo>
                <a:lnTo>
                  <a:pt x="42425" y="431735"/>
                </a:lnTo>
                <a:lnTo>
                  <a:pt x="38861" y="443484"/>
                </a:lnTo>
                <a:lnTo>
                  <a:pt x="26669" y="440436"/>
                </a:lnTo>
                <a:lnTo>
                  <a:pt x="26669" y="489293"/>
                </a:lnTo>
                <a:lnTo>
                  <a:pt x="72389" y="441198"/>
                </a:lnTo>
                <a:close/>
              </a:path>
              <a:path w="172719" h="502920">
                <a:moveTo>
                  <a:pt x="172211" y="3809"/>
                </a:moveTo>
                <a:lnTo>
                  <a:pt x="160019" y="0"/>
                </a:lnTo>
                <a:lnTo>
                  <a:pt x="30449" y="427953"/>
                </a:lnTo>
                <a:lnTo>
                  <a:pt x="42425" y="431735"/>
                </a:lnTo>
                <a:lnTo>
                  <a:pt x="172211" y="3809"/>
                </a:lnTo>
                <a:close/>
              </a:path>
            </a:pathLst>
          </a:custGeom>
          <a:solidFill>
            <a:srgbClr val="4A7EBB"/>
          </a:solidFill>
        </p:spPr>
        <p:txBody>
          <a:bodyPr wrap="square" lIns="0" tIns="0" rIns="0" bIns="0" rtlCol="0"/>
          <a:lstStyle/>
          <a:p>
            <a:endParaRPr/>
          </a:p>
        </p:txBody>
      </p:sp>
      <p:sp>
        <p:nvSpPr>
          <p:cNvPr id="17" name="object 17"/>
          <p:cNvSpPr/>
          <p:nvPr/>
        </p:nvSpPr>
        <p:spPr>
          <a:xfrm>
            <a:off x="3048000" y="4040885"/>
            <a:ext cx="603250" cy="419100"/>
          </a:xfrm>
          <a:custGeom>
            <a:avLst/>
            <a:gdLst/>
            <a:ahLst/>
            <a:cxnLst/>
            <a:rect l="l" t="t" r="r" b="b"/>
            <a:pathLst>
              <a:path w="603250" h="419100">
                <a:moveTo>
                  <a:pt x="59360" y="370624"/>
                </a:moveTo>
                <a:lnTo>
                  <a:pt x="41148" y="344424"/>
                </a:lnTo>
                <a:lnTo>
                  <a:pt x="0" y="419100"/>
                </a:lnTo>
                <a:lnTo>
                  <a:pt x="48768" y="412070"/>
                </a:lnTo>
                <a:lnTo>
                  <a:pt x="48768" y="377952"/>
                </a:lnTo>
                <a:lnTo>
                  <a:pt x="59360" y="370624"/>
                </a:lnTo>
                <a:close/>
              </a:path>
              <a:path w="603250" h="419100">
                <a:moveTo>
                  <a:pt x="66842" y="381387"/>
                </a:moveTo>
                <a:lnTo>
                  <a:pt x="59360" y="370624"/>
                </a:lnTo>
                <a:lnTo>
                  <a:pt x="48768" y="377952"/>
                </a:lnTo>
                <a:lnTo>
                  <a:pt x="56388" y="388620"/>
                </a:lnTo>
                <a:lnTo>
                  <a:pt x="66842" y="381387"/>
                </a:lnTo>
                <a:close/>
              </a:path>
              <a:path w="603250" h="419100">
                <a:moveTo>
                  <a:pt x="84582" y="406908"/>
                </a:moveTo>
                <a:lnTo>
                  <a:pt x="66842" y="381387"/>
                </a:lnTo>
                <a:lnTo>
                  <a:pt x="56388" y="388620"/>
                </a:lnTo>
                <a:lnTo>
                  <a:pt x="48768" y="377952"/>
                </a:lnTo>
                <a:lnTo>
                  <a:pt x="48768" y="412070"/>
                </a:lnTo>
                <a:lnTo>
                  <a:pt x="84582" y="406908"/>
                </a:lnTo>
                <a:close/>
              </a:path>
              <a:path w="603250" h="419100">
                <a:moveTo>
                  <a:pt x="602742" y="10668"/>
                </a:moveTo>
                <a:lnTo>
                  <a:pt x="595122" y="0"/>
                </a:lnTo>
                <a:lnTo>
                  <a:pt x="59360" y="370624"/>
                </a:lnTo>
                <a:lnTo>
                  <a:pt x="66842" y="381387"/>
                </a:lnTo>
                <a:lnTo>
                  <a:pt x="602742" y="10668"/>
                </a:lnTo>
                <a:close/>
              </a:path>
            </a:pathLst>
          </a:custGeom>
          <a:solidFill>
            <a:srgbClr val="4A7EBB"/>
          </a:solidFill>
        </p:spPr>
        <p:txBody>
          <a:bodyPr wrap="square" lIns="0" tIns="0" rIns="0" bIns="0" rtlCol="0"/>
          <a:lstStyle/>
          <a:p>
            <a:endParaRPr/>
          </a:p>
        </p:txBody>
      </p:sp>
      <p:sp>
        <p:nvSpPr>
          <p:cNvPr id="18" name="object 18"/>
          <p:cNvSpPr/>
          <p:nvPr/>
        </p:nvSpPr>
        <p:spPr>
          <a:xfrm>
            <a:off x="2169415" y="4466844"/>
            <a:ext cx="1296670" cy="760730"/>
          </a:xfrm>
          <a:custGeom>
            <a:avLst/>
            <a:gdLst/>
            <a:ahLst/>
            <a:cxnLst/>
            <a:rect l="l" t="t" r="r" b="b"/>
            <a:pathLst>
              <a:path w="1296670" h="760729">
                <a:moveTo>
                  <a:pt x="84581" y="6096"/>
                </a:moveTo>
                <a:lnTo>
                  <a:pt x="0" y="0"/>
                </a:lnTo>
                <a:lnTo>
                  <a:pt x="46481" y="71628"/>
                </a:lnTo>
                <a:lnTo>
                  <a:pt x="51815" y="62453"/>
                </a:lnTo>
                <a:lnTo>
                  <a:pt x="51815" y="38100"/>
                </a:lnTo>
                <a:lnTo>
                  <a:pt x="57911" y="26670"/>
                </a:lnTo>
                <a:lnTo>
                  <a:pt x="68892" y="33082"/>
                </a:lnTo>
                <a:lnTo>
                  <a:pt x="84581" y="6096"/>
                </a:lnTo>
                <a:close/>
              </a:path>
              <a:path w="1296670" h="760729">
                <a:moveTo>
                  <a:pt x="68892" y="33082"/>
                </a:moveTo>
                <a:lnTo>
                  <a:pt x="57911" y="26670"/>
                </a:lnTo>
                <a:lnTo>
                  <a:pt x="51815" y="38100"/>
                </a:lnTo>
                <a:lnTo>
                  <a:pt x="62387" y="44270"/>
                </a:lnTo>
                <a:lnTo>
                  <a:pt x="68892" y="33082"/>
                </a:lnTo>
                <a:close/>
              </a:path>
              <a:path w="1296670" h="760729">
                <a:moveTo>
                  <a:pt x="62387" y="44270"/>
                </a:moveTo>
                <a:lnTo>
                  <a:pt x="51815" y="38100"/>
                </a:lnTo>
                <a:lnTo>
                  <a:pt x="51815" y="62453"/>
                </a:lnTo>
                <a:lnTo>
                  <a:pt x="62387" y="44270"/>
                </a:lnTo>
                <a:close/>
              </a:path>
              <a:path w="1296670" h="760729">
                <a:moveTo>
                  <a:pt x="1296161" y="749807"/>
                </a:moveTo>
                <a:lnTo>
                  <a:pt x="68892" y="33082"/>
                </a:lnTo>
                <a:lnTo>
                  <a:pt x="62387" y="44270"/>
                </a:lnTo>
                <a:lnTo>
                  <a:pt x="1289303" y="760476"/>
                </a:lnTo>
                <a:lnTo>
                  <a:pt x="1296161" y="749807"/>
                </a:lnTo>
                <a:close/>
              </a:path>
            </a:pathLst>
          </a:custGeom>
          <a:solidFill>
            <a:srgbClr val="4A7EBB"/>
          </a:solidFill>
        </p:spPr>
        <p:txBody>
          <a:bodyPr wrap="square" lIns="0" tIns="0" rIns="0" bIns="0" rtlCol="0"/>
          <a:lstStyle/>
          <a:p>
            <a:endParaRPr/>
          </a:p>
        </p:txBody>
      </p:sp>
      <p:sp>
        <p:nvSpPr>
          <p:cNvPr id="19" name="object 19"/>
          <p:cNvSpPr/>
          <p:nvPr/>
        </p:nvSpPr>
        <p:spPr>
          <a:xfrm>
            <a:off x="1322072" y="4936237"/>
            <a:ext cx="75565" cy="273685"/>
          </a:xfrm>
          <a:custGeom>
            <a:avLst/>
            <a:gdLst/>
            <a:ahLst/>
            <a:cxnLst/>
            <a:rect l="l" t="t" r="r" b="b"/>
            <a:pathLst>
              <a:path w="75565" h="273685">
                <a:moveTo>
                  <a:pt x="75437" y="81533"/>
                </a:moveTo>
                <a:lnTo>
                  <a:pt x="49529" y="0"/>
                </a:lnTo>
                <a:lnTo>
                  <a:pt x="0" y="69341"/>
                </a:lnTo>
                <a:lnTo>
                  <a:pt x="31494" y="74432"/>
                </a:lnTo>
                <a:lnTo>
                  <a:pt x="33527" y="61721"/>
                </a:lnTo>
                <a:lnTo>
                  <a:pt x="46481" y="64007"/>
                </a:lnTo>
                <a:lnTo>
                  <a:pt x="46481" y="76854"/>
                </a:lnTo>
                <a:lnTo>
                  <a:pt x="75437" y="81533"/>
                </a:lnTo>
                <a:close/>
              </a:path>
              <a:path w="75565" h="273685">
                <a:moveTo>
                  <a:pt x="44478" y="76530"/>
                </a:moveTo>
                <a:lnTo>
                  <a:pt x="31494" y="74432"/>
                </a:lnTo>
                <a:lnTo>
                  <a:pt x="0" y="271271"/>
                </a:lnTo>
                <a:lnTo>
                  <a:pt x="12953" y="273557"/>
                </a:lnTo>
                <a:lnTo>
                  <a:pt x="44478" y="76530"/>
                </a:lnTo>
                <a:close/>
              </a:path>
              <a:path w="75565" h="273685">
                <a:moveTo>
                  <a:pt x="46481" y="64007"/>
                </a:moveTo>
                <a:lnTo>
                  <a:pt x="33527" y="61721"/>
                </a:lnTo>
                <a:lnTo>
                  <a:pt x="31494" y="74432"/>
                </a:lnTo>
                <a:lnTo>
                  <a:pt x="44478" y="76530"/>
                </a:lnTo>
                <a:lnTo>
                  <a:pt x="46481" y="64007"/>
                </a:lnTo>
                <a:close/>
              </a:path>
              <a:path w="75565" h="273685">
                <a:moveTo>
                  <a:pt x="46481" y="76854"/>
                </a:moveTo>
                <a:lnTo>
                  <a:pt x="46481" y="64007"/>
                </a:lnTo>
                <a:lnTo>
                  <a:pt x="44478" y="76530"/>
                </a:lnTo>
                <a:lnTo>
                  <a:pt x="46481" y="76854"/>
                </a:lnTo>
                <a:close/>
              </a:path>
            </a:pathLst>
          </a:custGeom>
          <a:solidFill>
            <a:srgbClr val="4A7EBB"/>
          </a:solidFill>
        </p:spPr>
        <p:txBody>
          <a:bodyPr wrap="square" lIns="0" tIns="0" rIns="0" bIns="0" rtlCol="0"/>
          <a:lstStyle/>
          <a:p>
            <a:endParaRPr/>
          </a:p>
        </p:txBody>
      </p:sp>
      <p:sp>
        <p:nvSpPr>
          <p:cNvPr id="20" name="object 20"/>
          <p:cNvSpPr/>
          <p:nvPr/>
        </p:nvSpPr>
        <p:spPr>
          <a:xfrm>
            <a:off x="5753102" y="3807716"/>
            <a:ext cx="196851" cy="567055"/>
          </a:xfrm>
          <a:custGeom>
            <a:avLst/>
            <a:gdLst/>
            <a:ahLst/>
            <a:cxnLst/>
            <a:rect l="l" t="t" r="r" b="b"/>
            <a:pathLst>
              <a:path w="196850" h="567054">
                <a:moveTo>
                  <a:pt x="166034" y="74930"/>
                </a:moveTo>
                <a:lnTo>
                  <a:pt x="154529" y="71297"/>
                </a:lnTo>
                <a:lnTo>
                  <a:pt x="0" y="563117"/>
                </a:lnTo>
                <a:lnTo>
                  <a:pt x="12191" y="566927"/>
                </a:lnTo>
                <a:lnTo>
                  <a:pt x="166034" y="74930"/>
                </a:lnTo>
                <a:close/>
              </a:path>
              <a:path w="196850" h="567054">
                <a:moveTo>
                  <a:pt x="196595" y="84581"/>
                </a:moveTo>
                <a:lnTo>
                  <a:pt x="182879" y="0"/>
                </a:lnTo>
                <a:lnTo>
                  <a:pt x="124205" y="61721"/>
                </a:lnTo>
                <a:lnTo>
                  <a:pt x="154529" y="71297"/>
                </a:lnTo>
                <a:lnTo>
                  <a:pt x="158495" y="58673"/>
                </a:lnTo>
                <a:lnTo>
                  <a:pt x="169925" y="62483"/>
                </a:lnTo>
                <a:lnTo>
                  <a:pt x="169925" y="76159"/>
                </a:lnTo>
                <a:lnTo>
                  <a:pt x="196595" y="84581"/>
                </a:lnTo>
                <a:close/>
              </a:path>
              <a:path w="196850" h="567054">
                <a:moveTo>
                  <a:pt x="169925" y="62483"/>
                </a:moveTo>
                <a:lnTo>
                  <a:pt x="158495" y="58673"/>
                </a:lnTo>
                <a:lnTo>
                  <a:pt x="154529" y="71297"/>
                </a:lnTo>
                <a:lnTo>
                  <a:pt x="166034" y="74930"/>
                </a:lnTo>
                <a:lnTo>
                  <a:pt x="169925" y="62483"/>
                </a:lnTo>
                <a:close/>
              </a:path>
              <a:path w="196850" h="567054">
                <a:moveTo>
                  <a:pt x="169925" y="76159"/>
                </a:moveTo>
                <a:lnTo>
                  <a:pt x="169925" y="62483"/>
                </a:lnTo>
                <a:lnTo>
                  <a:pt x="166034" y="74930"/>
                </a:lnTo>
                <a:lnTo>
                  <a:pt x="169925" y="76159"/>
                </a:lnTo>
                <a:close/>
              </a:path>
            </a:pathLst>
          </a:custGeom>
          <a:solidFill>
            <a:srgbClr val="4A7EBB"/>
          </a:solidFill>
        </p:spPr>
        <p:txBody>
          <a:bodyPr wrap="square" lIns="0" tIns="0" rIns="0" bIns="0" rtlCol="0"/>
          <a:lstStyle/>
          <a:p>
            <a:endParaRPr/>
          </a:p>
        </p:txBody>
      </p:sp>
      <p:sp>
        <p:nvSpPr>
          <p:cNvPr id="21" name="object 21"/>
          <p:cNvSpPr/>
          <p:nvPr/>
        </p:nvSpPr>
        <p:spPr>
          <a:xfrm>
            <a:off x="6089143" y="3802381"/>
            <a:ext cx="1338580" cy="577215"/>
          </a:xfrm>
          <a:custGeom>
            <a:avLst/>
            <a:gdLst/>
            <a:ahLst/>
            <a:cxnLst/>
            <a:rect l="l" t="t" r="r" b="b"/>
            <a:pathLst>
              <a:path w="1338579" h="577214">
                <a:moveTo>
                  <a:pt x="85343" y="0"/>
                </a:moveTo>
                <a:lnTo>
                  <a:pt x="0" y="5334"/>
                </a:lnTo>
                <a:lnTo>
                  <a:pt x="55625" y="70104"/>
                </a:lnTo>
                <a:lnTo>
                  <a:pt x="56387" y="68306"/>
                </a:lnTo>
                <a:lnTo>
                  <a:pt x="56387" y="35814"/>
                </a:lnTo>
                <a:lnTo>
                  <a:pt x="60959" y="24384"/>
                </a:lnTo>
                <a:lnTo>
                  <a:pt x="72871" y="29422"/>
                </a:lnTo>
                <a:lnTo>
                  <a:pt x="85343" y="0"/>
                </a:lnTo>
                <a:close/>
              </a:path>
              <a:path w="1338579" h="577214">
                <a:moveTo>
                  <a:pt x="72871" y="29422"/>
                </a:moveTo>
                <a:lnTo>
                  <a:pt x="60959" y="24384"/>
                </a:lnTo>
                <a:lnTo>
                  <a:pt x="56387" y="35814"/>
                </a:lnTo>
                <a:lnTo>
                  <a:pt x="68063" y="40763"/>
                </a:lnTo>
                <a:lnTo>
                  <a:pt x="72871" y="29422"/>
                </a:lnTo>
                <a:close/>
              </a:path>
              <a:path w="1338579" h="577214">
                <a:moveTo>
                  <a:pt x="68063" y="40763"/>
                </a:moveTo>
                <a:lnTo>
                  <a:pt x="56387" y="35814"/>
                </a:lnTo>
                <a:lnTo>
                  <a:pt x="56387" y="68306"/>
                </a:lnTo>
                <a:lnTo>
                  <a:pt x="68063" y="40763"/>
                </a:lnTo>
                <a:close/>
              </a:path>
              <a:path w="1338579" h="577214">
                <a:moveTo>
                  <a:pt x="1338072" y="564642"/>
                </a:moveTo>
                <a:lnTo>
                  <a:pt x="72871" y="29422"/>
                </a:lnTo>
                <a:lnTo>
                  <a:pt x="68063" y="40763"/>
                </a:lnTo>
                <a:lnTo>
                  <a:pt x="1332738" y="576834"/>
                </a:lnTo>
                <a:lnTo>
                  <a:pt x="1338072" y="564642"/>
                </a:lnTo>
                <a:close/>
              </a:path>
            </a:pathLst>
          </a:custGeom>
          <a:solidFill>
            <a:srgbClr val="4A7EBB"/>
          </a:solidFill>
        </p:spPr>
        <p:txBody>
          <a:bodyPr wrap="square" lIns="0" tIns="0" rIns="0" bIns="0" rtlCol="0"/>
          <a:lstStyle/>
          <a:p>
            <a:endParaRPr/>
          </a:p>
        </p:txBody>
      </p:sp>
      <p:sp>
        <p:nvSpPr>
          <p:cNvPr id="22" name="object 22"/>
          <p:cNvSpPr/>
          <p:nvPr/>
        </p:nvSpPr>
        <p:spPr>
          <a:xfrm>
            <a:off x="7386066" y="3829051"/>
            <a:ext cx="76200" cy="554990"/>
          </a:xfrm>
          <a:custGeom>
            <a:avLst/>
            <a:gdLst/>
            <a:ahLst/>
            <a:cxnLst/>
            <a:rect l="l" t="t" r="r" b="b"/>
            <a:pathLst>
              <a:path w="76200" h="554989">
                <a:moveTo>
                  <a:pt x="76200" y="76200"/>
                </a:moveTo>
                <a:lnTo>
                  <a:pt x="38100" y="0"/>
                </a:lnTo>
                <a:lnTo>
                  <a:pt x="0" y="76200"/>
                </a:lnTo>
                <a:lnTo>
                  <a:pt x="32003" y="76200"/>
                </a:lnTo>
                <a:lnTo>
                  <a:pt x="32003" y="63246"/>
                </a:lnTo>
                <a:lnTo>
                  <a:pt x="44957" y="63246"/>
                </a:lnTo>
                <a:lnTo>
                  <a:pt x="44957" y="76200"/>
                </a:lnTo>
                <a:lnTo>
                  <a:pt x="76200" y="76200"/>
                </a:lnTo>
                <a:close/>
              </a:path>
              <a:path w="76200" h="554989">
                <a:moveTo>
                  <a:pt x="44957" y="76200"/>
                </a:moveTo>
                <a:lnTo>
                  <a:pt x="44957" y="63246"/>
                </a:lnTo>
                <a:lnTo>
                  <a:pt x="32003" y="63246"/>
                </a:lnTo>
                <a:lnTo>
                  <a:pt x="32003" y="76200"/>
                </a:lnTo>
                <a:lnTo>
                  <a:pt x="44957" y="76200"/>
                </a:lnTo>
                <a:close/>
              </a:path>
              <a:path w="76200" h="554989">
                <a:moveTo>
                  <a:pt x="44957" y="554736"/>
                </a:moveTo>
                <a:lnTo>
                  <a:pt x="44957" y="76200"/>
                </a:lnTo>
                <a:lnTo>
                  <a:pt x="32003" y="76200"/>
                </a:lnTo>
                <a:lnTo>
                  <a:pt x="32003" y="554736"/>
                </a:lnTo>
                <a:lnTo>
                  <a:pt x="44957" y="554736"/>
                </a:lnTo>
                <a:close/>
              </a:path>
            </a:pathLst>
          </a:custGeom>
          <a:solidFill>
            <a:srgbClr val="4A7EBB"/>
          </a:solidFill>
        </p:spPr>
        <p:txBody>
          <a:bodyPr wrap="square" lIns="0" tIns="0" rIns="0" bIns="0" rtlCol="0"/>
          <a:lstStyle/>
          <a:p>
            <a:endParaRPr/>
          </a:p>
        </p:txBody>
      </p:sp>
      <p:sp>
        <p:nvSpPr>
          <p:cNvPr id="23" name="object 23"/>
          <p:cNvSpPr/>
          <p:nvPr/>
        </p:nvSpPr>
        <p:spPr>
          <a:xfrm>
            <a:off x="7419595" y="3720086"/>
            <a:ext cx="767080" cy="649605"/>
          </a:xfrm>
          <a:custGeom>
            <a:avLst/>
            <a:gdLst/>
            <a:ahLst/>
            <a:cxnLst/>
            <a:rect l="l" t="t" r="r" b="b"/>
            <a:pathLst>
              <a:path w="767079" h="649604">
                <a:moveTo>
                  <a:pt x="712863" y="53760"/>
                </a:moveTo>
                <a:lnTo>
                  <a:pt x="704510" y="43840"/>
                </a:lnTo>
                <a:lnTo>
                  <a:pt x="0" y="640080"/>
                </a:lnTo>
                <a:lnTo>
                  <a:pt x="8381" y="649224"/>
                </a:lnTo>
                <a:lnTo>
                  <a:pt x="712863" y="53760"/>
                </a:lnTo>
                <a:close/>
              </a:path>
              <a:path w="767079" h="649604">
                <a:moveTo>
                  <a:pt x="766571" y="0"/>
                </a:moveTo>
                <a:lnTo>
                  <a:pt x="684275" y="19812"/>
                </a:lnTo>
                <a:lnTo>
                  <a:pt x="704510" y="43840"/>
                </a:lnTo>
                <a:lnTo>
                  <a:pt x="713993" y="35814"/>
                </a:lnTo>
                <a:lnTo>
                  <a:pt x="722375" y="45720"/>
                </a:lnTo>
                <a:lnTo>
                  <a:pt x="722375" y="65055"/>
                </a:lnTo>
                <a:lnTo>
                  <a:pt x="733043" y="77724"/>
                </a:lnTo>
                <a:lnTo>
                  <a:pt x="766571" y="0"/>
                </a:lnTo>
                <a:close/>
              </a:path>
              <a:path w="767079" h="649604">
                <a:moveTo>
                  <a:pt x="722375" y="45720"/>
                </a:moveTo>
                <a:lnTo>
                  <a:pt x="713993" y="35814"/>
                </a:lnTo>
                <a:lnTo>
                  <a:pt x="704510" y="43840"/>
                </a:lnTo>
                <a:lnTo>
                  <a:pt x="712863" y="53760"/>
                </a:lnTo>
                <a:lnTo>
                  <a:pt x="722375" y="45720"/>
                </a:lnTo>
                <a:close/>
              </a:path>
              <a:path w="767079" h="649604">
                <a:moveTo>
                  <a:pt x="722375" y="65055"/>
                </a:moveTo>
                <a:lnTo>
                  <a:pt x="722375" y="45720"/>
                </a:lnTo>
                <a:lnTo>
                  <a:pt x="712863" y="53760"/>
                </a:lnTo>
                <a:lnTo>
                  <a:pt x="722375" y="65055"/>
                </a:lnTo>
                <a:close/>
              </a:path>
            </a:pathLst>
          </a:custGeom>
          <a:solidFill>
            <a:srgbClr val="4A7EBB"/>
          </a:solidFill>
        </p:spPr>
        <p:txBody>
          <a:bodyPr wrap="square" lIns="0" tIns="0" rIns="0" bIns="0" rtlCol="0"/>
          <a:lstStyle/>
          <a:p>
            <a:endParaRPr/>
          </a:p>
        </p:txBody>
      </p:sp>
      <p:sp>
        <p:nvSpPr>
          <p:cNvPr id="24" name="object 24"/>
          <p:cNvSpPr/>
          <p:nvPr/>
        </p:nvSpPr>
        <p:spPr>
          <a:xfrm>
            <a:off x="8359143" y="2295905"/>
            <a:ext cx="879475" cy="830580"/>
          </a:xfrm>
          <a:custGeom>
            <a:avLst/>
            <a:gdLst/>
            <a:ahLst/>
            <a:cxnLst/>
            <a:rect l="l" t="t" r="r" b="b"/>
            <a:pathLst>
              <a:path w="879475" h="830580">
                <a:moveTo>
                  <a:pt x="51453" y="773565"/>
                </a:moveTo>
                <a:lnTo>
                  <a:pt x="29718" y="750570"/>
                </a:lnTo>
                <a:lnTo>
                  <a:pt x="0" y="830580"/>
                </a:lnTo>
                <a:lnTo>
                  <a:pt x="41910" y="818162"/>
                </a:lnTo>
                <a:lnTo>
                  <a:pt x="41910" y="782574"/>
                </a:lnTo>
                <a:lnTo>
                  <a:pt x="51453" y="773565"/>
                </a:lnTo>
                <a:close/>
              </a:path>
              <a:path w="879475" h="830580">
                <a:moveTo>
                  <a:pt x="60332" y="782959"/>
                </a:moveTo>
                <a:lnTo>
                  <a:pt x="51453" y="773565"/>
                </a:lnTo>
                <a:lnTo>
                  <a:pt x="41910" y="782574"/>
                </a:lnTo>
                <a:lnTo>
                  <a:pt x="51054" y="791718"/>
                </a:lnTo>
                <a:lnTo>
                  <a:pt x="60332" y="782959"/>
                </a:lnTo>
                <a:close/>
              </a:path>
              <a:path w="879475" h="830580">
                <a:moveTo>
                  <a:pt x="82296" y="806196"/>
                </a:moveTo>
                <a:lnTo>
                  <a:pt x="60332" y="782959"/>
                </a:lnTo>
                <a:lnTo>
                  <a:pt x="51054" y="791718"/>
                </a:lnTo>
                <a:lnTo>
                  <a:pt x="41910" y="782574"/>
                </a:lnTo>
                <a:lnTo>
                  <a:pt x="41910" y="818162"/>
                </a:lnTo>
                <a:lnTo>
                  <a:pt x="82296" y="806196"/>
                </a:lnTo>
                <a:close/>
              </a:path>
              <a:path w="879475" h="830580">
                <a:moveTo>
                  <a:pt x="879348" y="9906"/>
                </a:moveTo>
                <a:lnTo>
                  <a:pt x="870966" y="0"/>
                </a:lnTo>
                <a:lnTo>
                  <a:pt x="51453" y="773565"/>
                </a:lnTo>
                <a:lnTo>
                  <a:pt x="60332" y="782959"/>
                </a:lnTo>
                <a:lnTo>
                  <a:pt x="879348" y="9906"/>
                </a:lnTo>
                <a:close/>
              </a:path>
            </a:pathLst>
          </a:custGeom>
          <a:solidFill>
            <a:srgbClr val="4A7EBB"/>
          </a:solidFill>
        </p:spPr>
        <p:txBody>
          <a:bodyPr wrap="square" lIns="0" tIns="0" rIns="0" bIns="0" rtlCol="0"/>
          <a:lstStyle/>
          <a:p>
            <a:endParaRPr/>
          </a:p>
        </p:txBody>
      </p:sp>
      <p:sp>
        <p:nvSpPr>
          <p:cNvPr id="26" name="object 26"/>
          <p:cNvSpPr/>
          <p:nvPr/>
        </p:nvSpPr>
        <p:spPr>
          <a:xfrm>
            <a:off x="6192773" y="5072636"/>
            <a:ext cx="1614677" cy="1002791"/>
          </a:xfrm>
          <a:prstGeom prst="rect">
            <a:avLst/>
          </a:prstGeom>
          <a:blipFill>
            <a:blip r:embed="rId6" cstate="print"/>
            <a:stretch>
              <a:fillRect/>
            </a:stretch>
          </a:blipFill>
        </p:spPr>
        <p:txBody>
          <a:bodyPr wrap="square" lIns="0" tIns="0" rIns="0" bIns="0" rtlCol="0"/>
          <a:lstStyle/>
          <a:p>
            <a:endParaRPr/>
          </a:p>
        </p:txBody>
      </p:sp>
      <p:sp>
        <p:nvSpPr>
          <p:cNvPr id="27" name="object 27"/>
          <p:cNvSpPr/>
          <p:nvPr/>
        </p:nvSpPr>
        <p:spPr>
          <a:xfrm>
            <a:off x="8450580" y="5058158"/>
            <a:ext cx="992124" cy="1014983"/>
          </a:xfrm>
          <a:prstGeom prst="rect">
            <a:avLst/>
          </a:prstGeom>
          <a:blipFill>
            <a:blip r:embed="rId7" cstate="print"/>
            <a:stretch>
              <a:fillRect/>
            </a:stretch>
          </a:blipFill>
        </p:spPr>
        <p:txBody>
          <a:bodyPr wrap="square" lIns="0" tIns="0" rIns="0" bIns="0" rtlCol="0"/>
          <a:lstStyle/>
          <a:p>
            <a:endParaRPr/>
          </a:p>
        </p:txBody>
      </p:sp>
      <p:sp>
        <p:nvSpPr>
          <p:cNvPr id="28" name="object 28"/>
          <p:cNvSpPr/>
          <p:nvPr/>
        </p:nvSpPr>
        <p:spPr>
          <a:xfrm>
            <a:off x="5061965" y="4658868"/>
            <a:ext cx="474726" cy="1497331"/>
          </a:xfrm>
          <a:prstGeom prst="rect">
            <a:avLst/>
          </a:prstGeom>
          <a:blipFill>
            <a:blip r:embed="rId8"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18068005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74287" y="311151"/>
            <a:ext cx="9051925" cy="551315"/>
          </a:xfrm>
          <a:prstGeom prst="rect">
            <a:avLst/>
          </a:prstGeom>
        </p:spPr>
        <p:txBody>
          <a:bodyPr vert="horz" wrap="square" lIns="0" tIns="112242" rIns="0" bIns="0" rtlCol="0">
            <a:spAutoFit/>
          </a:bodyPr>
          <a:lstStyle/>
          <a:p>
            <a:pPr marL="123160"/>
            <a:r>
              <a:rPr lang="en-US" spc="-4" dirty="0"/>
              <a:t>Aluminum (40% of silicon metal consumption)</a:t>
            </a:r>
            <a:endParaRPr dirty="0"/>
          </a:p>
        </p:txBody>
      </p:sp>
      <p:sp>
        <p:nvSpPr>
          <p:cNvPr id="3" name="object 3"/>
          <p:cNvSpPr/>
          <p:nvPr/>
        </p:nvSpPr>
        <p:spPr>
          <a:xfrm>
            <a:off x="5750052" y="3256788"/>
            <a:ext cx="0" cy="2837815"/>
          </a:xfrm>
          <a:custGeom>
            <a:avLst/>
            <a:gdLst/>
            <a:ahLst/>
            <a:cxnLst/>
            <a:rect l="l" t="t" r="r" b="b"/>
            <a:pathLst>
              <a:path h="2837815">
                <a:moveTo>
                  <a:pt x="0" y="0"/>
                </a:moveTo>
                <a:lnTo>
                  <a:pt x="0" y="2837688"/>
                </a:lnTo>
              </a:path>
            </a:pathLst>
          </a:custGeom>
          <a:ln w="9144">
            <a:solidFill>
              <a:srgbClr val="868686"/>
            </a:solidFill>
          </a:ln>
        </p:spPr>
        <p:txBody>
          <a:bodyPr wrap="square" lIns="0" tIns="0" rIns="0" bIns="0" rtlCol="0"/>
          <a:lstStyle/>
          <a:p>
            <a:endParaRPr/>
          </a:p>
        </p:txBody>
      </p:sp>
      <p:sp>
        <p:nvSpPr>
          <p:cNvPr id="4" name="object 4"/>
          <p:cNvSpPr/>
          <p:nvPr/>
        </p:nvSpPr>
        <p:spPr>
          <a:xfrm>
            <a:off x="5714240" y="6057900"/>
            <a:ext cx="36196" cy="0"/>
          </a:xfrm>
          <a:custGeom>
            <a:avLst/>
            <a:gdLst/>
            <a:ahLst/>
            <a:cxnLst/>
            <a:rect l="l" t="t" r="r" b="b"/>
            <a:pathLst>
              <a:path w="36195">
                <a:moveTo>
                  <a:pt x="0" y="0"/>
                </a:moveTo>
                <a:lnTo>
                  <a:pt x="35813" y="0"/>
                </a:lnTo>
              </a:path>
            </a:pathLst>
          </a:custGeom>
          <a:ln w="9144">
            <a:solidFill>
              <a:srgbClr val="868686"/>
            </a:solidFill>
          </a:ln>
        </p:spPr>
        <p:txBody>
          <a:bodyPr wrap="square" lIns="0" tIns="0" rIns="0" bIns="0" rtlCol="0"/>
          <a:lstStyle/>
          <a:p>
            <a:endParaRPr/>
          </a:p>
        </p:txBody>
      </p:sp>
      <p:sp>
        <p:nvSpPr>
          <p:cNvPr id="5" name="object 5"/>
          <p:cNvSpPr/>
          <p:nvPr/>
        </p:nvSpPr>
        <p:spPr>
          <a:xfrm>
            <a:off x="5714240" y="5657850"/>
            <a:ext cx="36196" cy="0"/>
          </a:xfrm>
          <a:custGeom>
            <a:avLst/>
            <a:gdLst/>
            <a:ahLst/>
            <a:cxnLst/>
            <a:rect l="l" t="t" r="r" b="b"/>
            <a:pathLst>
              <a:path w="36195">
                <a:moveTo>
                  <a:pt x="0" y="0"/>
                </a:moveTo>
                <a:lnTo>
                  <a:pt x="35813" y="0"/>
                </a:lnTo>
              </a:path>
            </a:pathLst>
          </a:custGeom>
          <a:ln w="9144">
            <a:solidFill>
              <a:srgbClr val="868686"/>
            </a:solidFill>
          </a:ln>
        </p:spPr>
        <p:txBody>
          <a:bodyPr wrap="square" lIns="0" tIns="0" rIns="0" bIns="0" rtlCol="0"/>
          <a:lstStyle/>
          <a:p>
            <a:endParaRPr/>
          </a:p>
        </p:txBody>
      </p:sp>
      <p:sp>
        <p:nvSpPr>
          <p:cNvPr id="6" name="object 6"/>
          <p:cNvSpPr/>
          <p:nvPr/>
        </p:nvSpPr>
        <p:spPr>
          <a:xfrm>
            <a:off x="5714240" y="5257800"/>
            <a:ext cx="36196" cy="0"/>
          </a:xfrm>
          <a:custGeom>
            <a:avLst/>
            <a:gdLst/>
            <a:ahLst/>
            <a:cxnLst/>
            <a:rect l="l" t="t" r="r" b="b"/>
            <a:pathLst>
              <a:path w="36195">
                <a:moveTo>
                  <a:pt x="0" y="0"/>
                </a:moveTo>
                <a:lnTo>
                  <a:pt x="35813" y="0"/>
                </a:lnTo>
              </a:path>
            </a:pathLst>
          </a:custGeom>
          <a:ln w="9144">
            <a:solidFill>
              <a:srgbClr val="868686"/>
            </a:solidFill>
          </a:ln>
        </p:spPr>
        <p:txBody>
          <a:bodyPr wrap="square" lIns="0" tIns="0" rIns="0" bIns="0" rtlCol="0"/>
          <a:lstStyle/>
          <a:p>
            <a:endParaRPr/>
          </a:p>
        </p:txBody>
      </p:sp>
      <p:sp>
        <p:nvSpPr>
          <p:cNvPr id="7" name="object 7"/>
          <p:cNvSpPr/>
          <p:nvPr/>
        </p:nvSpPr>
        <p:spPr>
          <a:xfrm>
            <a:off x="5714240" y="4857750"/>
            <a:ext cx="36196" cy="0"/>
          </a:xfrm>
          <a:custGeom>
            <a:avLst/>
            <a:gdLst/>
            <a:ahLst/>
            <a:cxnLst/>
            <a:rect l="l" t="t" r="r" b="b"/>
            <a:pathLst>
              <a:path w="36195">
                <a:moveTo>
                  <a:pt x="0" y="0"/>
                </a:moveTo>
                <a:lnTo>
                  <a:pt x="35813" y="0"/>
                </a:lnTo>
              </a:path>
            </a:pathLst>
          </a:custGeom>
          <a:ln w="9144">
            <a:solidFill>
              <a:srgbClr val="868686"/>
            </a:solidFill>
          </a:ln>
        </p:spPr>
        <p:txBody>
          <a:bodyPr wrap="square" lIns="0" tIns="0" rIns="0" bIns="0" rtlCol="0"/>
          <a:lstStyle/>
          <a:p>
            <a:endParaRPr/>
          </a:p>
        </p:txBody>
      </p:sp>
      <p:sp>
        <p:nvSpPr>
          <p:cNvPr id="8" name="object 8"/>
          <p:cNvSpPr/>
          <p:nvPr/>
        </p:nvSpPr>
        <p:spPr>
          <a:xfrm>
            <a:off x="5714240" y="4456936"/>
            <a:ext cx="36196" cy="0"/>
          </a:xfrm>
          <a:custGeom>
            <a:avLst/>
            <a:gdLst/>
            <a:ahLst/>
            <a:cxnLst/>
            <a:rect l="l" t="t" r="r" b="b"/>
            <a:pathLst>
              <a:path w="36195">
                <a:moveTo>
                  <a:pt x="0" y="0"/>
                </a:moveTo>
                <a:lnTo>
                  <a:pt x="35813" y="0"/>
                </a:lnTo>
              </a:path>
            </a:pathLst>
          </a:custGeom>
          <a:ln w="9144">
            <a:solidFill>
              <a:srgbClr val="868686"/>
            </a:solidFill>
          </a:ln>
        </p:spPr>
        <p:txBody>
          <a:bodyPr wrap="square" lIns="0" tIns="0" rIns="0" bIns="0" rtlCol="0"/>
          <a:lstStyle/>
          <a:p>
            <a:endParaRPr/>
          </a:p>
        </p:txBody>
      </p:sp>
      <p:sp>
        <p:nvSpPr>
          <p:cNvPr id="9" name="object 9"/>
          <p:cNvSpPr/>
          <p:nvPr/>
        </p:nvSpPr>
        <p:spPr>
          <a:xfrm>
            <a:off x="5714240" y="4056888"/>
            <a:ext cx="36196" cy="0"/>
          </a:xfrm>
          <a:custGeom>
            <a:avLst/>
            <a:gdLst/>
            <a:ahLst/>
            <a:cxnLst/>
            <a:rect l="l" t="t" r="r" b="b"/>
            <a:pathLst>
              <a:path w="36195">
                <a:moveTo>
                  <a:pt x="0" y="0"/>
                </a:moveTo>
                <a:lnTo>
                  <a:pt x="35813" y="0"/>
                </a:lnTo>
              </a:path>
            </a:pathLst>
          </a:custGeom>
          <a:ln w="9144">
            <a:solidFill>
              <a:srgbClr val="868686"/>
            </a:solidFill>
          </a:ln>
        </p:spPr>
        <p:txBody>
          <a:bodyPr wrap="square" lIns="0" tIns="0" rIns="0" bIns="0" rtlCol="0"/>
          <a:lstStyle/>
          <a:p>
            <a:endParaRPr/>
          </a:p>
        </p:txBody>
      </p:sp>
      <p:sp>
        <p:nvSpPr>
          <p:cNvPr id="10" name="object 10"/>
          <p:cNvSpPr/>
          <p:nvPr/>
        </p:nvSpPr>
        <p:spPr>
          <a:xfrm>
            <a:off x="5714240" y="3656838"/>
            <a:ext cx="36196" cy="0"/>
          </a:xfrm>
          <a:custGeom>
            <a:avLst/>
            <a:gdLst/>
            <a:ahLst/>
            <a:cxnLst/>
            <a:rect l="l" t="t" r="r" b="b"/>
            <a:pathLst>
              <a:path w="36195">
                <a:moveTo>
                  <a:pt x="0" y="0"/>
                </a:moveTo>
                <a:lnTo>
                  <a:pt x="35813" y="0"/>
                </a:lnTo>
              </a:path>
            </a:pathLst>
          </a:custGeom>
          <a:ln w="9144">
            <a:solidFill>
              <a:srgbClr val="868686"/>
            </a:solidFill>
          </a:ln>
        </p:spPr>
        <p:txBody>
          <a:bodyPr wrap="square" lIns="0" tIns="0" rIns="0" bIns="0" rtlCol="0"/>
          <a:lstStyle/>
          <a:p>
            <a:endParaRPr/>
          </a:p>
        </p:txBody>
      </p:sp>
      <p:sp>
        <p:nvSpPr>
          <p:cNvPr id="11" name="object 11"/>
          <p:cNvSpPr/>
          <p:nvPr/>
        </p:nvSpPr>
        <p:spPr>
          <a:xfrm>
            <a:off x="5714240" y="3256787"/>
            <a:ext cx="36196" cy="0"/>
          </a:xfrm>
          <a:custGeom>
            <a:avLst/>
            <a:gdLst/>
            <a:ahLst/>
            <a:cxnLst/>
            <a:rect l="l" t="t" r="r" b="b"/>
            <a:pathLst>
              <a:path w="36195">
                <a:moveTo>
                  <a:pt x="0" y="0"/>
                </a:moveTo>
                <a:lnTo>
                  <a:pt x="35813" y="0"/>
                </a:lnTo>
              </a:path>
            </a:pathLst>
          </a:custGeom>
          <a:ln w="9144">
            <a:solidFill>
              <a:srgbClr val="868686"/>
            </a:solidFill>
          </a:ln>
        </p:spPr>
        <p:txBody>
          <a:bodyPr wrap="square" lIns="0" tIns="0" rIns="0" bIns="0" rtlCol="0"/>
          <a:lstStyle/>
          <a:p>
            <a:endParaRPr/>
          </a:p>
        </p:txBody>
      </p:sp>
      <p:sp>
        <p:nvSpPr>
          <p:cNvPr id="12" name="object 12"/>
          <p:cNvSpPr/>
          <p:nvPr/>
        </p:nvSpPr>
        <p:spPr>
          <a:xfrm>
            <a:off x="5750052" y="6057900"/>
            <a:ext cx="3835400" cy="0"/>
          </a:xfrm>
          <a:custGeom>
            <a:avLst/>
            <a:gdLst/>
            <a:ahLst/>
            <a:cxnLst/>
            <a:rect l="l" t="t" r="r" b="b"/>
            <a:pathLst>
              <a:path w="3835400">
                <a:moveTo>
                  <a:pt x="0" y="0"/>
                </a:moveTo>
                <a:lnTo>
                  <a:pt x="3835145" y="0"/>
                </a:lnTo>
              </a:path>
            </a:pathLst>
          </a:custGeom>
          <a:ln w="9144">
            <a:solidFill>
              <a:srgbClr val="868686"/>
            </a:solidFill>
          </a:ln>
        </p:spPr>
        <p:txBody>
          <a:bodyPr wrap="square" lIns="0" tIns="0" rIns="0" bIns="0" rtlCol="0"/>
          <a:lstStyle/>
          <a:p>
            <a:endParaRPr/>
          </a:p>
        </p:txBody>
      </p:sp>
      <p:sp>
        <p:nvSpPr>
          <p:cNvPr id="13" name="object 13"/>
          <p:cNvSpPr/>
          <p:nvPr/>
        </p:nvSpPr>
        <p:spPr>
          <a:xfrm>
            <a:off x="6094478" y="6076188"/>
            <a:ext cx="9525" cy="0"/>
          </a:xfrm>
          <a:custGeom>
            <a:avLst/>
            <a:gdLst/>
            <a:ahLst/>
            <a:cxnLst/>
            <a:rect l="l" t="t" r="r" b="b"/>
            <a:pathLst>
              <a:path w="9525">
                <a:moveTo>
                  <a:pt x="0" y="0"/>
                </a:moveTo>
                <a:lnTo>
                  <a:pt x="9144" y="0"/>
                </a:lnTo>
              </a:path>
            </a:pathLst>
          </a:custGeom>
          <a:ln w="36575">
            <a:solidFill>
              <a:srgbClr val="868686"/>
            </a:solidFill>
          </a:ln>
        </p:spPr>
        <p:txBody>
          <a:bodyPr wrap="square" lIns="0" tIns="0" rIns="0" bIns="0" rtlCol="0"/>
          <a:lstStyle/>
          <a:p>
            <a:endParaRPr/>
          </a:p>
        </p:txBody>
      </p:sp>
      <p:sp>
        <p:nvSpPr>
          <p:cNvPr id="14" name="object 14"/>
          <p:cNvSpPr/>
          <p:nvPr/>
        </p:nvSpPr>
        <p:spPr>
          <a:xfrm>
            <a:off x="6442713" y="6076188"/>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15" name="object 15"/>
          <p:cNvSpPr/>
          <p:nvPr/>
        </p:nvSpPr>
        <p:spPr>
          <a:xfrm>
            <a:off x="6791707" y="6076188"/>
            <a:ext cx="9525" cy="0"/>
          </a:xfrm>
          <a:custGeom>
            <a:avLst/>
            <a:gdLst/>
            <a:ahLst/>
            <a:cxnLst/>
            <a:rect l="l" t="t" r="r" b="b"/>
            <a:pathLst>
              <a:path w="9525">
                <a:moveTo>
                  <a:pt x="0" y="0"/>
                </a:moveTo>
                <a:lnTo>
                  <a:pt x="9144" y="0"/>
                </a:lnTo>
              </a:path>
            </a:pathLst>
          </a:custGeom>
          <a:ln w="36575">
            <a:solidFill>
              <a:srgbClr val="868686"/>
            </a:solidFill>
          </a:ln>
        </p:spPr>
        <p:txBody>
          <a:bodyPr wrap="square" lIns="0" tIns="0" rIns="0" bIns="0" rtlCol="0"/>
          <a:lstStyle/>
          <a:p>
            <a:endParaRPr/>
          </a:p>
        </p:txBody>
      </p:sp>
      <p:sp>
        <p:nvSpPr>
          <p:cNvPr id="16" name="object 16"/>
          <p:cNvSpPr/>
          <p:nvPr/>
        </p:nvSpPr>
        <p:spPr>
          <a:xfrm>
            <a:off x="7139941" y="6076188"/>
            <a:ext cx="9525" cy="0"/>
          </a:xfrm>
          <a:custGeom>
            <a:avLst/>
            <a:gdLst/>
            <a:ahLst/>
            <a:cxnLst/>
            <a:rect l="l" t="t" r="r" b="b"/>
            <a:pathLst>
              <a:path w="9525">
                <a:moveTo>
                  <a:pt x="0" y="0"/>
                </a:moveTo>
                <a:lnTo>
                  <a:pt x="9144" y="0"/>
                </a:lnTo>
              </a:path>
            </a:pathLst>
          </a:custGeom>
          <a:ln w="36575">
            <a:solidFill>
              <a:srgbClr val="868686"/>
            </a:solidFill>
          </a:ln>
        </p:spPr>
        <p:txBody>
          <a:bodyPr wrap="square" lIns="0" tIns="0" rIns="0" bIns="0" rtlCol="0"/>
          <a:lstStyle/>
          <a:p>
            <a:endParaRPr/>
          </a:p>
        </p:txBody>
      </p:sp>
      <p:sp>
        <p:nvSpPr>
          <p:cNvPr id="17" name="object 17"/>
          <p:cNvSpPr/>
          <p:nvPr/>
        </p:nvSpPr>
        <p:spPr>
          <a:xfrm>
            <a:off x="7488938" y="6076188"/>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18" name="object 18"/>
          <p:cNvSpPr/>
          <p:nvPr/>
        </p:nvSpPr>
        <p:spPr>
          <a:xfrm>
            <a:off x="7837173" y="6076188"/>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19" name="object 19"/>
          <p:cNvSpPr/>
          <p:nvPr/>
        </p:nvSpPr>
        <p:spPr>
          <a:xfrm>
            <a:off x="8186168" y="6076188"/>
            <a:ext cx="9525" cy="0"/>
          </a:xfrm>
          <a:custGeom>
            <a:avLst/>
            <a:gdLst/>
            <a:ahLst/>
            <a:cxnLst/>
            <a:rect l="l" t="t" r="r" b="b"/>
            <a:pathLst>
              <a:path w="9525">
                <a:moveTo>
                  <a:pt x="0" y="0"/>
                </a:moveTo>
                <a:lnTo>
                  <a:pt x="9144" y="0"/>
                </a:lnTo>
              </a:path>
            </a:pathLst>
          </a:custGeom>
          <a:ln w="36575">
            <a:solidFill>
              <a:srgbClr val="868686"/>
            </a:solidFill>
          </a:ln>
        </p:spPr>
        <p:txBody>
          <a:bodyPr wrap="square" lIns="0" tIns="0" rIns="0" bIns="0" rtlCol="0"/>
          <a:lstStyle/>
          <a:p>
            <a:endParaRPr/>
          </a:p>
        </p:txBody>
      </p:sp>
      <p:sp>
        <p:nvSpPr>
          <p:cNvPr id="20" name="object 20"/>
          <p:cNvSpPr/>
          <p:nvPr/>
        </p:nvSpPr>
        <p:spPr>
          <a:xfrm>
            <a:off x="8534402" y="6076188"/>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1" name="object 21"/>
          <p:cNvSpPr/>
          <p:nvPr/>
        </p:nvSpPr>
        <p:spPr>
          <a:xfrm>
            <a:off x="8883398" y="6076188"/>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2" name="object 22"/>
          <p:cNvSpPr/>
          <p:nvPr/>
        </p:nvSpPr>
        <p:spPr>
          <a:xfrm>
            <a:off x="9231632" y="6076188"/>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3" name="object 23"/>
          <p:cNvSpPr/>
          <p:nvPr/>
        </p:nvSpPr>
        <p:spPr>
          <a:xfrm>
            <a:off x="9580629" y="6076188"/>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4" name="object 24"/>
          <p:cNvSpPr/>
          <p:nvPr/>
        </p:nvSpPr>
        <p:spPr>
          <a:xfrm>
            <a:off x="5910073" y="3440429"/>
            <a:ext cx="3517900" cy="2232660"/>
          </a:xfrm>
          <a:custGeom>
            <a:avLst/>
            <a:gdLst/>
            <a:ahLst/>
            <a:cxnLst/>
            <a:rect l="l" t="t" r="r" b="b"/>
            <a:pathLst>
              <a:path w="3517900" h="2232660">
                <a:moveTo>
                  <a:pt x="356956" y="2183425"/>
                </a:moveTo>
                <a:lnTo>
                  <a:pt x="13715" y="2203704"/>
                </a:lnTo>
                <a:lnTo>
                  <a:pt x="6095" y="2204466"/>
                </a:lnTo>
                <a:lnTo>
                  <a:pt x="0" y="2210562"/>
                </a:lnTo>
                <a:lnTo>
                  <a:pt x="1523" y="2226564"/>
                </a:lnTo>
                <a:lnTo>
                  <a:pt x="7619" y="2232660"/>
                </a:lnTo>
                <a:lnTo>
                  <a:pt x="16001" y="2231898"/>
                </a:lnTo>
                <a:lnTo>
                  <a:pt x="352805" y="2211999"/>
                </a:lnTo>
                <a:lnTo>
                  <a:pt x="352805" y="2187702"/>
                </a:lnTo>
                <a:lnTo>
                  <a:pt x="356956" y="2183425"/>
                </a:lnTo>
                <a:close/>
              </a:path>
              <a:path w="3517900" h="2232660">
                <a:moveTo>
                  <a:pt x="361949" y="2183130"/>
                </a:moveTo>
                <a:lnTo>
                  <a:pt x="356956" y="2183425"/>
                </a:lnTo>
                <a:lnTo>
                  <a:pt x="352805" y="2187702"/>
                </a:lnTo>
                <a:lnTo>
                  <a:pt x="361949" y="2183130"/>
                </a:lnTo>
                <a:close/>
              </a:path>
              <a:path w="3517900" h="2232660">
                <a:moveTo>
                  <a:pt x="361949" y="2211459"/>
                </a:moveTo>
                <a:lnTo>
                  <a:pt x="361949" y="2183130"/>
                </a:lnTo>
                <a:lnTo>
                  <a:pt x="352805" y="2187702"/>
                </a:lnTo>
                <a:lnTo>
                  <a:pt x="352805" y="2211999"/>
                </a:lnTo>
                <a:lnTo>
                  <a:pt x="361949" y="2211459"/>
                </a:lnTo>
                <a:close/>
              </a:path>
              <a:path w="3517900" h="2232660">
                <a:moveTo>
                  <a:pt x="1051098" y="1705308"/>
                </a:moveTo>
                <a:lnTo>
                  <a:pt x="707135" y="1824228"/>
                </a:lnTo>
                <a:lnTo>
                  <a:pt x="356956" y="2183425"/>
                </a:lnTo>
                <a:lnTo>
                  <a:pt x="361949" y="2183130"/>
                </a:lnTo>
                <a:lnTo>
                  <a:pt x="361949" y="2211459"/>
                </a:lnTo>
                <a:lnTo>
                  <a:pt x="364235" y="2211324"/>
                </a:lnTo>
                <a:lnTo>
                  <a:pt x="367283" y="2211324"/>
                </a:lnTo>
                <a:lnTo>
                  <a:pt x="371093" y="2209800"/>
                </a:lnTo>
                <a:lnTo>
                  <a:pt x="373379" y="2206752"/>
                </a:lnTo>
                <a:lnTo>
                  <a:pt x="717041" y="1852585"/>
                </a:lnTo>
                <a:lnTo>
                  <a:pt x="717041" y="1850898"/>
                </a:lnTo>
                <a:lnTo>
                  <a:pt x="722375" y="1847088"/>
                </a:lnTo>
                <a:lnTo>
                  <a:pt x="722375" y="1849053"/>
                </a:lnTo>
                <a:lnTo>
                  <a:pt x="1048511" y="1736297"/>
                </a:lnTo>
                <a:lnTo>
                  <a:pt x="1048511" y="1709166"/>
                </a:lnTo>
                <a:lnTo>
                  <a:pt x="1051098" y="1705308"/>
                </a:lnTo>
                <a:close/>
              </a:path>
              <a:path w="3517900" h="2232660">
                <a:moveTo>
                  <a:pt x="722375" y="1847088"/>
                </a:moveTo>
                <a:lnTo>
                  <a:pt x="717041" y="1850898"/>
                </a:lnTo>
                <a:lnTo>
                  <a:pt x="719505" y="1850046"/>
                </a:lnTo>
                <a:lnTo>
                  <a:pt x="722375" y="1847088"/>
                </a:lnTo>
                <a:close/>
              </a:path>
              <a:path w="3517900" h="2232660">
                <a:moveTo>
                  <a:pt x="719505" y="1850046"/>
                </a:moveTo>
                <a:lnTo>
                  <a:pt x="717041" y="1850898"/>
                </a:lnTo>
                <a:lnTo>
                  <a:pt x="717041" y="1852585"/>
                </a:lnTo>
                <a:lnTo>
                  <a:pt x="719505" y="1850046"/>
                </a:lnTo>
                <a:close/>
              </a:path>
              <a:path w="3517900" h="2232660">
                <a:moveTo>
                  <a:pt x="722375" y="1849053"/>
                </a:moveTo>
                <a:lnTo>
                  <a:pt x="722375" y="1847088"/>
                </a:lnTo>
                <a:lnTo>
                  <a:pt x="719505" y="1850046"/>
                </a:lnTo>
                <a:lnTo>
                  <a:pt x="722375" y="1849053"/>
                </a:lnTo>
                <a:close/>
              </a:path>
              <a:path w="3517900" h="2232660">
                <a:moveTo>
                  <a:pt x="1055369" y="1703832"/>
                </a:moveTo>
                <a:lnTo>
                  <a:pt x="1051098" y="1705308"/>
                </a:lnTo>
                <a:lnTo>
                  <a:pt x="1048511" y="1709166"/>
                </a:lnTo>
                <a:lnTo>
                  <a:pt x="1055369" y="1703832"/>
                </a:lnTo>
                <a:close/>
              </a:path>
              <a:path w="3517900" h="2232660">
                <a:moveTo>
                  <a:pt x="1055369" y="1733926"/>
                </a:moveTo>
                <a:lnTo>
                  <a:pt x="1055369" y="1703832"/>
                </a:lnTo>
                <a:lnTo>
                  <a:pt x="1048511" y="1709166"/>
                </a:lnTo>
                <a:lnTo>
                  <a:pt x="1048511" y="1736297"/>
                </a:lnTo>
                <a:lnTo>
                  <a:pt x="1055369" y="1733926"/>
                </a:lnTo>
                <a:close/>
              </a:path>
              <a:path w="3517900" h="2232660">
                <a:moveTo>
                  <a:pt x="1758708" y="1322064"/>
                </a:moveTo>
                <a:lnTo>
                  <a:pt x="1414271" y="1183386"/>
                </a:lnTo>
                <a:lnTo>
                  <a:pt x="1408175" y="1181100"/>
                </a:lnTo>
                <a:lnTo>
                  <a:pt x="1401317" y="1183386"/>
                </a:lnTo>
                <a:lnTo>
                  <a:pt x="1397507" y="1188720"/>
                </a:lnTo>
                <a:lnTo>
                  <a:pt x="1051098" y="1705308"/>
                </a:lnTo>
                <a:lnTo>
                  <a:pt x="1055369" y="1703832"/>
                </a:lnTo>
                <a:lnTo>
                  <a:pt x="1055369" y="1733926"/>
                </a:lnTo>
                <a:lnTo>
                  <a:pt x="1065275" y="1730502"/>
                </a:lnTo>
                <a:lnTo>
                  <a:pt x="1067561" y="1729740"/>
                </a:lnTo>
                <a:lnTo>
                  <a:pt x="1070609" y="1727454"/>
                </a:lnTo>
                <a:lnTo>
                  <a:pt x="1404365" y="1229722"/>
                </a:lnTo>
                <a:lnTo>
                  <a:pt x="1404365" y="1210056"/>
                </a:lnTo>
                <a:lnTo>
                  <a:pt x="1421129" y="1204722"/>
                </a:lnTo>
                <a:lnTo>
                  <a:pt x="1421129" y="1216805"/>
                </a:lnTo>
                <a:lnTo>
                  <a:pt x="1752599" y="1350264"/>
                </a:lnTo>
                <a:lnTo>
                  <a:pt x="1753361" y="1350518"/>
                </a:lnTo>
                <a:lnTo>
                  <a:pt x="1753361" y="1323594"/>
                </a:lnTo>
                <a:lnTo>
                  <a:pt x="1758708" y="1322064"/>
                </a:lnTo>
                <a:close/>
              </a:path>
              <a:path w="3517900" h="2232660">
                <a:moveTo>
                  <a:pt x="1421129" y="1204722"/>
                </a:moveTo>
                <a:lnTo>
                  <a:pt x="1404365" y="1210056"/>
                </a:lnTo>
                <a:lnTo>
                  <a:pt x="1414749" y="1214236"/>
                </a:lnTo>
                <a:lnTo>
                  <a:pt x="1421129" y="1204722"/>
                </a:lnTo>
                <a:close/>
              </a:path>
              <a:path w="3517900" h="2232660">
                <a:moveTo>
                  <a:pt x="1414749" y="1214236"/>
                </a:moveTo>
                <a:lnTo>
                  <a:pt x="1404365" y="1210056"/>
                </a:lnTo>
                <a:lnTo>
                  <a:pt x="1404365" y="1229722"/>
                </a:lnTo>
                <a:lnTo>
                  <a:pt x="1414749" y="1214236"/>
                </a:lnTo>
                <a:close/>
              </a:path>
              <a:path w="3517900" h="2232660">
                <a:moveTo>
                  <a:pt x="1421129" y="1216805"/>
                </a:moveTo>
                <a:lnTo>
                  <a:pt x="1421129" y="1204722"/>
                </a:lnTo>
                <a:lnTo>
                  <a:pt x="1414749" y="1214236"/>
                </a:lnTo>
                <a:lnTo>
                  <a:pt x="1421129" y="1216805"/>
                </a:lnTo>
                <a:close/>
              </a:path>
              <a:path w="3517900" h="2232660">
                <a:moveTo>
                  <a:pt x="1762505" y="1323594"/>
                </a:moveTo>
                <a:lnTo>
                  <a:pt x="1758695" y="1322068"/>
                </a:lnTo>
                <a:lnTo>
                  <a:pt x="1753361" y="1323594"/>
                </a:lnTo>
                <a:lnTo>
                  <a:pt x="1762505" y="1323594"/>
                </a:lnTo>
                <a:close/>
              </a:path>
              <a:path w="3517900" h="2232660">
                <a:moveTo>
                  <a:pt x="1762505" y="1350046"/>
                </a:moveTo>
                <a:lnTo>
                  <a:pt x="1762505" y="1323594"/>
                </a:lnTo>
                <a:lnTo>
                  <a:pt x="1753361" y="1323594"/>
                </a:lnTo>
                <a:lnTo>
                  <a:pt x="1753361" y="1350518"/>
                </a:lnTo>
                <a:lnTo>
                  <a:pt x="1754885" y="1351026"/>
                </a:lnTo>
                <a:lnTo>
                  <a:pt x="1758708" y="1351022"/>
                </a:lnTo>
                <a:lnTo>
                  <a:pt x="1761743" y="1350264"/>
                </a:lnTo>
                <a:lnTo>
                  <a:pt x="1762505" y="1350046"/>
                </a:lnTo>
                <a:close/>
              </a:path>
              <a:path w="3517900" h="2232660">
                <a:moveTo>
                  <a:pt x="2102358" y="1252839"/>
                </a:moveTo>
                <a:lnTo>
                  <a:pt x="2102358" y="1223772"/>
                </a:lnTo>
                <a:lnTo>
                  <a:pt x="2100072" y="1224534"/>
                </a:lnTo>
                <a:lnTo>
                  <a:pt x="1758708" y="1322064"/>
                </a:lnTo>
                <a:lnTo>
                  <a:pt x="1762505" y="1323594"/>
                </a:lnTo>
                <a:lnTo>
                  <a:pt x="1762505" y="1350046"/>
                </a:lnTo>
                <a:lnTo>
                  <a:pt x="2102358" y="1252839"/>
                </a:lnTo>
                <a:close/>
              </a:path>
              <a:path w="3517900" h="2232660">
                <a:moveTo>
                  <a:pt x="2100536" y="1224292"/>
                </a:moveTo>
                <a:lnTo>
                  <a:pt x="2100072" y="1224425"/>
                </a:lnTo>
                <a:lnTo>
                  <a:pt x="2100536" y="1224292"/>
                </a:lnTo>
                <a:close/>
              </a:path>
              <a:path w="3517900" h="2232660">
                <a:moveTo>
                  <a:pt x="2102358" y="1223772"/>
                </a:moveTo>
                <a:lnTo>
                  <a:pt x="2100536" y="1224292"/>
                </a:lnTo>
                <a:lnTo>
                  <a:pt x="2100072" y="1224534"/>
                </a:lnTo>
                <a:lnTo>
                  <a:pt x="2102358" y="1223772"/>
                </a:lnTo>
                <a:close/>
              </a:path>
              <a:path w="3517900" h="2232660">
                <a:moveTo>
                  <a:pt x="2796540" y="844296"/>
                </a:moveTo>
                <a:lnTo>
                  <a:pt x="2448305" y="1043940"/>
                </a:lnTo>
                <a:lnTo>
                  <a:pt x="2100536" y="1224292"/>
                </a:lnTo>
                <a:lnTo>
                  <a:pt x="2102358" y="1223772"/>
                </a:lnTo>
                <a:lnTo>
                  <a:pt x="2102358" y="1252839"/>
                </a:lnTo>
                <a:lnTo>
                  <a:pt x="2110740" y="1250442"/>
                </a:lnTo>
                <a:lnTo>
                  <a:pt x="2111502" y="1250442"/>
                </a:lnTo>
                <a:lnTo>
                  <a:pt x="2112264" y="1249680"/>
                </a:lnTo>
                <a:lnTo>
                  <a:pt x="2113026" y="1249680"/>
                </a:lnTo>
                <a:lnTo>
                  <a:pt x="2461260" y="1069086"/>
                </a:lnTo>
                <a:lnTo>
                  <a:pt x="2794254" y="879010"/>
                </a:lnTo>
                <a:lnTo>
                  <a:pt x="2794254" y="846582"/>
                </a:lnTo>
                <a:lnTo>
                  <a:pt x="2796540" y="844296"/>
                </a:lnTo>
                <a:close/>
              </a:path>
              <a:path w="3517900" h="2232660">
                <a:moveTo>
                  <a:pt x="3140525" y="528345"/>
                </a:moveTo>
                <a:lnTo>
                  <a:pt x="2794254" y="846582"/>
                </a:lnTo>
                <a:lnTo>
                  <a:pt x="2794254" y="879010"/>
                </a:lnTo>
                <a:lnTo>
                  <a:pt x="2811017" y="869442"/>
                </a:lnTo>
                <a:lnTo>
                  <a:pt x="2813304" y="867156"/>
                </a:lnTo>
                <a:lnTo>
                  <a:pt x="3140202" y="566724"/>
                </a:lnTo>
                <a:lnTo>
                  <a:pt x="3140202" y="528828"/>
                </a:lnTo>
                <a:lnTo>
                  <a:pt x="3140525" y="528345"/>
                </a:lnTo>
                <a:close/>
              </a:path>
              <a:path w="3517900" h="2232660">
                <a:moveTo>
                  <a:pt x="3142488" y="526542"/>
                </a:moveTo>
                <a:lnTo>
                  <a:pt x="3140525" y="528345"/>
                </a:lnTo>
                <a:lnTo>
                  <a:pt x="3140202" y="528828"/>
                </a:lnTo>
                <a:lnTo>
                  <a:pt x="3142488" y="526542"/>
                </a:lnTo>
                <a:close/>
              </a:path>
              <a:path w="3517900" h="2232660">
                <a:moveTo>
                  <a:pt x="3142488" y="564623"/>
                </a:moveTo>
                <a:lnTo>
                  <a:pt x="3142488" y="526542"/>
                </a:lnTo>
                <a:lnTo>
                  <a:pt x="3140202" y="528828"/>
                </a:lnTo>
                <a:lnTo>
                  <a:pt x="3140202" y="566724"/>
                </a:lnTo>
                <a:lnTo>
                  <a:pt x="3142488" y="564623"/>
                </a:lnTo>
                <a:close/>
              </a:path>
              <a:path w="3517900" h="2232660">
                <a:moveTo>
                  <a:pt x="3517391" y="17526"/>
                </a:moveTo>
                <a:lnTo>
                  <a:pt x="3515105" y="9143"/>
                </a:lnTo>
                <a:lnTo>
                  <a:pt x="3509010" y="4572"/>
                </a:lnTo>
                <a:lnTo>
                  <a:pt x="3502152" y="0"/>
                </a:lnTo>
                <a:lnTo>
                  <a:pt x="3493769" y="2286"/>
                </a:lnTo>
                <a:lnTo>
                  <a:pt x="3489198" y="8381"/>
                </a:lnTo>
                <a:lnTo>
                  <a:pt x="3140525" y="528345"/>
                </a:lnTo>
                <a:lnTo>
                  <a:pt x="3142488" y="526542"/>
                </a:lnTo>
                <a:lnTo>
                  <a:pt x="3142488" y="564623"/>
                </a:lnTo>
                <a:lnTo>
                  <a:pt x="3161538" y="547116"/>
                </a:lnTo>
                <a:lnTo>
                  <a:pt x="3163823" y="544830"/>
                </a:lnTo>
                <a:lnTo>
                  <a:pt x="3517391" y="17526"/>
                </a:lnTo>
                <a:close/>
              </a:path>
            </a:pathLst>
          </a:custGeom>
          <a:solidFill>
            <a:srgbClr val="4A7EBB"/>
          </a:solidFill>
        </p:spPr>
        <p:txBody>
          <a:bodyPr wrap="square" lIns="0" tIns="0" rIns="0" bIns="0" rtlCol="0"/>
          <a:lstStyle/>
          <a:p>
            <a:endParaRPr/>
          </a:p>
        </p:txBody>
      </p:sp>
      <p:sp>
        <p:nvSpPr>
          <p:cNvPr id="25" name="object 25"/>
          <p:cNvSpPr txBox="1"/>
          <p:nvPr/>
        </p:nvSpPr>
        <p:spPr>
          <a:xfrm>
            <a:off x="5799837" y="5424680"/>
            <a:ext cx="252095" cy="139526"/>
          </a:xfrm>
          <a:prstGeom prst="rect">
            <a:avLst/>
          </a:prstGeom>
        </p:spPr>
        <p:txBody>
          <a:bodyPr vert="horz" wrap="square" lIns="0" tIns="0" rIns="0" bIns="0" rtlCol="0">
            <a:spAutoFit/>
          </a:bodyPr>
          <a:lstStyle/>
          <a:p>
            <a:pPr marL="12697"/>
            <a:r>
              <a:rPr sz="900" dirty="0">
                <a:latin typeface="Calibri"/>
                <a:cs typeface="Calibri"/>
              </a:rPr>
              <a:t>2.0%</a:t>
            </a:r>
            <a:endParaRPr sz="900">
              <a:latin typeface="Calibri"/>
              <a:cs typeface="Calibri"/>
            </a:endParaRPr>
          </a:p>
        </p:txBody>
      </p:sp>
      <p:sp>
        <p:nvSpPr>
          <p:cNvPr id="26" name="object 26"/>
          <p:cNvSpPr txBox="1"/>
          <p:nvPr/>
        </p:nvSpPr>
        <p:spPr>
          <a:xfrm>
            <a:off x="6135881" y="5359151"/>
            <a:ext cx="252095" cy="139526"/>
          </a:xfrm>
          <a:prstGeom prst="rect">
            <a:avLst/>
          </a:prstGeom>
        </p:spPr>
        <p:txBody>
          <a:bodyPr vert="horz" wrap="square" lIns="0" tIns="0" rIns="0" bIns="0" rtlCol="0">
            <a:spAutoFit/>
          </a:bodyPr>
          <a:lstStyle/>
          <a:p>
            <a:pPr marL="12697"/>
            <a:r>
              <a:rPr sz="900" dirty="0">
                <a:latin typeface="Calibri"/>
                <a:cs typeface="Calibri"/>
              </a:rPr>
              <a:t>2.1%</a:t>
            </a:r>
            <a:endParaRPr sz="900">
              <a:latin typeface="Calibri"/>
              <a:cs typeface="Calibri"/>
            </a:endParaRPr>
          </a:p>
        </p:txBody>
      </p:sp>
      <p:sp>
        <p:nvSpPr>
          <p:cNvPr id="27" name="object 27"/>
          <p:cNvSpPr txBox="1"/>
          <p:nvPr/>
        </p:nvSpPr>
        <p:spPr>
          <a:xfrm>
            <a:off x="6497067" y="5044449"/>
            <a:ext cx="252095" cy="139526"/>
          </a:xfrm>
          <a:prstGeom prst="rect">
            <a:avLst/>
          </a:prstGeom>
        </p:spPr>
        <p:txBody>
          <a:bodyPr vert="horz" wrap="square" lIns="0" tIns="0" rIns="0" bIns="0" rtlCol="0">
            <a:spAutoFit/>
          </a:bodyPr>
          <a:lstStyle/>
          <a:p>
            <a:pPr marL="12697"/>
            <a:r>
              <a:rPr sz="900" dirty="0">
                <a:latin typeface="Calibri"/>
                <a:cs typeface="Calibri"/>
              </a:rPr>
              <a:t>3.9%</a:t>
            </a:r>
            <a:endParaRPr sz="900">
              <a:latin typeface="Calibri"/>
              <a:cs typeface="Calibri"/>
            </a:endParaRPr>
          </a:p>
        </p:txBody>
      </p:sp>
      <p:sp>
        <p:nvSpPr>
          <p:cNvPr id="28" name="object 28"/>
          <p:cNvSpPr txBox="1"/>
          <p:nvPr/>
        </p:nvSpPr>
        <p:spPr>
          <a:xfrm>
            <a:off x="6820160" y="4866142"/>
            <a:ext cx="252095" cy="139526"/>
          </a:xfrm>
          <a:prstGeom prst="rect">
            <a:avLst/>
          </a:prstGeom>
        </p:spPr>
        <p:txBody>
          <a:bodyPr vert="horz" wrap="square" lIns="0" tIns="0" rIns="0" bIns="0" rtlCol="0">
            <a:spAutoFit/>
          </a:bodyPr>
          <a:lstStyle/>
          <a:p>
            <a:pPr marL="12697"/>
            <a:r>
              <a:rPr sz="900" dirty="0">
                <a:latin typeface="Calibri"/>
                <a:cs typeface="Calibri"/>
              </a:rPr>
              <a:t>4.5%</a:t>
            </a:r>
            <a:endParaRPr sz="900">
              <a:latin typeface="Calibri"/>
              <a:cs typeface="Calibri"/>
            </a:endParaRPr>
          </a:p>
        </p:txBody>
      </p:sp>
      <p:sp>
        <p:nvSpPr>
          <p:cNvPr id="29" name="object 29"/>
          <p:cNvSpPr txBox="1"/>
          <p:nvPr/>
        </p:nvSpPr>
        <p:spPr>
          <a:xfrm>
            <a:off x="7194297" y="4404368"/>
            <a:ext cx="252095" cy="139526"/>
          </a:xfrm>
          <a:prstGeom prst="rect">
            <a:avLst/>
          </a:prstGeom>
        </p:spPr>
        <p:txBody>
          <a:bodyPr vert="horz" wrap="square" lIns="0" tIns="0" rIns="0" bIns="0" rtlCol="0">
            <a:spAutoFit/>
          </a:bodyPr>
          <a:lstStyle/>
          <a:p>
            <a:pPr marL="12697"/>
            <a:r>
              <a:rPr sz="900" dirty="0">
                <a:latin typeface="Calibri"/>
                <a:cs typeface="Calibri"/>
              </a:rPr>
              <a:t>7.1%</a:t>
            </a:r>
            <a:endParaRPr sz="900">
              <a:latin typeface="Calibri"/>
              <a:cs typeface="Calibri"/>
            </a:endParaRPr>
          </a:p>
        </p:txBody>
      </p:sp>
      <p:sp>
        <p:nvSpPr>
          <p:cNvPr id="30" name="object 30"/>
          <p:cNvSpPr txBox="1"/>
          <p:nvPr/>
        </p:nvSpPr>
        <p:spPr>
          <a:xfrm>
            <a:off x="7543290" y="4544581"/>
            <a:ext cx="252095" cy="139526"/>
          </a:xfrm>
          <a:prstGeom prst="rect">
            <a:avLst/>
          </a:prstGeom>
        </p:spPr>
        <p:txBody>
          <a:bodyPr vert="horz" wrap="square" lIns="0" tIns="0" rIns="0" bIns="0" rtlCol="0">
            <a:spAutoFit/>
          </a:bodyPr>
          <a:lstStyle/>
          <a:p>
            <a:pPr marL="12697"/>
            <a:r>
              <a:rPr sz="900" dirty="0">
                <a:latin typeface="Calibri"/>
                <a:cs typeface="Calibri"/>
              </a:rPr>
              <a:t>6.4%</a:t>
            </a:r>
            <a:endParaRPr sz="900">
              <a:latin typeface="Calibri"/>
              <a:cs typeface="Calibri"/>
            </a:endParaRPr>
          </a:p>
        </p:txBody>
      </p:sp>
      <p:sp>
        <p:nvSpPr>
          <p:cNvPr id="31" name="object 31"/>
          <p:cNvSpPr txBox="1"/>
          <p:nvPr/>
        </p:nvSpPr>
        <p:spPr>
          <a:xfrm>
            <a:off x="7891528" y="4443998"/>
            <a:ext cx="252095" cy="139526"/>
          </a:xfrm>
          <a:prstGeom prst="rect">
            <a:avLst/>
          </a:prstGeom>
        </p:spPr>
        <p:txBody>
          <a:bodyPr vert="horz" wrap="square" lIns="0" tIns="0" rIns="0" bIns="0" rtlCol="0">
            <a:spAutoFit/>
          </a:bodyPr>
          <a:lstStyle/>
          <a:p>
            <a:pPr marL="12697"/>
            <a:r>
              <a:rPr sz="900" dirty="0">
                <a:latin typeface="Calibri"/>
                <a:cs typeface="Calibri"/>
              </a:rPr>
              <a:t>6.9%</a:t>
            </a:r>
            <a:endParaRPr sz="900">
              <a:latin typeface="Calibri"/>
              <a:cs typeface="Calibri"/>
            </a:endParaRPr>
          </a:p>
        </p:txBody>
      </p:sp>
      <p:sp>
        <p:nvSpPr>
          <p:cNvPr id="32" name="object 32"/>
          <p:cNvSpPr txBox="1"/>
          <p:nvPr/>
        </p:nvSpPr>
        <p:spPr>
          <a:xfrm>
            <a:off x="8240520" y="4264168"/>
            <a:ext cx="252095" cy="139526"/>
          </a:xfrm>
          <a:prstGeom prst="rect">
            <a:avLst/>
          </a:prstGeom>
        </p:spPr>
        <p:txBody>
          <a:bodyPr vert="horz" wrap="square" lIns="0" tIns="0" rIns="0" bIns="0" rtlCol="0">
            <a:spAutoFit/>
          </a:bodyPr>
          <a:lstStyle/>
          <a:p>
            <a:pPr marL="12697"/>
            <a:r>
              <a:rPr sz="900" dirty="0">
                <a:latin typeface="Calibri"/>
                <a:cs typeface="Calibri"/>
              </a:rPr>
              <a:t>7.8%</a:t>
            </a:r>
            <a:endParaRPr sz="900">
              <a:latin typeface="Calibri"/>
              <a:cs typeface="Calibri"/>
            </a:endParaRPr>
          </a:p>
        </p:txBody>
      </p:sp>
      <p:sp>
        <p:nvSpPr>
          <p:cNvPr id="33" name="object 33"/>
          <p:cNvSpPr txBox="1"/>
          <p:nvPr/>
        </p:nvSpPr>
        <p:spPr>
          <a:xfrm>
            <a:off x="8588759" y="4063765"/>
            <a:ext cx="252095" cy="139526"/>
          </a:xfrm>
          <a:prstGeom prst="rect">
            <a:avLst/>
          </a:prstGeom>
        </p:spPr>
        <p:txBody>
          <a:bodyPr vert="horz" wrap="square" lIns="0" tIns="0" rIns="0" bIns="0" rtlCol="0">
            <a:spAutoFit/>
          </a:bodyPr>
          <a:lstStyle/>
          <a:p>
            <a:pPr marL="12697"/>
            <a:r>
              <a:rPr sz="900" dirty="0">
                <a:latin typeface="Calibri"/>
                <a:cs typeface="Calibri"/>
              </a:rPr>
              <a:t>8.8%</a:t>
            </a:r>
            <a:endParaRPr sz="900">
              <a:latin typeface="Calibri"/>
              <a:cs typeface="Calibri"/>
            </a:endParaRPr>
          </a:p>
        </p:txBody>
      </p:sp>
      <p:sp>
        <p:nvSpPr>
          <p:cNvPr id="34" name="object 34"/>
          <p:cNvSpPr txBox="1"/>
          <p:nvPr/>
        </p:nvSpPr>
        <p:spPr>
          <a:xfrm>
            <a:off x="8790690" y="3672861"/>
            <a:ext cx="309880" cy="139526"/>
          </a:xfrm>
          <a:prstGeom prst="rect">
            <a:avLst/>
          </a:prstGeom>
        </p:spPr>
        <p:txBody>
          <a:bodyPr vert="horz" wrap="square" lIns="0" tIns="0" rIns="0" bIns="0" rtlCol="0">
            <a:spAutoFit/>
          </a:bodyPr>
          <a:lstStyle/>
          <a:p>
            <a:pPr marL="12697"/>
            <a:r>
              <a:rPr sz="900" dirty="0">
                <a:latin typeface="Calibri"/>
                <a:cs typeface="Calibri"/>
              </a:rPr>
              <a:t>10.4%</a:t>
            </a:r>
            <a:endParaRPr sz="900">
              <a:latin typeface="Calibri"/>
              <a:cs typeface="Calibri"/>
            </a:endParaRPr>
          </a:p>
        </p:txBody>
      </p:sp>
      <p:sp>
        <p:nvSpPr>
          <p:cNvPr id="35" name="object 35"/>
          <p:cNvSpPr txBox="1"/>
          <p:nvPr/>
        </p:nvSpPr>
        <p:spPr>
          <a:xfrm>
            <a:off x="9257035" y="3223283"/>
            <a:ext cx="309880" cy="139526"/>
          </a:xfrm>
          <a:prstGeom prst="rect">
            <a:avLst/>
          </a:prstGeom>
        </p:spPr>
        <p:txBody>
          <a:bodyPr vert="horz" wrap="square" lIns="0" tIns="0" rIns="0" bIns="0" rtlCol="0">
            <a:spAutoFit/>
          </a:bodyPr>
          <a:lstStyle/>
          <a:p>
            <a:pPr marL="12697"/>
            <a:r>
              <a:rPr sz="900" dirty="0">
                <a:latin typeface="Calibri"/>
                <a:cs typeface="Calibri"/>
              </a:rPr>
              <a:t>13.0%</a:t>
            </a:r>
            <a:endParaRPr sz="900">
              <a:latin typeface="Calibri"/>
              <a:cs typeface="Calibri"/>
            </a:endParaRPr>
          </a:p>
        </p:txBody>
      </p:sp>
      <p:sp>
        <p:nvSpPr>
          <p:cNvPr id="36" name="object 36"/>
          <p:cNvSpPr txBox="1"/>
          <p:nvPr/>
        </p:nvSpPr>
        <p:spPr>
          <a:xfrm>
            <a:off x="5379979" y="5977147"/>
            <a:ext cx="252095" cy="139526"/>
          </a:xfrm>
          <a:prstGeom prst="rect">
            <a:avLst/>
          </a:prstGeom>
        </p:spPr>
        <p:txBody>
          <a:bodyPr vert="horz" wrap="square" lIns="0" tIns="0" rIns="0" bIns="0" rtlCol="0">
            <a:spAutoFit/>
          </a:bodyPr>
          <a:lstStyle/>
          <a:p>
            <a:pPr marL="12697"/>
            <a:r>
              <a:rPr sz="900" dirty="0">
                <a:latin typeface="Calibri"/>
                <a:cs typeface="Calibri"/>
              </a:rPr>
              <a:t>0.0%</a:t>
            </a:r>
            <a:endParaRPr sz="900">
              <a:latin typeface="Calibri"/>
              <a:cs typeface="Calibri"/>
            </a:endParaRPr>
          </a:p>
        </p:txBody>
      </p:sp>
      <p:sp>
        <p:nvSpPr>
          <p:cNvPr id="37" name="object 37"/>
          <p:cNvSpPr txBox="1"/>
          <p:nvPr/>
        </p:nvSpPr>
        <p:spPr>
          <a:xfrm>
            <a:off x="5379979" y="5577099"/>
            <a:ext cx="252095" cy="139526"/>
          </a:xfrm>
          <a:prstGeom prst="rect">
            <a:avLst/>
          </a:prstGeom>
        </p:spPr>
        <p:txBody>
          <a:bodyPr vert="horz" wrap="square" lIns="0" tIns="0" rIns="0" bIns="0" rtlCol="0">
            <a:spAutoFit/>
          </a:bodyPr>
          <a:lstStyle/>
          <a:p>
            <a:pPr marL="12697"/>
            <a:r>
              <a:rPr sz="900" dirty="0">
                <a:latin typeface="Calibri"/>
                <a:cs typeface="Calibri"/>
              </a:rPr>
              <a:t>2.0%</a:t>
            </a:r>
            <a:endParaRPr sz="900">
              <a:latin typeface="Calibri"/>
              <a:cs typeface="Calibri"/>
            </a:endParaRPr>
          </a:p>
        </p:txBody>
      </p:sp>
      <p:sp>
        <p:nvSpPr>
          <p:cNvPr id="38" name="object 38"/>
          <p:cNvSpPr txBox="1"/>
          <p:nvPr/>
        </p:nvSpPr>
        <p:spPr>
          <a:xfrm>
            <a:off x="5379979" y="5177048"/>
            <a:ext cx="252095" cy="139526"/>
          </a:xfrm>
          <a:prstGeom prst="rect">
            <a:avLst/>
          </a:prstGeom>
        </p:spPr>
        <p:txBody>
          <a:bodyPr vert="horz" wrap="square" lIns="0" tIns="0" rIns="0" bIns="0" rtlCol="0">
            <a:spAutoFit/>
          </a:bodyPr>
          <a:lstStyle/>
          <a:p>
            <a:pPr marL="12697"/>
            <a:r>
              <a:rPr sz="900" dirty="0">
                <a:latin typeface="Calibri"/>
                <a:cs typeface="Calibri"/>
              </a:rPr>
              <a:t>4.0%</a:t>
            </a:r>
            <a:endParaRPr sz="900">
              <a:latin typeface="Calibri"/>
              <a:cs typeface="Calibri"/>
            </a:endParaRPr>
          </a:p>
        </p:txBody>
      </p:sp>
      <p:sp>
        <p:nvSpPr>
          <p:cNvPr id="39" name="object 39"/>
          <p:cNvSpPr txBox="1"/>
          <p:nvPr/>
        </p:nvSpPr>
        <p:spPr>
          <a:xfrm>
            <a:off x="5379979" y="4776997"/>
            <a:ext cx="252095" cy="139526"/>
          </a:xfrm>
          <a:prstGeom prst="rect">
            <a:avLst/>
          </a:prstGeom>
        </p:spPr>
        <p:txBody>
          <a:bodyPr vert="horz" wrap="square" lIns="0" tIns="0" rIns="0" bIns="0" rtlCol="0">
            <a:spAutoFit/>
          </a:bodyPr>
          <a:lstStyle/>
          <a:p>
            <a:pPr marL="12697"/>
            <a:r>
              <a:rPr sz="900" dirty="0">
                <a:latin typeface="Calibri"/>
                <a:cs typeface="Calibri"/>
              </a:rPr>
              <a:t>6.0%</a:t>
            </a:r>
            <a:endParaRPr sz="900">
              <a:latin typeface="Calibri"/>
              <a:cs typeface="Calibri"/>
            </a:endParaRPr>
          </a:p>
        </p:txBody>
      </p:sp>
      <p:sp>
        <p:nvSpPr>
          <p:cNvPr id="40" name="object 40"/>
          <p:cNvSpPr txBox="1"/>
          <p:nvPr/>
        </p:nvSpPr>
        <p:spPr>
          <a:xfrm>
            <a:off x="5379979" y="4376182"/>
            <a:ext cx="252095" cy="139526"/>
          </a:xfrm>
          <a:prstGeom prst="rect">
            <a:avLst/>
          </a:prstGeom>
        </p:spPr>
        <p:txBody>
          <a:bodyPr vert="horz" wrap="square" lIns="0" tIns="0" rIns="0" bIns="0" rtlCol="0">
            <a:spAutoFit/>
          </a:bodyPr>
          <a:lstStyle/>
          <a:p>
            <a:pPr marL="12697"/>
            <a:r>
              <a:rPr sz="900" dirty="0">
                <a:latin typeface="Calibri"/>
                <a:cs typeface="Calibri"/>
              </a:rPr>
              <a:t>8.0%</a:t>
            </a:r>
            <a:endParaRPr sz="900">
              <a:latin typeface="Calibri"/>
              <a:cs typeface="Calibri"/>
            </a:endParaRPr>
          </a:p>
        </p:txBody>
      </p:sp>
      <p:sp>
        <p:nvSpPr>
          <p:cNvPr id="41" name="object 41"/>
          <p:cNvSpPr txBox="1"/>
          <p:nvPr/>
        </p:nvSpPr>
        <p:spPr>
          <a:xfrm>
            <a:off x="5322061" y="3976133"/>
            <a:ext cx="309880" cy="139526"/>
          </a:xfrm>
          <a:prstGeom prst="rect">
            <a:avLst/>
          </a:prstGeom>
        </p:spPr>
        <p:txBody>
          <a:bodyPr vert="horz" wrap="square" lIns="0" tIns="0" rIns="0" bIns="0" rtlCol="0">
            <a:spAutoFit/>
          </a:bodyPr>
          <a:lstStyle/>
          <a:p>
            <a:pPr marL="12697"/>
            <a:r>
              <a:rPr sz="900" dirty="0">
                <a:latin typeface="Calibri"/>
                <a:cs typeface="Calibri"/>
              </a:rPr>
              <a:t>10.0%</a:t>
            </a:r>
            <a:endParaRPr sz="900">
              <a:latin typeface="Calibri"/>
              <a:cs typeface="Calibri"/>
            </a:endParaRPr>
          </a:p>
        </p:txBody>
      </p:sp>
      <p:sp>
        <p:nvSpPr>
          <p:cNvPr id="42" name="object 42"/>
          <p:cNvSpPr txBox="1"/>
          <p:nvPr/>
        </p:nvSpPr>
        <p:spPr>
          <a:xfrm>
            <a:off x="5322061" y="3576083"/>
            <a:ext cx="309880" cy="139526"/>
          </a:xfrm>
          <a:prstGeom prst="rect">
            <a:avLst/>
          </a:prstGeom>
        </p:spPr>
        <p:txBody>
          <a:bodyPr vert="horz" wrap="square" lIns="0" tIns="0" rIns="0" bIns="0" rtlCol="0">
            <a:spAutoFit/>
          </a:bodyPr>
          <a:lstStyle/>
          <a:p>
            <a:pPr marL="12697"/>
            <a:r>
              <a:rPr sz="900" dirty="0">
                <a:latin typeface="Calibri"/>
                <a:cs typeface="Calibri"/>
              </a:rPr>
              <a:t>12.0%</a:t>
            </a:r>
            <a:endParaRPr sz="900">
              <a:latin typeface="Calibri"/>
              <a:cs typeface="Calibri"/>
            </a:endParaRPr>
          </a:p>
        </p:txBody>
      </p:sp>
      <p:sp>
        <p:nvSpPr>
          <p:cNvPr id="43" name="object 43"/>
          <p:cNvSpPr txBox="1"/>
          <p:nvPr/>
        </p:nvSpPr>
        <p:spPr>
          <a:xfrm>
            <a:off x="5322061" y="3176032"/>
            <a:ext cx="309880" cy="139526"/>
          </a:xfrm>
          <a:prstGeom prst="rect">
            <a:avLst/>
          </a:prstGeom>
        </p:spPr>
        <p:txBody>
          <a:bodyPr vert="horz" wrap="square" lIns="0" tIns="0" rIns="0" bIns="0" rtlCol="0">
            <a:spAutoFit/>
          </a:bodyPr>
          <a:lstStyle/>
          <a:p>
            <a:pPr marL="12697"/>
            <a:r>
              <a:rPr sz="900" dirty="0">
                <a:latin typeface="Calibri"/>
                <a:cs typeface="Calibri"/>
              </a:rPr>
              <a:t>14.0%</a:t>
            </a:r>
            <a:endParaRPr sz="900">
              <a:latin typeface="Calibri"/>
              <a:cs typeface="Calibri"/>
            </a:endParaRPr>
          </a:p>
        </p:txBody>
      </p:sp>
      <p:sp>
        <p:nvSpPr>
          <p:cNvPr id="44" name="object 44"/>
          <p:cNvSpPr txBox="1"/>
          <p:nvPr/>
        </p:nvSpPr>
        <p:spPr>
          <a:xfrm>
            <a:off x="5796786" y="6125737"/>
            <a:ext cx="606425" cy="139526"/>
          </a:xfrm>
          <a:prstGeom prst="rect">
            <a:avLst/>
          </a:prstGeom>
        </p:spPr>
        <p:txBody>
          <a:bodyPr vert="horz" wrap="square" lIns="0" tIns="0" rIns="0" bIns="0" rtlCol="0">
            <a:spAutoFit/>
          </a:bodyPr>
          <a:lstStyle/>
          <a:p>
            <a:pPr marL="12697"/>
            <a:r>
              <a:rPr sz="900" dirty="0">
                <a:latin typeface="Calibri"/>
                <a:cs typeface="Calibri"/>
              </a:rPr>
              <a:t>1970   </a:t>
            </a:r>
            <a:r>
              <a:rPr sz="900" spc="4" dirty="0">
                <a:latin typeface="Calibri"/>
                <a:cs typeface="Calibri"/>
              </a:rPr>
              <a:t> </a:t>
            </a:r>
            <a:r>
              <a:rPr sz="900" dirty="0">
                <a:latin typeface="Calibri"/>
                <a:cs typeface="Calibri"/>
              </a:rPr>
              <a:t>1975</a:t>
            </a:r>
            <a:endParaRPr sz="900">
              <a:latin typeface="Calibri"/>
              <a:cs typeface="Calibri"/>
            </a:endParaRPr>
          </a:p>
        </p:txBody>
      </p:sp>
      <p:sp>
        <p:nvSpPr>
          <p:cNvPr id="45" name="object 45"/>
          <p:cNvSpPr txBox="1"/>
          <p:nvPr/>
        </p:nvSpPr>
        <p:spPr>
          <a:xfrm>
            <a:off x="6494142" y="6125737"/>
            <a:ext cx="3075305" cy="139526"/>
          </a:xfrm>
          <a:prstGeom prst="rect">
            <a:avLst/>
          </a:prstGeom>
        </p:spPr>
        <p:txBody>
          <a:bodyPr vert="horz" wrap="square" lIns="0" tIns="0" rIns="0" bIns="0" rtlCol="0">
            <a:spAutoFit/>
          </a:bodyPr>
          <a:lstStyle/>
          <a:p>
            <a:pPr marL="12697"/>
            <a:r>
              <a:rPr sz="900" dirty="0">
                <a:latin typeface="Calibri"/>
                <a:cs typeface="Calibri"/>
              </a:rPr>
              <a:t>1980    1985    1990    1995    2000    2005    2010   2015E    </a:t>
            </a:r>
            <a:r>
              <a:rPr sz="900" spc="90" dirty="0">
                <a:latin typeface="Calibri"/>
                <a:cs typeface="Calibri"/>
              </a:rPr>
              <a:t> </a:t>
            </a:r>
            <a:r>
              <a:rPr sz="900" dirty="0">
                <a:latin typeface="Calibri"/>
                <a:cs typeface="Calibri"/>
              </a:rPr>
              <a:t>2020E</a:t>
            </a:r>
            <a:endParaRPr sz="900">
              <a:latin typeface="Calibri"/>
              <a:cs typeface="Calibri"/>
            </a:endParaRPr>
          </a:p>
        </p:txBody>
      </p:sp>
      <p:sp>
        <p:nvSpPr>
          <p:cNvPr id="46" name="object 46"/>
          <p:cNvSpPr txBox="1"/>
          <p:nvPr/>
        </p:nvSpPr>
        <p:spPr>
          <a:xfrm>
            <a:off x="473373" y="1243076"/>
            <a:ext cx="8986520" cy="1815033"/>
          </a:xfrm>
          <a:prstGeom prst="rect">
            <a:avLst/>
          </a:prstGeom>
        </p:spPr>
        <p:txBody>
          <a:bodyPr vert="horz" wrap="square" lIns="0" tIns="0" rIns="0" bIns="0" rtlCol="0">
            <a:spAutoFit/>
          </a:bodyPr>
          <a:lstStyle/>
          <a:p>
            <a:pPr marL="185376" indent="-172680">
              <a:buClr>
                <a:srgbClr val="1F497C"/>
              </a:buClr>
              <a:buFont typeface="Wingdings"/>
              <a:buChar char=""/>
              <a:tabLst>
                <a:tab pos="186012" algn="l"/>
              </a:tabLst>
            </a:pPr>
            <a:r>
              <a:rPr sz="1400" b="1" spc="-4" dirty="0">
                <a:latin typeface="Calibri"/>
                <a:cs typeface="Calibri"/>
              </a:rPr>
              <a:t>Silicon metal </a:t>
            </a:r>
            <a:r>
              <a:rPr lang="en-US" sz="1400" b="1" spc="-10" dirty="0">
                <a:latin typeface="Calibri"/>
                <a:cs typeface="Calibri"/>
              </a:rPr>
              <a:t>us</a:t>
            </a:r>
            <a:r>
              <a:rPr sz="1400" b="1" spc="-10" dirty="0">
                <a:latin typeface="Calibri"/>
                <a:cs typeface="Calibri"/>
              </a:rPr>
              <a:t>ed </a:t>
            </a:r>
            <a:r>
              <a:rPr sz="1400" b="1" dirty="0">
                <a:latin typeface="Calibri"/>
                <a:cs typeface="Calibri"/>
              </a:rPr>
              <a:t>in aluminum as a </a:t>
            </a:r>
            <a:r>
              <a:rPr sz="1400" b="1" spc="-4" dirty="0">
                <a:latin typeface="Calibri"/>
                <a:cs typeface="Calibri"/>
              </a:rPr>
              <a:t>strengthener </a:t>
            </a:r>
            <a:r>
              <a:rPr sz="1400" b="1" dirty="0">
                <a:latin typeface="Calibri"/>
                <a:cs typeface="Calibri"/>
              </a:rPr>
              <a:t>and </a:t>
            </a:r>
            <a:r>
              <a:rPr sz="1400" b="1" spc="-4" dirty="0">
                <a:latin typeface="Calibri"/>
                <a:cs typeface="Calibri"/>
              </a:rPr>
              <a:t>alloying agent </a:t>
            </a:r>
            <a:r>
              <a:rPr sz="1400" b="1" spc="-10" dirty="0">
                <a:latin typeface="Calibri"/>
                <a:cs typeface="Calibri"/>
              </a:rPr>
              <a:t>to improve </a:t>
            </a:r>
            <a:r>
              <a:rPr sz="1400" b="1" spc="-4" dirty="0">
                <a:latin typeface="Calibri"/>
                <a:cs typeface="Calibri"/>
              </a:rPr>
              <a:t>castability </a:t>
            </a:r>
            <a:r>
              <a:rPr sz="1400" b="1" dirty="0">
                <a:latin typeface="Calibri"/>
                <a:cs typeface="Calibri"/>
              </a:rPr>
              <a:t>and </a:t>
            </a:r>
            <a:r>
              <a:rPr sz="1400" b="1" spc="-4" dirty="0">
                <a:latin typeface="Calibri"/>
                <a:cs typeface="Calibri"/>
              </a:rPr>
              <a:t>minimize </a:t>
            </a:r>
            <a:r>
              <a:rPr sz="1400" b="1" dirty="0">
                <a:latin typeface="Calibri"/>
                <a:cs typeface="Calibri"/>
              </a:rPr>
              <a:t>shrinking and </a:t>
            </a:r>
            <a:r>
              <a:rPr sz="1400" b="1" spc="4" dirty="0">
                <a:latin typeface="Calibri"/>
                <a:cs typeface="Calibri"/>
              </a:rPr>
              <a:t> </a:t>
            </a:r>
            <a:r>
              <a:rPr sz="1400" b="1" spc="-4" dirty="0">
                <a:latin typeface="Calibri"/>
                <a:cs typeface="Calibri"/>
              </a:rPr>
              <a:t>cracking</a:t>
            </a:r>
            <a:endParaRPr sz="1400" b="1" dirty="0">
              <a:latin typeface="Calibri"/>
              <a:cs typeface="Calibri"/>
            </a:endParaRPr>
          </a:p>
          <a:p>
            <a:pPr marL="185376" marR="331392" indent="-172680">
              <a:lnSpc>
                <a:spcPct val="121900"/>
              </a:lnSpc>
              <a:spcBef>
                <a:spcPts val="394"/>
              </a:spcBef>
              <a:buClr>
                <a:srgbClr val="1F497C"/>
              </a:buClr>
              <a:buFont typeface="Wingdings"/>
              <a:buChar char=""/>
              <a:tabLst>
                <a:tab pos="186012" algn="l"/>
              </a:tabLst>
            </a:pPr>
            <a:r>
              <a:rPr sz="1400" b="1" spc="-4" dirty="0">
                <a:latin typeface="Calibri"/>
                <a:cs typeface="Calibri"/>
              </a:rPr>
              <a:t>Significant </a:t>
            </a:r>
            <a:r>
              <a:rPr sz="1400" b="1" spc="-10" dirty="0">
                <a:latin typeface="Calibri"/>
                <a:cs typeface="Calibri"/>
              </a:rPr>
              <a:t>growth </a:t>
            </a:r>
            <a:r>
              <a:rPr sz="1400" b="1" spc="-4" dirty="0">
                <a:latin typeface="Calibri"/>
                <a:cs typeface="Calibri"/>
              </a:rPr>
              <a:t>expected </a:t>
            </a:r>
            <a:r>
              <a:rPr sz="1400" b="1" dirty="0">
                <a:latin typeface="Calibri"/>
                <a:cs typeface="Calibri"/>
              </a:rPr>
              <a:t>in </a:t>
            </a:r>
            <a:r>
              <a:rPr sz="1400" b="1" spc="-4" dirty="0">
                <a:latin typeface="Calibri"/>
                <a:cs typeface="Calibri"/>
              </a:rPr>
              <a:t>silicon‐intensive </a:t>
            </a:r>
            <a:r>
              <a:rPr sz="1400" b="1" dirty="0">
                <a:latin typeface="Calibri"/>
                <a:cs typeface="Calibri"/>
              </a:rPr>
              <a:t>aluminum wheels </a:t>
            </a:r>
            <a:r>
              <a:rPr sz="1400" b="1" spc="-10" dirty="0">
                <a:latin typeface="Calibri"/>
                <a:cs typeface="Calibri"/>
              </a:rPr>
              <a:t>to </a:t>
            </a:r>
            <a:r>
              <a:rPr sz="1400" b="1" spc="-4" dirty="0">
                <a:latin typeface="Calibri"/>
                <a:cs typeface="Calibri"/>
              </a:rPr>
              <a:t>meet </a:t>
            </a:r>
            <a:r>
              <a:rPr sz="1400" b="1" spc="-35" dirty="0">
                <a:latin typeface="Calibri"/>
                <a:cs typeface="Calibri"/>
              </a:rPr>
              <a:t>EPA </a:t>
            </a:r>
            <a:r>
              <a:rPr sz="1400" b="1" spc="-4" dirty="0">
                <a:latin typeface="Calibri"/>
                <a:cs typeface="Calibri"/>
              </a:rPr>
              <a:t>regulations </a:t>
            </a:r>
            <a:r>
              <a:rPr sz="1400" b="1" spc="-14" dirty="0">
                <a:latin typeface="Calibri"/>
                <a:cs typeface="Calibri"/>
              </a:rPr>
              <a:t>for </a:t>
            </a:r>
            <a:r>
              <a:rPr sz="1400" b="1" dirty="0">
                <a:latin typeface="Calibri"/>
                <a:cs typeface="Calibri"/>
              </a:rPr>
              <a:t>the trucking </a:t>
            </a:r>
            <a:r>
              <a:rPr sz="1400" b="1" spc="-4" dirty="0">
                <a:latin typeface="Calibri"/>
                <a:cs typeface="Calibri"/>
              </a:rPr>
              <a:t>industry </a:t>
            </a:r>
            <a:r>
              <a:rPr sz="1400" b="1" dirty="0">
                <a:latin typeface="Calibri"/>
                <a:cs typeface="Calibri"/>
              </a:rPr>
              <a:t>(aluminum  wheels </a:t>
            </a:r>
            <a:r>
              <a:rPr sz="1400" b="1" spc="-14" dirty="0">
                <a:latin typeface="Calibri"/>
                <a:cs typeface="Calibri"/>
              </a:rPr>
              <a:t>average </a:t>
            </a:r>
            <a:r>
              <a:rPr sz="1400" b="1" dirty="0">
                <a:latin typeface="Calibri"/>
                <a:cs typeface="Calibri"/>
              </a:rPr>
              <a:t>7.5% </a:t>
            </a:r>
            <a:r>
              <a:rPr sz="1400" b="1" spc="-4" dirty="0">
                <a:latin typeface="Calibri"/>
                <a:cs typeface="Calibri"/>
              </a:rPr>
              <a:t>silicon </a:t>
            </a:r>
            <a:r>
              <a:rPr sz="1400" b="1" spc="-10" dirty="0">
                <a:latin typeface="Calibri"/>
                <a:cs typeface="Calibri"/>
              </a:rPr>
              <a:t>content </a:t>
            </a:r>
            <a:r>
              <a:rPr sz="1400" b="1" spc="-4" dirty="0">
                <a:latin typeface="Calibri"/>
                <a:cs typeface="Calibri"/>
              </a:rPr>
              <a:t>by</a:t>
            </a:r>
            <a:r>
              <a:rPr sz="1400" b="1" spc="30" dirty="0">
                <a:latin typeface="Calibri"/>
                <a:cs typeface="Calibri"/>
              </a:rPr>
              <a:t> </a:t>
            </a:r>
            <a:r>
              <a:rPr sz="1400" b="1" spc="-4" dirty="0">
                <a:latin typeface="Calibri"/>
                <a:cs typeface="Calibri"/>
              </a:rPr>
              <a:t>weight)</a:t>
            </a:r>
            <a:endParaRPr sz="1400" b="1" dirty="0">
              <a:latin typeface="Calibri"/>
              <a:cs typeface="Calibri"/>
            </a:endParaRPr>
          </a:p>
          <a:p>
            <a:pPr marL="185376" indent="-172680">
              <a:lnSpc>
                <a:spcPts val="1418"/>
              </a:lnSpc>
              <a:spcBef>
                <a:spcPts val="735"/>
              </a:spcBef>
              <a:buClr>
                <a:srgbClr val="1F497C"/>
              </a:buClr>
              <a:buFont typeface="Wingdings"/>
              <a:buChar char=""/>
              <a:tabLst>
                <a:tab pos="186012" algn="l"/>
              </a:tabLst>
            </a:pPr>
            <a:r>
              <a:rPr sz="1400" b="1" dirty="0">
                <a:latin typeface="Calibri"/>
                <a:cs typeface="Calibri"/>
              </a:rPr>
              <a:t>Aluminum </a:t>
            </a:r>
            <a:r>
              <a:rPr sz="1400" b="1" spc="-4" dirty="0">
                <a:latin typeface="Calibri"/>
                <a:cs typeface="Calibri"/>
              </a:rPr>
              <a:t>demand has increased </a:t>
            </a:r>
            <a:r>
              <a:rPr sz="1400" b="1" spc="-10" dirty="0">
                <a:latin typeface="Calibri"/>
                <a:cs typeface="Calibri"/>
              </a:rPr>
              <a:t>at </a:t>
            </a:r>
            <a:r>
              <a:rPr sz="1400" b="1" dirty="0">
                <a:latin typeface="Calibri"/>
                <a:cs typeface="Calibri"/>
              </a:rPr>
              <a:t>a </a:t>
            </a:r>
            <a:r>
              <a:rPr sz="1400" b="1" spc="-4" dirty="0">
                <a:latin typeface="Calibri"/>
                <a:cs typeface="Calibri"/>
              </a:rPr>
              <a:t>5%+ CAGR </a:t>
            </a:r>
            <a:r>
              <a:rPr sz="1400" b="1" spc="-14" dirty="0">
                <a:latin typeface="Calibri"/>
                <a:cs typeface="Calibri"/>
              </a:rPr>
              <a:t>for </a:t>
            </a:r>
            <a:r>
              <a:rPr sz="1400" b="1" dirty="0">
                <a:latin typeface="Calibri"/>
                <a:cs typeface="Calibri"/>
              </a:rPr>
              <a:t>the </a:t>
            </a:r>
            <a:r>
              <a:rPr sz="1400" b="1" spc="-10" dirty="0">
                <a:latin typeface="Calibri"/>
                <a:cs typeface="Calibri"/>
              </a:rPr>
              <a:t>past </a:t>
            </a:r>
            <a:r>
              <a:rPr sz="1400" b="1" dirty="0">
                <a:latin typeface="Calibri"/>
                <a:cs typeface="Calibri"/>
              </a:rPr>
              <a:t>20</a:t>
            </a:r>
            <a:r>
              <a:rPr sz="1400" b="1" spc="175" dirty="0">
                <a:latin typeface="Calibri"/>
                <a:cs typeface="Calibri"/>
              </a:rPr>
              <a:t> </a:t>
            </a:r>
            <a:r>
              <a:rPr sz="1400" b="1" spc="-10" dirty="0">
                <a:latin typeface="Calibri"/>
                <a:cs typeface="Calibri"/>
              </a:rPr>
              <a:t>years</a:t>
            </a:r>
            <a:endParaRPr sz="1400" b="1" dirty="0">
              <a:latin typeface="Calibri"/>
              <a:cs typeface="Calibri"/>
            </a:endParaRPr>
          </a:p>
          <a:p>
            <a:pPr marL="5717473">
              <a:lnSpc>
                <a:spcPts val="1778"/>
              </a:lnSpc>
            </a:pPr>
            <a:r>
              <a:rPr sz="1600" b="1" dirty="0">
                <a:solidFill>
                  <a:srgbClr val="444F51"/>
                </a:solidFill>
                <a:latin typeface="Calibri"/>
                <a:cs typeface="Calibri"/>
              </a:rPr>
              <a:t>North American Light</a:t>
            </a:r>
            <a:r>
              <a:rPr sz="1600" b="1" spc="-114" dirty="0">
                <a:solidFill>
                  <a:srgbClr val="444F51"/>
                </a:solidFill>
                <a:latin typeface="Calibri"/>
                <a:cs typeface="Calibri"/>
              </a:rPr>
              <a:t> </a:t>
            </a:r>
            <a:r>
              <a:rPr sz="1600" b="1" dirty="0">
                <a:solidFill>
                  <a:srgbClr val="444F51"/>
                </a:solidFill>
                <a:latin typeface="Calibri"/>
                <a:cs typeface="Calibri"/>
              </a:rPr>
              <a:t>Vehicle</a:t>
            </a:r>
            <a:endParaRPr sz="1600" dirty="0">
              <a:latin typeface="Calibri"/>
              <a:cs typeface="Calibri"/>
            </a:endParaRPr>
          </a:p>
          <a:p>
            <a:pPr marL="778963">
              <a:tabLst>
                <a:tab pos="4953747" algn="l"/>
              </a:tabLst>
            </a:pPr>
            <a:r>
              <a:rPr sz="1600" b="1" dirty="0">
                <a:solidFill>
                  <a:srgbClr val="444F51"/>
                </a:solidFill>
                <a:latin typeface="Calibri"/>
                <a:cs typeface="Calibri"/>
              </a:rPr>
              <a:t>Global Primary</a:t>
            </a:r>
            <a:r>
              <a:rPr sz="1600" b="1" spc="10" dirty="0">
                <a:solidFill>
                  <a:srgbClr val="444F51"/>
                </a:solidFill>
                <a:latin typeface="Calibri"/>
                <a:cs typeface="Calibri"/>
              </a:rPr>
              <a:t> </a:t>
            </a:r>
            <a:r>
              <a:rPr sz="1600" b="1" dirty="0">
                <a:solidFill>
                  <a:srgbClr val="444F51"/>
                </a:solidFill>
                <a:latin typeface="Calibri"/>
                <a:cs typeface="Calibri"/>
              </a:rPr>
              <a:t>Aluminum </a:t>
            </a:r>
            <a:r>
              <a:rPr sz="1600" b="1" spc="-4" dirty="0">
                <a:solidFill>
                  <a:srgbClr val="444F51"/>
                </a:solidFill>
                <a:latin typeface="Calibri"/>
                <a:cs typeface="Calibri"/>
              </a:rPr>
              <a:t>Demand	</a:t>
            </a:r>
            <a:r>
              <a:rPr sz="1600" b="1" dirty="0">
                <a:solidFill>
                  <a:srgbClr val="444F51"/>
                </a:solidFill>
                <a:latin typeface="Calibri"/>
                <a:cs typeface="Calibri"/>
              </a:rPr>
              <a:t>Aluminum </a:t>
            </a:r>
            <a:r>
              <a:rPr sz="1600" b="1" spc="-4" dirty="0">
                <a:solidFill>
                  <a:srgbClr val="444F51"/>
                </a:solidFill>
                <a:latin typeface="Calibri"/>
                <a:cs typeface="Calibri"/>
              </a:rPr>
              <a:t>Content </a:t>
            </a:r>
            <a:r>
              <a:rPr sz="1600" b="1" dirty="0">
                <a:solidFill>
                  <a:srgbClr val="444F51"/>
                </a:solidFill>
                <a:latin typeface="Calibri"/>
                <a:cs typeface="Calibri"/>
              </a:rPr>
              <a:t>as a </a:t>
            </a:r>
            <a:r>
              <a:rPr sz="1600" b="1" spc="-4" dirty="0">
                <a:solidFill>
                  <a:srgbClr val="444F51"/>
                </a:solidFill>
                <a:latin typeface="Calibri"/>
                <a:cs typeface="Calibri"/>
              </a:rPr>
              <a:t>Percent </a:t>
            </a:r>
            <a:r>
              <a:rPr sz="1600" b="1" dirty="0">
                <a:solidFill>
                  <a:srgbClr val="444F51"/>
                </a:solidFill>
                <a:latin typeface="Calibri"/>
                <a:cs typeface="Calibri"/>
              </a:rPr>
              <a:t>of </a:t>
            </a:r>
            <a:r>
              <a:rPr sz="1600" b="1" spc="-4" dirty="0">
                <a:solidFill>
                  <a:srgbClr val="444F51"/>
                </a:solidFill>
                <a:latin typeface="Calibri"/>
                <a:cs typeface="Calibri"/>
              </a:rPr>
              <a:t>Curb</a:t>
            </a:r>
            <a:r>
              <a:rPr sz="1600" b="1" spc="-50" dirty="0">
                <a:solidFill>
                  <a:srgbClr val="444F51"/>
                </a:solidFill>
                <a:latin typeface="Calibri"/>
                <a:cs typeface="Calibri"/>
              </a:rPr>
              <a:t> </a:t>
            </a:r>
            <a:r>
              <a:rPr sz="1600" b="1" spc="-4" dirty="0">
                <a:solidFill>
                  <a:srgbClr val="444F51"/>
                </a:solidFill>
                <a:latin typeface="Calibri"/>
                <a:cs typeface="Calibri"/>
              </a:rPr>
              <a:t>Weight</a:t>
            </a:r>
            <a:endParaRPr sz="1600" dirty="0">
              <a:latin typeface="Calibri"/>
              <a:cs typeface="Calibri"/>
            </a:endParaRPr>
          </a:p>
        </p:txBody>
      </p:sp>
      <p:sp>
        <p:nvSpPr>
          <p:cNvPr id="47" name="object 47"/>
          <p:cNvSpPr/>
          <p:nvPr/>
        </p:nvSpPr>
        <p:spPr>
          <a:xfrm>
            <a:off x="1022605" y="4713731"/>
            <a:ext cx="201295" cy="1367791"/>
          </a:xfrm>
          <a:custGeom>
            <a:avLst/>
            <a:gdLst/>
            <a:ahLst/>
            <a:cxnLst/>
            <a:rect l="l" t="t" r="r" b="b"/>
            <a:pathLst>
              <a:path w="201294" h="1367789">
                <a:moveTo>
                  <a:pt x="201168" y="1367789"/>
                </a:moveTo>
                <a:lnTo>
                  <a:pt x="201168" y="0"/>
                </a:lnTo>
                <a:lnTo>
                  <a:pt x="0" y="0"/>
                </a:lnTo>
                <a:lnTo>
                  <a:pt x="0" y="1367789"/>
                </a:lnTo>
                <a:lnTo>
                  <a:pt x="201168" y="1367789"/>
                </a:lnTo>
                <a:close/>
              </a:path>
            </a:pathLst>
          </a:custGeom>
          <a:solidFill>
            <a:srgbClr val="4F81BD"/>
          </a:solidFill>
        </p:spPr>
        <p:txBody>
          <a:bodyPr wrap="square" lIns="0" tIns="0" rIns="0" bIns="0" rtlCol="0"/>
          <a:lstStyle/>
          <a:p>
            <a:endParaRPr/>
          </a:p>
        </p:txBody>
      </p:sp>
      <p:sp>
        <p:nvSpPr>
          <p:cNvPr id="48" name="object 48"/>
          <p:cNvSpPr/>
          <p:nvPr/>
        </p:nvSpPr>
        <p:spPr>
          <a:xfrm>
            <a:off x="1324357" y="4616198"/>
            <a:ext cx="201295" cy="1465580"/>
          </a:xfrm>
          <a:custGeom>
            <a:avLst/>
            <a:gdLst/>
            <a:ahLst/>
            <a:cxnLst/>
            <a:rect l="l" t="t" r="r" b="b"/>
            <a:pathLst>
              <a:path w="201294" h="1465579">
                <a:moveTo>
                  <a:pt x="201168" y="1465326"/>
                </a:moveTo>
                <a:lnTo>
                  <a:pt x="201168" y="0"/>
                </a:lnTo>
                <a:lnTo>
                  <a:pt x="0" y="0"/>
                </a:lnTo>
                <a:lnTo>
                  <a:pt x="0" y="1465326"/>
                </a:lnTo>
                <a:lnTo>
                  <a:pt x="201168" y="1465326"/>
                </a:lnTo>
                <a:close/>
              </a:path>
            </a:pathLst>
          </a:custGeom>
          <a:solidFill>
            <a:srgbClr val="4F81BD"/>
          </a:solidFill>
        </p:spPr>
        <p:txBody>
          <a:bodyPr wrap="square" lIns="0" tIns="0" rIns="0" bIns="0" rtlCol="0"/>
          <a:lstStyle/>
          <a:p>
            <a:endParaRPr/>
          </a:p>
        </p:txBody>
      </p:sp>
      <p:sp>
        <p:nvSpPr>
          <p:cNvPr id="49" name="object 49"/>
          <p:cNvSpPr/>
          <p:nvPr/>
        </p:nvSpPr>
        <p:spPr>
          <a:xfrm>
            <a:off x="1626109" y="4518659"/>
            <a:ext cx="201295" cy="1563370"/>
          </a:xfrm>
          <a:custGeom>
            <a:avLst/>
            <a:gdLst/>
            <a:ahLst/>
            <a:cxnLst/>
            <a:rect l="l" t="t" r="r" b="b"/>
            <a:pathLst>
              <a:path w="201294" h="1563370">
                <a:moveTo>
                  <a:pt x="201168" y="1562862"/>
                </a:moveTo>
                <a:lnTo>
                  <a:pt x="201168" y="0"/>
                </a:lnTo>
                <a:lnTo>
                  <a:pt x="0" y="0"/>
                </a:lnTo>
                <a:lnTo>
                  <a:pt x="0" y="1562862"/>
                </a:lnTo>
                <a:lnTo>
                  <a:pt x="201168" y="1562862"/>
                </a:lnTo>
                <a:close/>
              </a:path>
            </a:pathLst>
          </a:custGeom>
          <a:solidFill>
            <a:srgbClr val="4F81BD"/>
          </a:solidFill>
        </p:spPr>
        <p:txBody>
          <a:bodyPr wrap="square" lIns="0" tIns="0" rIns="0" bIns="0" rtlCol="0"/>
          <a:lstStyle/>
          <a:p>
            <a:endParaRPr/>
          </a:p>
        </p:txBody>
      </p:sp>
      <p:sp>
        <p:nvSpPr>
          <p:cNvPr id="50" name="object 50"/>
          <p:cNvSpPr/>
          <p:nvPr/>
        </p:nvSpPr>
        <p:spPr>
          <a:xfrm>
            <a:off x="1927863" y="4322826"/>
            <a:ext cx="201295" cy="1758950"/>
          </a:xfrm>
          <a:custGeom>
            <a:avLst/>
            <a:gdLst/>
            <a:ahLst/>
            <a:cxnLst/>
            <a:rect l="l" t="t" r="r" b="b"/>
            <a:pathLst>
              <a:path w="201294" h="1758950">
                <a:moveTo>
                  <a:pt x="201168" y="1758696"/>
                </a:moveTo>
                <a:lnTo>
                  <a:pt x="201168" y="0"/>
                </a:lnTo>
                <a:lnTo>
                  <a:pt x="0" y="0"/>
                </a:lnTo>
                <a:lnTo>
                  <a:pt x="0" y="1758696"/>
                </a:lnTo>
                <a:lnTo>
                  <a:pt x="201168" y="1758696"/>
                </a:lnTo>
                <a:close/>
              </a:path>
            </a:pathLst>
          </a:custGeom>
          <a:solidFill>
            <a:srgbClr val="4F81BD"/>
          </a:solidFill>
        </p:spPr>
        <p:txBody>
          <a:bodyPr wrap="square" lIns="0" tIns="0" rIns="0" bIns="0" rtlCol="0"/>
          <a:lstStyle/>
          <a:p>
            <a:endParaRPr/>
          </a:p>
        </p:txBody>
      </p:sp>
      <p:sp>
        <p:nvSpPr>
          <p:cNvPr id="51" name="object 51"/>
          <p:cNvSpPr/>
          <p:nvPr/>
        </p:nvSpPr>
        <p:spPr>
          <a:xfrm>
            <a:off x="2230376" y="4371594"/>
            <a:ext cx="201295" cy="1710055"/>
          </a:xfrm>
          <a:custGeom>
            <a:avLst/>
            <a:gdLst/>
            <a:ahLst/>
            <a:cxnLst/>
            <a:rect l="l" t="t" r="r" b="b"/>
            <a:pathLst>
              <a:path w="201294" h="1710054">
                <a:moveTo>
                  <a:pt x="201168" y="1709927"/>
                </a:moveTo>
                <a:lnTo>
                  <a:pt x="201168" y="0"/>
                </a:lnTo>
                <a:lnTo>
                  <a:pt x="0" y="0"/>
                </a:lnTo>
                <a:lnTo>
                  <a:pt x="0" y="1709927"/>
                </a:lnTo>
                <a:lnTo>
                  <a:pt x="201168" y="1709927"/>
                </a:lnTo>
                <a:close/>
              </a:path>
            </a:pathLst>
          </a:custGeom>
          <a:solidFill>
            <a:srgbClr val="4F81BD"/>
          </a:solidFill>
        </p:spPr>
        <p:txBody>
          <a:bodyPr wrap="square" lIns="0" tIns="0" rIns="0" bIns="0" rtlCol="0"/>
          <a:lstStyle/>
          <a:p>
            <a:endParaRPr/>
          </a:p>
        </p:txBody>
      </p:sp>
      <p:sp>
        <p:nvSpPr>
          <p:cNvPr id="52" name="object 52"/>
          <p:cNvSpPr/>
          <p:nvPr/>
        </p:nvSpPr>
        <p:spPr>
          <a:xfrm>
            <a:off x="2532128" y="4567429"/>
            <a:ext cx="201295" cy="1514474"/>
          </a:xfrm>
          <a:custGeom>
            <a:avLst/>
            <a:gdLst/>
            <a:ahLst/>
            <a:cxnLst/>
            <a:rect l="l" t="t" r="r" b="b"/>
            <a:pathLst>
              <a:path w="201294" h="1514475">
                <a:moveTo>
                  <a:pt x="201168" y="1514094"/>
                </a:moveTo>
                <a:lnTo>
                  <a:pt x="201168" y="0"/>
                </a:lnTo>
                <a:lnTo>
                  <a:pt x="0" y="0"/>
                </a:lnTo>
                <a:lnTo>
                  <a:pt x="0" y="1514094"/>
                </a:lnTo>
                <a:lnTo>
                  <a:pt x="201168" y="1514094"/>
                </a:lnTo>
                <a:close/>
              </a:path>
            </a:pathLst>
          </a:custGeom>
          <a:solidFill>
            <a:srgbClr val="4F81BD"/>
          </a:solidFill>
        </p:spPr>
        <p:txBody>
          <a:bodyPr wrap="square" lIns="0" tIns="0" rIns="0" bIns="0" rtlCol="0"/>
          <a:lstStyle/>
          <a:p>
            <a:endParaRPr/>
          </a:p>
        </p:txBody>
      </p:sp>
      <p:sp>
        <p:nvSpPr>
          <p:cNvPr id="53" name="object 53"/>
          <p:cNvSpPr/>
          <p:nvPr/>
        </p:nvSpPr>
        <p:spPr>
          <a:xfrm>
            <a:off x="2833880" y="4225293"/>
            <a:ext cx="201295" cy="1856739"/>
          </a:xfrm>
          <a:custGeom>
            <a:avLst/>
            <a:gdLst/>
            <a:ahLst/>
            <a:cxnLst/>
            <a:rect l="l" t="t" r="r" b="b"/>
            <a:pathLst>
              <a:path w="201294" h="1856739">
                <a:moveTo>
                  <a:pt x="201168" y="1856231"/>
                </a:moveTo>
                <a:lnTo>
                  <a:pt x="201168" y="0"/>
                </a:lnTo>
                <a:lnTo>
                  <a:pt x="0" y="0"/>
                </a:lnTo>
                <a:lnTo>
                  <a:pt x="0" y="1856231"/>
                </a:lnTo>
                <a:lnTo>
                  <a:pt x="201168" y="1856231"/>
                </a:lnTo>
                <a:close/>
              </a:path>
            </a:pathLst>
          </a:custGeom>
          <a:solidFill>
            <a:srgbClr val="4F81BD"/>
          </a:solidFill>
        </p:spPr>
        <p:txBody>
          <a:bodyPr wrap="square" lIns="0" tIns="0" rIns="0" bIns="0" rtlCol="0"/>
          <a:lstStyle/>
          <a:p>
            <a:endParaRPr/>
          </a:p>
        </p:txBody>
      </p:sp>
      <p:sp>
        <p:nvSpPr>
          <p:cNvPr id="54" name="object 54"/>
          <p:cNvSpPr/>
          <p:nvPr/>
        </p:nvSpPr>
        <p:spPr>
          <a:xfrm>
            <a:off x="3135631" y="4127755"/>
            <a:ext cx="201930" cy="1953895"/>
          </a:xfrm>
          <a:custGeom>
            <a:avLst/>
            <a:gdLst/>
            <a:ahLst/>
            <a:cxnLst/>
            <a:rect l="l" t="t" r="r" b="b"/>
            <a:pathLst>
              <a:path w="201929" h="1953895">
                <a:moveTo>
                  <a:pt x="201930" y="1953768"/>
                </a:moveTo>
                <a:lnTo>
                  <a:pt x="201929" y="0"/>
                </a:lnTo>
                <a:lnTo>
                  <a:pt x="0" y="0"/>
                </a:lnTo>
                <a:lnTo>
                  <a:pt x="0" y="1953768"/>
                </a:lnTo>
                <a:lnTo>
                  <a:pt x="201930" y="1953768"/>
                </a:lnTo>
                <a:close/>
              </a:path>
            </a:pathLst>
          </a:custGeom>
          <a:solidFill>
            <a:srgbClr val="4F81BD"/>
          </a:solidFill>
        </p:spPr>
        <p:txBody>
          <a:bodyPr wrap="square" lIns="0" tIns="0" rIns="0" bIns="0" rtlCol="0"/>
          <a:lstStyle/>
          <a:p>
            <a:endParaRPr/>
          </a:p>
        </p:txBody>
      </p:sp>
      <p:sp>
        <p:nvSpPr>
          <p:cNvPr id="55" name="object 55"/>
          <p:cNvSpPr/>
          <p:nvPr/>
        </p:nvSpPr>
        <p:spPr>
          <a:xfrm>
            <a:off x="3438146" y="4030217"/>
            <a:ext cx="201295" cy="2051685"/>
          </a:xfrm>
          <a:custGeom>
            <a:avLst/>
            <a:gdLst/>
            <a:ahLst/>
            <a:cxnLst/>
            <a:rect l="l" t="t" r="r" b="b"/>
            <a:pathLst>
              <a:path w="201295" h="2051685">
                <a:moveTo>
                  <a:pt x="201168" y="2051303"/>
                </a:moveTo>
                <a:lnTo>
                  <a:pt x="201167" y="0"/>
                </a:lnTo>
                <a:lnTo>
                  <a:pt x="0" y="0"/>
                </a:lnTo>
                <a:lnTo>
                  <a:pt x="0" y="2051303"/>
                </a:lnTo>
                <a:lnTo>
                  <a:pt x="201168" y="2051303"/>
                </a:lnTo>
                <a:close/>
              </a:path>
            </a:pathLst>
          </a:custGeom>
          <a:solidFill>
            <a:srgbClr val="4F81BD"/>
          </a:solidFill>
        </p:spPr>
        <p:txBody>
          <a:bodyPr wrap="square" lIns="0" tIns="0" rIns="0" bIns="0" rtlCol="0"/>
          <a:lstStyle/>
          <a:p>
            <a:endParaRPr/>
          </a:p>
        </p:txBody>
      </p:sp>
      <p:sp>
        <p:nvSpPr>
          <p:cNvPr id="56" name="object 56"/>
          <p:cNvSpPr/>
          <p:nvPr/>
        </p:nvSpPr>
        <p:spPr>
          <a:xfrm>
            <a:off x="3739898" y="3981450"/>
            <a:ext cx="201295" cy="2100580"/>
          </a:xfrm>
          <a:custGeom>
            <a:avLst/>
            <a:gdLst/>
            <a:ahLst/>
            <a:cxnLst/>
            <a:rect l="l" t="t" r="r" b="b"/>
            <a:pathLst>
              <a:path w="201295" h="2100579">
                <a:moveTo>
                  <a:pt x="201168" y="2100072"/>
                </a:moveTo>
                <a:lnTo>
                  <a:pt x="201167" y="0"/>
                </a:lnTo>
                <a:lnTo>
                  <a:pt x="0" y="0"/>
                </a:lnTo>
                <a:lnTo>
                  <a:pt x="0" y="2100072"/>
                </a:lnTo>
                <a:lnTo>
                  <a:pt x="201168" y="2100072"/>
                </a:lnTo>
                <a:close/>
              </a:path>
            </a:pathLst>
          </a:custGeom>
          <a:solidFill>
            <a:srgbClr val="4F81BD"/>
          </a:solidFill>
        </p:spPr>
        <p:txBody>
          <a:bodyPr wrap="square" lIns="0" tIns="0" rIns="0" bIns="0" rtlCol="0"/>
          <a:lstStyle/>
          <a:p>
            <a:endParaRPr/>
          </a:p>
        </p:txBody>
      </p:sp>
      <p:sp>
        <p:nvSpPr>
          <p:cNvPr id="57" name="object 57"/>
          <p:cNvSpPr/>
          <p:nvPr/>
        </p:nvSpPr>
        <p:spPr>
          <a:xfrm>
            <a:off x="4041649" y="3932684"/>
            <a:ext cx="201295" cy="2148840"/>
          </a:xfrm>
          <a:custGeom>
            <a:avLst/>
            <a:gdLst/>
            <a:ahLst/>
            <a:cxnLst/>
            <a:rect l="l" t="t" r="r" b="b"/>
            <a:pathLst>
              <a:path w="201295" h="2148840">
                <a:moveTo>
                  <a:pt x="201168" y="2148840"/>
                </a:moveTo>
                <a:lnTo>
                  <a:pt x="201167" y="0"/>
                </a:lnTo>
                <a:lnTo>
                  <a:pt x="0" y="0"/>
                </a:lnTo>
                <a:lnTo>
                  <a:pt x="0" y="2148840"/>
                </a:lnTo>
                <a:lnTo>
                  <a:pt x="201168" y="2148840"/>
                </a:lnTo>
                <a:close/>
              </a:path>
            </a:pathLst>
          </a:custGeom>
          <a:solidFill>
            <a:srgbClr val="4F81BD"/>
          </a:solidFill>
        </p:spPr>
        <p:txBody>
          <a:bodyPr wrap="square" lIns="0" tIns="0" rIns="0" bIns="0" rtlCol="0"/>
          <a:lstStyle/>
          <a:p>
            <a:endParaRPr/>
          </a:p>
        </p:txBody>
      </p:sp>
      <p:sp>
        <p:nvSpPr>
          <p:cNvPr id="58" name="object 58"/>
          <p:cNvSpPr/>
          <p:nvPr/>
        </p:nvSpPr>
        <p:spPr>
          <a:xfrm>
            <a:off x="4343400" y="3834386"/>
            <a:ext cx="201930" cy="2247265"/>
          </a:xfrm>
          <a:custGeom>
            <a:avLst/>
            <a:gdLst/>
            <a:ahLst/>
            <a:cxnLst/>
            <a:rect l="l" t="t" r="r" b="b"/>
            <a:pathLst>
              <a:path w="201929" h="2247265">
                <a:moveTo>
                  <a:pt x="201930" y="2247138"/>
                </a:moveTo>
                <a:lnTo>
                  <a:pt x="201929" y="0"/>
                </a:lnTo>
                <a:lnTo>
                  <a:pt x="0" y="0"/>
                </a:lnTo>
                <a:lnTo>
                  <a:pt x="0" y="2247138"/>
                </a:lnTo>
                <a:lnTo>
                  <a:pt x="201930" y="2247138"/>
                </a:lnTo>
                <a:close/>
              </a:path>
            </a:pathLst>
          </a:custGeom>
          <a:solidFill>
            <a:srgbClr val="4F81BD"/>
          </a:solidFill>
        </p:spPr>
        <p:txBody>
          <a:bodyPr wrap="square" lIns="0" tIns="0" rIns="0" bIns="0" rtlCol="0"/>
          <a:lstStyle/>
          <a:p>
            <a:endParaRPr/>
          </a:p>
        </p:txBody>
      </p:sp>
      <p:sp>
        <p:nvSpPr>
          <p:cNvPr id="59" name="object 59"/>
          <p:cNvSpPr/>
          <p:nvPr/>
        </p:nvSpPr>
        <p:spPr>
          <a:xfrm>
            <a:off x="4645916" y="3736847"/>
            <a:ext cx="201295" cy="2345055"/>
          </a:xfrm>
          <a:custGeom>
            <a:avLst/>
            <a:gdLst/>
            <a:ahLst/>
            <a:cxnLst/>
            <a:rect l="l" t="t" r="r" b="b"/>
            <a:pathLst>
              <a:path w="201295" h="2345054">
                <a:moveTo>
                  <a:pt x="201168" y="2344674"/>
                </a:moveTo>
                <a:lnTo>
                  <a:pt x="201167" y="0"/>
                </a:lnTo>
                <a:lnTo>
                  <a:pt x="0" y="0"/>
                </a:lnTo>
                <a:lnTo>
                  <a:pt x="0" y="2344674"/>
                </a:lnTo>
                <a:lnTo>
                  <a:pt x="201168" y="2344674"/>
                </a:lnTo>
                <a:close/>
              </a:path>
            </a:pathLst>
          </a:custGeom>
          <a:solidFill>
            <a:srgbClr val="4F81BD"/>
          </a:solidFill>
        </p:spPr>
        <p:txBody>
          <a:bodyPr wrap="square" lIns="0" tIns="0" rIns="0" bIns="0" rtlCol="0"/>
          <a:lstStyle/>
          <a:p>
            <a:endParaRPr/>
          </a:p>
        </p:txBody>
      </p:sp>
      <p:sp>
        <p:nvSpPr>
          <p:cNvPr id="60" name="object 60"/>
          <p:cNvSpPr/>
          <p:nvPr/>
        </p:nvSpPr>
        <p:spPr>
          <a:xfrm>
            <a:off x="971550" y="3394710"/>
            <a:ext cx="0" cy="2723514"/>
          </a:xfrm>
          <a:custGeom>
            <a:avLst/>
            <a:gdLst/>
            <a:ahLst/>
            <a:cxnLst/>
            <a:rect l="l" t="t" r="r" b="b"/>
            <a:pathLst>
              <a:path h="2723515">
                <a:moveTo>
                  <a:pt x="0" y="0"/>
                </a:moveTo>
                <a:lnTo>
                  <a:pt x="0" y="2723388"/>
                </a:lnTo>
              </a:path>
            </a:pathLst>
          </a:custGeom>
          <a:ln w="9144">
            <a:solidFill>
              <a:srgbClr val="868686"/>
            </a:solidFill>
          </a:ln>
        </p:spPr>
        <p:txBody>
          <a:bodyPr wrap="square" lIns="0" tIns="0" rIns="0" bIns="0" rtlCol="0"/>
          <a:lstStyle/>
          <a:p>
            <a:endParaRPr/>
          </a:p>
        </p:txBody>
      </p:sp>
      <p:sp>
        <p:nvSpPr>
          <p:cNvPr id="61" name="object 61"/>
          <p:cNvSpPr/>
          <p:nvPr/>
        </p:nvSpPr>
        <p:spPr>
          <a:xfrm>
            <a:off x="935736" y="6081522"/>
            <a:ext cx="36196" cy="0"/>
          </a:xfrm>
          <a:custGeom>
            <a:avLst/>
            <a:gdLst/>
            <a:ahLst/>
            <a:cxnLst/>
            <a:rect l="l" t="t" r="r" b="b"/>
            <a:pathLst>
              <a:path w="36194">
                <a:moveTo>
                  <a:pt x="0" y="0"/>
                </a:moveTo>
                <a:lnTo>
                  <a:pt x="35813" y="0"/>
                </a:lnTo>
              </a:path>
            </a:pathLst>
          </a:custGeom>
          <a:ln w="9143">
            <a:solidFill>
              <a:srgbClr val="868686"/>
            </a:solidFill>
          </a:ln>
        </p:spPr>
        <p:txBody>
          <a:bodyPr wrap="square" lIns="0" tIns="0" rIns="0" bIns="0" rtlCol="0"/>
          <a:lstStyle/>
          <a:p>
            <a:endParaRPr/>
          </a:p>
        </p:txBody>
      </p:sp>
      <p:sp>
        <p:nvSpPr>
          <p:cNvPr id="62" name="object 62"/>
          <p:cNvSpPr/>
          <p:nvPr/>
        </p:nvSpPr>
        <p:spPr>
          <a:xfrm>
            <a:off x="935736" y="5837682"/>
            <a:ext cx="36196" cy="0"/>
          </a:xfrm>
          <a:custGeom>
            <a:avLst/>
            <a:gdLst/>
            <a:ahLst/>
            <a:cxnLst/>
            <a:rect l="l" t="t" r="r" b="b"/>
            <a:pathLst>
              <a:path w="36194">
                <a:moveTo>
                  <a:pt x="0" y="0"/>
                </a:moveTo>
                <a:lnTo>
                  <a:pt x="35813" y="0"/>
                </a:lnTo>
              </a:path>
            </a:pathLst>
          </a:custGeom>
          <a:ln w="9143">
            <a:solidFill>
              <a:srgbClr val="868686"/>
            </a:solidFill>
          </a:ln>
        </p:spPr>
        <p:txBody>
          <a:bodyPr wrap="square" lIns="0" tIns="0" rIns="0" bIns="0" rtlCol="0"/>
          <a:lstStyle/>
          <a:p>
            <a:endParaRPr/>
          </a:p>
        </p:txBody>
      </p:sp>
      <p:sp>
        <p:nvSpPr>
          <p:cNvPr id="63" name="object 63"/>
          <p:cNvSpPr/>
          <p:nvPr/>
        </p:nvSpPr>
        <p:spPr>
          <a:xfrm>
            <a:off x="935736" y="5593079"/>
            <a:ext cx="36196" cy="0"/>
          </a:xfrm>
          <a:custGeom>
            <a:avLst/>
            <a:gdLst/>
            <a:ahLst/>
            <a:cxnLst/>
            <a:rect l="l" t="t" r="r" b="b"/>
            <a:pathLst>
              <a:path w="36194">
                <a:moveTo>
                  <a:pt x="0" y="0"/>
                </a:moveTo>
                <a:lnTo>
                  <a:pt x="35813" y="0"/>
                </a:lnTo>
              </a:path>
            </a:pathLst>
          </a:custGeom>
          <a:ln w="9144">
            <a:solidFill>
              <a:srgbClr val="868686"/>
            </a:solidFill>
          </a:ln>
        </p:spPr>
        <p:txBody>
          <a:bodyPr wrap="square" lIns="0" tIns="0" rIns="0" bIns="0" rtlCol="0"/>
          <a:lstStyle/>
          <a:p>
            <a:endParaRPr/>
          </a:p>
        </p:txBody>
      </p:sp>
      <p:sp>
        <p:nvSpPr>
          <p:cNvPr id="64" name="object 64"/>
          <p:cNvSpPr/>
          <p:nvPr/>
        </p:nvSpPr>
        <p:spPr>
          <a:xfrm>
            <a:off x="935736" y="5349240"/>
            <a:ext cx="36196" cy="0"/>
          </a:xfrm>
          <a:custGeom>
            <a:avLst/>
            <a:gdLst/>
            <a:ahLst/>
            <a:cxnLst/>
            <a:rect l="l" t="t" r="r" b="b"/>
            <a:pathLst>
              <a:path w="36194">
                <a:moveTo>
                  <a:pt x="0" y="0"/>
                </a:moveTo>
                <a:lnTo>
                  <a:pt x="35813" y="0"/>
                </a:lnTo>
              </a:path>
            </a:pathLst>
          </a:custGeom>
          <a:ln w="9144">
            <a:solidFill>
              <a:srgbClr val="868686"/>
            </a:solidFill>
          </a:ln>
        </p:spPr>
        <p:txBody>
          <a:bodyPr wrap="square" lIns="0" tIns="0" rIns="0" bIns="0" rtlCol="0"/>
          <a:lstStyle/>
          <a:p>
            <a:endParaRPr/>
          </a:p>
        </p:txBody>
      </p:sp>
      <p:sp>
        <p:nvSpPr>
          <p:cNvPr id="65" name="object 65"/>
          <p:cNvSpPr/>
          <p:nvPr/>
        </p:nvSpPr>
        <p:spPr>
          <a:xfrm>
            <a:off x="935736" y="5104636"/>
            <a:ext cx="36196" cy="0"/>
          </a:xfrm>
          <a:custGeom>
            <a:avLst/>
            <a:gdLst/>
            <a:ahLst/>
            <a:cxnLst/>
            <a:rect l="l" t="t" r="r" b="b"/>
            <a:pathLst>
              <a:path w="36194">
                <a:moveTo>
                  <a:pt x="0" y="0"/>
                </a:moveTo>
                <a:lnTo>
                  <a:pt x="35813" y="0"/>
                </a:lnTo>
              </a:path>
            </a:pathLst>
          </a:custGeom>
          <a:ln w="9144">
            <a:solidFill>
              <a:srgbClr val="868686"/>
            </a:solidFill>
          </a:ln>
        </p:spPr>
        <p:txBody>
          <a:bodyPr wrap="square" lIns="0" tIns="0" rIns="0" bIns="0" rtlCol="0"/>
          <a:lstStyle/>
          <a:p>
            <a:endParaRPr/>
          </a:p>
        </p:txBody>
      </p:sp>
      <p:sp>
        <p:nvSpPr>
          <p:cNvPr id="66" name="object 66"/>
          <p:cNvSpPr/>
          <p:nvPr/>
        </p:nvSpPr>
        <p:spPr>
          <a:xfrm>
            <a:off x="935736" y="4860798"/>
            <a:ext cx="36196" cy="0"/>
          </a:xfrm>
          <a:custGeom>
            <a:avLst/>
            <a:gdLst/>
            <a:ahLst/>
            <a:cxnLst/>
            <a:rect l="l" t="t" r="r" b="b"/>
            <a:pathLst>
              <a:path w="36194">
                <a:moveTo>
                  <a:pt x="0" y="0"/>
                </a:moveTo>
                <a:lnTo>
                  <a:pt x="35813" y="0"/>
                </a:lnTo>
              </a:path>
            </a:pathLst>
          </a:custGeom>
          <a:ln w="9144">
            <a:solidFill>
              <a:srgbClr val="868686"/>
            </a:solidFill>
          </a:ln>
        </p:spPr>
        <p:txBody>
          <a:bodyPr wrap="square" lIns="0" tIns="0" rIns="0" bIns="0" rtlCol="0"/>
          <a:lstStyle/>
          <a:p>
            <a:endParaRPr/>
          </a:p>
        </p:txBody>
      </p:sp>
      <p:sp>
        <p:nvSpPr>
          <p:cNvPr id="67" name="object 67"/>
          <p:cNvSpPr/>
          <p:nvPr/>
        </p:nvSpPr>
        <p:spPr>
          <a:xfrm>
            <a:off x="935736" y="4616196"/>
            <a:ext cx="36196" cy="0"/>
          </a:xfrm>
          <a:custGeom>
            <a:avLst/>
            <a:gdLst/>
            <a:ahLst/>
            <a:cxnLst/>
            <a:rect l="l" t="t" r="r" b="b"/>
            <a:pathLst>
              <a:path w="36194">
                <a:moveTo>
                  <a:pt x="0" y="0"/>
                </a:moveTo>
                <a:lnTo>
                  <a:pt x="35813" y="0"/>
                </a:lnTo>
              </a:path>
            </a:pathLst>
          </a:custGeom>
          <a:ln w="9144">
            <a:solidFill>
              <a:srgbClr val="868686"/>
            </a:solidFill>
          </a:ln>
        </p:spPr>
        <p:txBody>
          <a:bodyPr wrap="square" lIns="0" tIns="0" rIns="0" bIns="0" rtlCol="0"/>
          <a:lstStyle/>
          <a:p>
            <a:endParaRPr/>
          </a:p>
        </p:txBody>
      </p:sp>
      <p:sp>
        <p:nvSpPr>
          <p:cNvPr id="68" name="object 68"/>
          <p:cNvSpPr/>
          <p:nvPr/>
        </p:nvSpPr>
        <p:spPr>
          <a:xfrm>
            <a:off x="935736" y="4371594"/>
            <a:ext cx="36196" cy="0"/>
          </a:xfrm>
          <a:custGeom>
            <a:avLst/>
            <a:gdLst/>
            <a:ahLst/>
            <a:cxnLst/>
            <a:rect l="l" t="t" r="r" b="b"/>
            <a:pathLst>
              <a:path w="36194">
                <a:moveTo>
                  <a:pt x="0" y="0"/>
                </a:moveTo>
                <a:lnTo>
                  <a:pt x="35813" y="0"/>
                </a:lnTo>
              </a:path>
            </a:pathLst>
          </a:custGeom>
          <a:ln w="9143">
            <a:solidFill>
              <a:srgbClr val="868686"/>
            </a:solidFill>
          </a:ln>
        </p:spPr>
        <p:txBody>
          <a:bodyPr wrap="square" lIns="0" tIns="0" rIns="0" bIns="0" rtlCol="0"/>
          <a:lstStyle/>
          <a:p>
            <a:endParaRPr/>
          </a:p>
        </p:txBody>
      </p:sp>
      <p:sp>
        <p:nvSpPr>
          <p:cNvPr id="69" name="object 69"/>
          <p:cNvSpPr/>
          <p:nvPr/>
        </p:nvSpPr>
        <p:spPr>
          <a:xfrm>
            <a:off x="935736" y="4127753"/>
            <a:ext cx="36196" cy="0"/>
          </a:xfrm>
          <a:custGeom>
            <a:avLst/>
            <a:gdLst/>
            <a:ahLst/>
            <a:cxnLst/>
            <a:rect l="l" t="t" r="r" b="b"/>
            <a:pathLst>
              <a:path w="36194">
                <a:moveTo>
                  <a:pt x="0" y="0"/>
                </a:moveTo>
                <a:lnTo>
                  <a:pt x="35813" y="0"/>
                </a:lnTo>
              </a:path>
            </a:pathLst>
          </a:custGeom>
          <a:ln w="9144">
            <a:solidFill>
              <a:srgbClr val="868686"/>
            </a:solidFill>
          </a:ln>
        </p:spPr>
        <p:txBody>
          <a:bodyPr wrap="square" lIns="0" tIns="0" rIns="0" bIns="0" rtlCol="0"/>
          <a:lstStyle/>
          <a:p>
            <a:endParaRPr/>
          </a:p>
        </p:txBody>
      </p:sp>
      <p:sp>
        <p:nvSpPr>
          <p:cNvPr id="70" name="object 70"/>
          <p:cNvSpPr/>
          <p:nvPr/>
        </p:nvSpPr>
        <p:spPr>
          <a:xfrm>
            <a:off x="935736" y="3883152"/>
            <a:ext cx="36196" cy="0"/>
          </a:xfrm>
          <a:custGeom>
            <a:avLst/>
            <a:gdLst/>
            <a:ahLst/>
            <a:cxnLst/>
            <a:rect l="l" t="t" r="r" b="b"/>
            <a:pathLst>
              <a:path w="36194">
                <a:moveTo>
                  <a:pt x="0" y="0"/>
                </a:moveTo>
                <a:lnTo>
                  <a:pt x="35813" y="0"/>
                </a:lnTo>
              </a:path>
            </a:pathLst>
          </a:custGeom>
          <a:ln w="9144">
            <a:solidFill>
              <a:srgbClr val="868686"/>
            </a:solidFill>
          </a:ln>
        </p:spPr>
        <p:txBody>
          <a:bodyPr wrap="square" lIns="0" tIns="0" rIns="0" bIns="0" rtlCol="0"/>
          <a:lstStyle/>
          <a:p>
            <a:endParaRPr/>
          </a:p>
        </p:txBody>
      </p:sp>
      <p:sp>
        <p:nvSpPr>
          <p:cNvPr id="71" name="object 71"/>
          <p:cNvSpPr/>
          <p:nvPr/>
        </p:nvSpPr>
        <p:spPr>
          <a:xfrm>
            <a:off x="935736" y="3639311"/>
            <a:ext cx="36196" cy="0"/>
          </a:xfrm>
          <a:custGeom>
            <a:avLst/>
            <a:gdLst/>
            <a:ahLst/>
            <a:cxnLst/>
            <a:rect l="l" t="t" r="r" b="b"/>
            <a:pathLst>
              <a:path w="36194">
                <a:moveTo>
                  <a:pt x="0" y="0"/>
                </a:moveTo>
                <a:lnTo>
                  <a:pt x="35813" y="0"/>
                </a:lnTo>
              </a:path>
            </a:pathLst>
          </a:custGeom>
          <a:ln w="9144">
            <a:solidFill>
              <a:srgbClr val="868686"/>
            </a:solidFill>
          </a:ln>
        </p:spPr>
        <p:txBody>
          <a:bodyPr wrap="square" lIns="0" tIns="0" rIns="0" bIns="0" rtlCol="0"/>
          <a:lstStyle/>
          <a:p>
            <a:endParaRPr/>
          </a:p>
        </p:txBody>
      </p:sp>
      <p:sp>
        <p:nvSpPr>
          <p:cNvPr id="72" name="object 72"/>
          <p:cNvSpPr/>
          <p:nvPr/>
        </p:nvSpPr>
        <p:spPr>
          <a:xfrm>
            <a:off x="935736" y="3394708"/>
            <a:ext cx="36196" cy="0"/>
          </a:xfrm>
          <a:custGeom>
            <a:avLst/>
            <a:gdLst/>
            <a:ahLst/>
            <a:cxnLst/>
            <a:rect l="l" t="t" r="r" b="b"/>
            <a:pathLst>
              <a:path w="36194">
                <a:moveTo>
                  <a:pt x="0" y="0"/>
                </a:moveTo>
                <a:lnTo>
                  <a:pt x="35813" y="0"/>
                </a:lnTo>
              </a:path>
            </a:pathLst>
          </a:custGeom>
          <a:ln w="9144">
            <a:solidFill>
              <a:srgbClr val="868686"/>
            </a:solidFill>
          </a:ln>
        </p:spPr>
        <p:txBody>
          <a:bodyPr wrap="square" lIns="0" tIns="0" rIns="0" bIns="0" rtlCol="0"/>
          <a:lstStyle/>
          <a:p>
            <a:endParaRPr/>
          </a:p>
        </p:txBody>
      </p:sp>
      <p:sp>
        <p:nvSpPr>
          <p:cNvPr id="73" name="object 73"/>
          <p:cNvSpPr/>
          <p:nvPr/>
        </p:nvSpPr>
        <p:spPr>
          <a:xfrm>
            <a:off x="971550" y="6081521"/>
            <a:ext cx="3926204" cy="0"/>
          </a:xfrm>
          <a:custGeom>
            <a:avLst/>
            <a:gdLst/>
            <a:ahLst/>
            <a:cxnLst/>
            <a:rect l="l" t="t" r="r" b="b"/>
            <a:pathLst>
              <a:path w="3926204">
                <a:moveTo>
                  <a:pt x="0" y="0"/>
                </a:moveTo>
                <a:lnTo>
                  <a:pt x="3925824" y="0"/>
                </a:lnTo>
              </a:path>
            </a:pathLst>
          </a:custGeom>
          <a:ln w="9143">
            <a:solidFill>
              <a:srgbClr val="868686"/>
            </a:solidFill>
          </a:ln>
        </p:spPr>
        <p:txBody>
          <a:bodyPr wrap="square" lIns="0" tIns="0" rIns="0" bIns="0" rtlCol="0"/>
          <a:lstStyle/>
          <a:p>
            <a:endParaRPr/>
          </a:p>
        </p:txBody>
      </p:sp>
      <p:sp>
        <p:nvSpPr>
          <p:cNvPr id="74" name="object 74"/>
          <p:cNvSpPr/>
          <p:nvPr/>
        </p:nvSpPr>
        <p:spPr>
          <a:xfrm>
            <a:off x="1269493" y="6099809"/>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75" name="object 75"/>
          <p:cNvSpPr/>
          <p:nvPr/>
        </p:nvSpPr>
        <p:spPr>
          <a:xfrm>
            <a:off x="1571246" y="6099809"/>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76" name="object 76"/>
          <p:cNvSpPr/>
          <p:nvPr/>
        </p:nvSpPr>
        <p:spPr>
          <a:xfrm>
            <a:off x="1872998" y="6099809"/>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77" name="object 77"/>
          <p:cNvSpPr/>
          <p:nvPr/>
        </p:nvSpPr>
        <p:spPr>
          <a:xfrm>
            <a:off x="2175512" y="6099809"/>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78" name="object 78"/>
          <p:cNvSpPr/>
          <p:nvPr/>
        </p:nvSpPr>
        <p:spPr>
          <a:xfrm>
            <a:off x="2477263" y="6099809"/>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79" name="object 79"/>
          <p:cNvSpPr/>
          <p:nvPr/>
        </p:nvSpPr>
        <p:spPr>
          <a:xfrm>
            <a:off x="2779016" y="6099809"/>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80" name="object 80"/>
          <p:cNvSpPr/>
          <p:nvPr/>
        </p:nvSpPr>
        <p:spPr>
          <a:xfrm>
            <a:off x="3080768" y="6099809"/>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81" name="object 81"/>
          <p:cNvSpPr/>
          <p:nvPr/>
        </p:nvSpPr>
        <p:spPr>
          <a:xfrm>
            <a:off x="3383282" y="6099809"/>
            <a:ext cx="9525" cy="0"/>
          </a:xfrm>
          <a:custGeom>
            <a:avLst/>
            <a:gdLst/>
            <a:ahLst/>
            <a:cxnLst/>
            <a:rect l="l" t="t" r="r" b="b"/>
            <a:pathLst>
              <a:path w="9525">
                <a:moveTo>
                  <a:pt x="0" y="0"/>
                </a:moveTo>
                <a:lnTo>
                  <a:pt x="9144" y="0"/>
                </a:lnTo>
              </a:path>
            </a:pathLst>
          </a:custGeom>
          <a:ln w="36575">
            <a:solidFill>
              <a:srgbClr val="868686"/>
            </a:solidFill>
          </a:ln>
        </p:spPr>
        <p:txBody>
          <a:bodyPr wrap="square" lIns="0" tIns="0" rIns="0" bIns="0" rtlCol="0"/>
          <a:lstStyle/>
          <a:p>
            <a:endParaRPr/>
          </a:p>
        </p:txBody>
      </p:sp>
      <p:sp>
        <p:nvSpPr>
          <p:cNvPr id="82" name="object 82"/>
          <p:cNvSpPr/>
          <p:nvPr/>
        </p:nvSpPr>
        <p:spPr>
          <a:xfrm>
            <a:off x="3685035" y="6099809"/>
            <a:ext cx="9525" cy="0"/>
          </a:xfrm>
          <a:custGeom>
            <a:avLst/>
            <a:gdLst/>
            <a:ahLst/>
            <a:cxnLst/>
            <a:rect l="l" t="t" r="r" b="b"/>
            <a:pathLst>
              <a:path w="9525">
                <a:moveTo>
                  <a:pt x="0" y="0"/>
                </a:moveTo>
                <a:lnTo>
                  <a:pt x="9144" y="0"/>
                </a:lnTo>
              </a:path>
            </a:pathLst>
          </a:custGeom>
          <a:ln w="36575">
            <a:solidFill>
              <a:srgbClr val="868686"/>
            </a:solidFill>
          </a:ln>
        </p:spPr>
        <p:txBody>
          <a:bodyPr wrap="square" lIns="0" tIns="0" rIns="0" bIns="0" rtlCol="0"/>
          <a:lstStyle/>
          <a:p>
            <a:endParaRPr/>
          </a:p>
        </p:txBody>
      </p:sp>
      <p:sp>
        <p:nvSpPr>
          <p:cNvPr id="83" name="object 83"/>
          <p:cNvSpPr/>
          <p:nvPr/>
        </p:nvSpPr>
        <p:spPr>
          <a:xfrm>
            <a:off x="3986786" y="6099809"/>
            <a:ext cx="9525" cy="0"/>
          </a:xfrm>
          <a:custGeom>
            <a:avLst/>
            <a:gdLst/>
            <a:ahLst/>
            <a:cxnLst/>
            <a:rect l="l" t="t" r="r" b="b"/>
            <a:pathLst>
              <a:path w="9525">
                <a:moveTo>
                  <a:pt x="0" y="0"/>
                </a:moveTo>
                <a:lnTo>
                  <a:pt x="9144" y="0"/>
                </a:lnTo>
              </a:path>
            </a:pathLst>
          </a:custGeom>
          <a:ln w="36575">
            <a:solidFill>
              <a:srgbClr val="868686"/>
            </a:solidFill>
          </a:ln>
        </p:spPr>
        <p:txBody>
          <a:bodyPr wrap="square" lIns="0" tIns="0" rIns="0" bIns="0" rtlCol="0"/>
          <a:lstStyle/>
          <a:p>
            <a:endParaRPr/>
          </a:p>
        </p:txBody>
      </p:sp>
      <p:sp>
        <p:nvSpPr>
          <p:cNvPr id="84" name="object 84"/>
          <p:cNvSpPr/>
          <p:nvPr/>
        </p:nvSpPr>
        <p:spPr>
          <a:xfrm>
            <a:off x="4288538" y="6099809"/>
            <a:ext cx="9525" cy="0"/>
          </a:xfrm>
          <a:custGeom>
            <a:avLst/>
            <a:gdLst/>
            <a:ahLst/>
            <a:cxnLst/>
            <a:rect l="l" t="t" r="r" b="b"/>
            <a:pathLst>
              <a:path w="9525">
                <a:moveTo>
                  <a:pt x="0" y="0"/>
                </a:moveTo>
                <a:lnTo>
                  <a:pt x="9144" y="0"/>
                </a:lnTo>
              </a:path>
            </a:pathLst>
          </a:custGeom>
          <a:ln w="36575">
            <a:solidFill>
              <a:srgbClr val="868686"/>
            </a:solidFill>
          </a:ln>
        </p:spPr>
        <p:txBody>
          <a:bodyPr wrap="square" lIns="0" tIns="0" rIns="0" bIns="0" rtlCol="0"/>
          <a:lstStyle/>
          <a:p>
            <a:endParaRPr/>
          </a:p>
        </p:txBody>
      </p:sp>
      <p:sp>
        <p:nvSpPr>
          <p:cNvPr id="85" name="object 85"/>
          <p:cNvSpPr/>
          <p:nvPr/>
        </p:nvSpPr>
        <p:spPr>
          <a:xfrm>
            <a:off x="4591052" y="6099809"/>
            <a:ext cx="9525" cy="0"/>
          </a:xfrm>
          <a:custGeom>
            <a:avLst/>
            <a:gdLst/>
            <a:ahLst/>
            <a:cxnLst/>
            <a:rect l="l" t="t" r="r" b="b"/>
            <a:pathLst>
              <a:path w="9525">
                <a:moveTo>
                  <a:pt x="0" y="0"/>
                </a:moveTo>
                <a:lnTo>
                  <a:pt x="9144" y="0"/>
                </a:lnTo>
              </a:path>
            </a:pathLst>
          </a:custGeom>
          <a:ln w="36575">
            <a:solidFill>
              <a:srgbClr val="868686"/>
            </a:solidFill>
          </a:ln>
        </p:spPr>
        <p:txBody>
          <a:bodyPr wrap="square" lIns="0" tIns="0" rIns="0" bIns="0" rtlCol="0"/>
          <a:lstStyle/>
          <a:p>
            <a:endParaRPr/>
          </a:p>
        </p:txBody>
      </p:sp>
      <p:sp>
        <p:nvSpPr>
          <p:cNvPr id="86" name="object 86"/>
          <p:cNvSpPr/>
          <p:nvPr/>
        </p:nvSpPr>
        <p:spPr>
          <a:xfrm>
            <a:off x="4892804" y="6099809"/>
            <a:ext cx="9525" cy="0"/>
          </a:xfrm>
          <a:custGeom>
            <a:avLst/>
            <a:gdLst/>
            <a:ahLst/>
            <a:cxnLst/>
            <a:rect l="l" t="t" r="r" b="b"/>
            <a:pathLst>
              <a:path w="9525">
                <a:moveTo>
                  <a:pt x="0" y="0"/>
                </a:moveTo>
                <a:lnTo>
                  <a:pt x="9144" y="0"/>
                </a:lnTo>
              </a:path>
            </a:pathLst>
          </a:custGeom>
          <a:ln w="36575">
            <a:solidFill>
              <a:srgbClr val="868686"/>
            </a:solidFill>
          </a:ln>
        </p:spPr>
        <p:txBody>
          <a:bodyPr wrap="square" lIns="0" tIns="0" rIns="0" bIns="0" rtlCol="0"/>
          <a:lstStyle/>
          <a:p>
            <a:endParaRPr/>
          </a:p>
        </p:txBody>
      </p:sp>
      <p:sp>
        <p:nvSpPr>
          <p:cNvPr id="87" name="object 87"/>
          <p:cNvSpPr txBox="1"/>
          <p:nvPr/>
        </p:nvSpPr>
        <p:spPr>
          <a:xfrm>
            <a:off x="770636" y="6000751"/>
            <a:ext cx="83820" cy="139526"/>
          </a:xfrm>
          <a:prstGeom prst="rect">
            <a:avLst/>
          </a:prstGeom>
        </p:spPr>
        <p:txBody>
          <a:bodyPr vert="horz" wrap="square" lIns="0" tIns="0" rIns="0" bIns="0" rtlCol="0">
            <a:spAutoFit/>
          </a:bodyPr>
          <a:lstStyle/>
          <a:p>
            <a:pPr marL="12697"/>
            <a:r>
              <a:rPr sz="900" dirty="0">
                <a:latin typeface="Calibri"/>
                <a:cs typeface="Calibri"/>
              </a:rPr>
              <a:t>0</a:t>
            </a:r>
            <a:endParaRPr sz="900">
              <a:latin typeface="Calibri"/>
              <a:cs typeface="Calibri"/>
            </a:endParaRPr>
          </a:p>
        </p:txBody>
      </p:sp>
      <p:sp>
        <p:nvSpPr>
          <p:cNvPr id="88" name="object 88"/>
          <p:cNvSpPr txBox="1"/>
          <p:nvPr/>
        </p:nvSpPr>
        <p:spPr>
          <a:xfrm>
            <a:off x="567947" y="5756914"/>
            <a:ext cx="285750" cy="139526"/>
          </a:xfrm>
          <a:prstGeom prst="rect">
            <a:avLst/>
          </a:prstGeom>
        </p:spPr>
        <p:txBody>
          <a:bodyPr vert="horz" wrap="square" lIns="0" tIns="0" rIns="0" bIns="0" rtlCol="0">
            <a:spAutoFit/>
          </a:bodyPr>
          <a:lstStyle/>
          <a:p>
            <a:pPr marL="12697"/>
            <a:r>
              <a:rPr sz="900" spc="-4" dirty="0">
                <a:latin typeface="Calibri"/>
                <a:cs typeface="Calibri"/>
              </a:rPr>
              <a:t>5,000</a:t>
            </a:r>
            <a:endParaRPr sz="900">
              <a:latin typeface="Calibri"/>
              <a:cs typeface="Calibri"/>
            </a:endParaRPr>
          </a:p>
        </p:txBody>
      </p:sp>
      <p:sp>
        <p:nvSpPr>
          <p:cNvPr id="89" name="object 89"/>
          <p:cNvSpPr txBox="1"/>
          <p:nvPr/>
        </p:nvSpPr>
        <p:spPr>
          <a:xfrm>
            <a:off x="510033" y="5512313"/>
            <a:ext cx="343536" cy="139526"/>
          </a:xfrm>
          <a:prstGeom prst="rect">
            <a:avLst/>
          </a:prstGeom>
        </p:spPr>
        <p:txBody>
          <a:bodyPr vert="horz" wrap="square" lIns="0" tIns="0" rIns="0" bIns="0" rtlCol="0">
            <a:spAutoFit/>
          </a:bodyPr>
          <a:lstStyle/>
          <a:p>
            <a:pPr marL="12697"/>
            <a:r>
              <a:rPr sz="900" spc="-4" dirty="0">
                <a:latin typeface="Calibri"/>
                <a:cs typeface="Calibri"/>
              </a:rPr>
              <a:t>10,000</a:t>
            </a:r>
            <a:endParaRPr sz="900">
              <a:latin typeface="Calibri"/>
              <a:cs typeface="Calibri"/>
            </a:endParaRPr>
          </a:p>
        </p:txBody>
      </p:sp>
      <p:sp>
        <p:nvSpPr>
          <p:cNvPr id="90" name="object 90"/>
          <p:cNvSpPr txBox="1"/>
          <p:nvPr/>
        </p:nvSpPr>
        <p:spPr>
          <a:xfrm>
            <a:off x="510033" y="5268476"/>
            <a:ext cx="343536" cy="139526"/>
          </a:xfrm>
          <a:prstGeom prst="rect">
            <a:avLst/>
          </a:prstGeom>
        </p:spPr>
        <p:txBody>
          <a:bodyPr vert="horz" wrap="square" lIns="0" tIns="0" rIns="0" bIns="0" rtlCol="0">
            <a:spAutoFit/>
          </a:bodyPr>
          <a:lstStyle/>
          <a:p>
            <a:pPr marL="12697"/>
            <a:r>
              <a:rPr sz="900" spc="-4" dirty="0">
                <a:latin typeface="Calibri"/>
                <a:cs typeface="Calibri"/>
              </a:rPr>
              <a:t>15,000</a:t>
            </a:r>
            <a:endParaRPr sz="900">
              <a:latin typeface="Calibri"/>
              <a:cs typeface="Calibri"/>
            </a:endParaRPr>
          </a:p>
        </p:txBody>
      </p:sp>
      <p:sp>
        <p:nvSpPr>
          <p:cNvPr id="91" name="object 91"/>
          <p:cNvSpPr txBox="1"/>
          <p:nvPr/>
        </p:nvSpPr>
        <p:spPr>
          <a:xfrm>
            <a:off x="510033" y="5023874"/>
            <a:ext cx="343536" cy="139526"/>
          </a:xfrm>
          <a:prstGeom prst="rect">
            <a:avLst/>
          </a:prstGeom>
        </p:spPr>
        <p:txBody>
          <a:bodyPr vert="horz" wrap="square" lIns="0" tIns="0" rIns="0" bIns="0" rtlCol="0">
            <a:spAutoFit/>
          </a:bodyPr>
          <a:lstStyle/>
          <a:p>
            <a:pPr marL="12697"/>
            <a:r>
              <a:rPr sz="900" spc="-4" dirty="0">
                <a:latin typeface="Calibri"/>
                <a:cs typeface="Calibri"/>
              </a:rPr>
              <a:t>20,000</a:t>
            </a:r>
            <a:endParaRPr sz="900">
              <a:latin typeface="Calibri"/>
              <a:cs typeface="Calibri"/>
            </a:endParaRPr>
          </a:p>
        </p:txBody>
      </p:sp>
      <p:sp>
        <p:nvSpPr>
          <p:cNvPr id="92" name="object 92"/>
          <p:cNvSpPr txBox="1"/>
          <p:nvPr/>
        </p:nvSpPr>
        <p:spPr>
          <a:xfrm>
            <a:off x="510033" y="4779273"/>
            <a:ext cx="343536" cy="139526"/>
          </a:xfrm>
          <a:prstGeom prst="rect">
            <a:avLst/>
          </a:prstGeom>
        </p:spPr>
        <p:txBody>
          <a:bodyPr vert="horz" wrap="square" lIns="0" tIns="0" rIns="0" bIns="0" rtlCol="0">
            <a:spAutoFit/>
          </a:bodyPr>
          <a:lstStyle/>
          <a:p>
            <a:pPr marL="12697"/>
            <a:r>
              <a:rPr sz="900" spc="-4" dirty="0">
                <a:latin typeface="Calibri"/>
                <a:cs typeface="Calibri"/>
              </a:rPr>
              <a:t>25,000</a:t>
            </a:r>
            <a:endParaRPr sz="900">
              <a:latin typeface="Calibri"/>
              <a:cs typeface="Calibri"/>
            </a:endParaRPr>
          </a:p>
        </p:txBody>
      </p:sp>
      <p:sp>
        <p:nvSpPr>
          <p:cNvPr id="93" name="object 93"/>
          <p:cNvSpPr txBox="1"/>
          <p:nvPr/>
        </p:nvSpPr>
        <p:spPr>
          <a:xfrm>
            <a:off x="510033" y="4535436"/>
            <a:ext cx="343536" cy="139526"/>
          </a:xfrm>
          <a:prstGeom prst="rect">
            <a:avLst/>
          </a:prstGeom>
        </p:spPr>
        <p:txBody>
          <a:bodyPr vert="horz" wrap="square" lIns="0" tIns="0" rIns="0" bIns="0" rtlCol="0">
            <a:spAutoFit/>
          </a:bodyPr>
          <a:lstStyle/>
          <a:p>
            <a:pPr marL="12697"/>
            <a:r>
              <a:rPr sz="900" spc="-4" dirty="0">
                <a:latin typeface="Calibri"/>
                <a:cs typeface="Calibri"/>
              </a:rPr>
              <a:t>30,000</a:t>
            </a:r>
            <a:endParaRPr sz="900">
              <a:latin typeface="Calibri"/>
              <a:cs typeface="Calibri"/>
            </a:endParaRPr>
          </a:p>
        </p:txBody>
      </p:sp>
      <p:sp>
        <p:nvSpPr>
          <p:cNvPr id="94" name="object 94"/>
          <p:cNvSpPr txBox="1"/>
          <p:nvPr/>
        </p:nvSpPr>
        <p:spPr>
          <a:xfrm>
            <a:off x="510033" y="4290834"/>
            <a:ext cx="343536" cy="139526"/>
          </a:xfrm>
          <a:prstGeom prst="rect">
            <a:avLst/>
          </a:prstGeom>
        </p:spPr>
        <p:txBody>
          <a:bodyPr vert="horz" wrap="square" lIns="0" tIns="0" rIns="0" bIns="0" rtlCol="0">
            <a:spAutoFit/>
          </a:bodyPr>
          <a:lstStyle/>
          <a:p>
            <a:pPr marL="12697"/>
            <a:r>
              <a:rPr sz="900" spc="-4" dirty="0">
                <a:latin typeface="Calibri"/>
                <a:cs typeface="Calibri"/>
              </a:rPr>
              <a:t>35,000</a:t>
            </a:r>
            <a:endParaRPr sz="900">
              <a:latin typeface="Calibri"/>
              <a:cs typeface="Calibri"/>
            </a:endParaRPr>
          </a:p>
        </p:txBody>
      </p:sp>
      <p:sp>
        <p:nvSpPr>
          <p:cNvPr id="95" name="object 95"/>
          <p:cNvSpPr txBox="1"/>
          <p:nvPr/>
        </p:nvSpPr>
        <p:spPr>
          <a:xfrm>
            <a:off x="510033" y="4046999"/>
            <a:ext cx="343536" cy="139526"/>
          </a:xfrm>
          <a:prstGeom prst="rect">
            <a:avLst/>
          </a:prstGeom>
        </p:spPr>
        <p:txBody>
          <a:bodyPr vert="horz" wrap="square" lIns="0" tIns="0" rIns="0" bIns="0" rtlCol="0">
            <a:spAutoFit/>
          </a:bodyPr>
          <a:lstStyle/>
          <a:p>
            <a:pPr marL="12697"/>
            <a:r>
              <a:rPr sz="900" spc="-4" dirty="0">
                <a:latin typeface="Calibri"/>
                <a:cs typeface="Calibri"/>
              </a:rPr>
              <a:t>40,000</a:t>
            </a:r>
            <a:endParaRPr sz="900">
              <a:latin typeface="Calibri"/>
              <a:cs typeface="Calibri"/>
            </a:endParaRPr>
          </a:p>
        </p:txBody>
      </p:sp>
      <p:sp>
        <p:nvSpPr>
          <p:cNvPr id="96" name="object 96"/>
          <p:cNvSpPr txBox="1"/>
          <p:nvPr/>
        </p:nvSpPr>
        <p:spPr>
          <a:xfrm>
            <a:off x="510033" y="3802396"/>
            <a:ext cx="343536" cy="139526"/>
          </a:xfrm>
          <a:prstGeom prst="rect">
            <a:avLst/>
          </a:prstGeom>
        </p:spPr>
        <p:txBody>
          <a:bodyPr vert="horz" wrap="square" lIns="0" tIns="0" rIns="0" bIns="0" rtlCol="0">
            <a:spAutoFit/>
          </a:bodyPr>
          <a:lstStyle/>
          <a:p>
            <a:pPr marL="12697"/>
            <a:r>
              <a:rPr sz="900" spc="-4" dirty="0">
                <a:latin typeface="Calibri"/>
                <a:cs typeface="Calibri"/>
              </a:rPr>
              <a:t>45,000</a:t>
            </a:r>
            <a:endParaRPr sz="900">
              <a:latin typeface="Calibri"/>
              <a:cs typeface="Calibri"/>
            </a:endParaRPr>
          </a:p>
        </p:txBody>
      </p:sp>
      <p:sp>
        <p:nvSpPr>
          <p:cNvPr id="97" name="object 97"/>
          <p:cNvSpPr txBox="1"/>
          <p:nvPr/>
        </p:nvSpPr>
        <p:spPr>
          <a:xfrm>
            <a:off x="510033" y="3558559"/>
            <a:ext cx="343536" cy="139526"/>
          </a:xfrm>
          <a:prstGeom prst="rect">
            <a:avLst/>
          </a:prstGeom>
        </p:spPr>
        <p:txBody>
          <a:bodyPr vert="horz" wrap="square" lIns="0" tIns="0" rIns="0" bIns="0" rtlCol="0">
            <a:spAutoFit/>
          </a:bodyPr>
          <a:lstStyle/>
          <a:p>
            <a:pPr marL="12697"/>
            <a:r>
              <a:rPr sz="900" spc="-4" dirty="0">
                <a:latin typeface="Calibri"/>
                <a:cs typeface="Calibri"/>
              </a:rPr>
              <a:t>50,000</a:t>
            </a:r>
            <a:endParaRPr sz="900">
              <a:latin typeface="Calibri"/>
              <a:cs typeface="Calibri"/>
            </a:endParaRPr>
          </a:p>
        </p:txBody>
      </p:sp>
      <p:sp>
        <p:nvSpPr>
          <p:cNvPr id="98" name="object 98"/>
          <p:cNvSpPr txBox="1"/>
          <p:nvPr/>
        </p:nvSpPr>
        <p:spPr>
          <a:xfrm>
            <a:off x="510033" y="3313959"/>
            <a:ext cx="343536" cy="139526"/>
          </a:xfrm>
          <a:prstGeom prst="rect">
            <a:avLst/>
          </a:prstGeom>
        </p:spPr>
        <p:txBody>
          <a:bodyPr vert="horz" wrap="square" lIns="0" tIns="0" rIns="0" bIns="0" rtlCol="0">
            <a:spAutoFit/>
          </a:bodyPr>
          <a:lstStyle/>
          <a:p>
            <a:pPr marL="12697"/>
            <a:r>
              <a:rPr sz="900" spc="-4" dirty="0">
                <a:latin typeface="Calibri"/>
                <a:cs typeface="Calibri"/>
              </a:rPr>
              <a:t>55,000</a:t>
            </a:r>
            <a:endParaRPr sz="900">
              <a:latin typeface="Calibri"/>
              <a:cs typeface="Calibri"/>
            </a:endParaRPr>
          </a:p>
        </p:txBody>
      </p:sp>
      <p:sp>
        <p:nvSpPr>
          <p:cNvPr id="99" name="object 99"/>
          <p:cNvSpPr txBox="1"/>
          <p:nvPr/>
        </p:nvSpPr>
        <p:spPr>
          <a:xfrm>
            <a:off x="995429" y="6149364"/>
            <a:ext cx="3909060" cy="139526"/>
          </a:xfrm>
          <a:prstGeom prst="rect">
            <a:avLst/>
          </a:prstGeom>
        </p:spPr>
        <p:txBody>
          <a:bodyPr vert="horz" wrap="square" lIns="0" tIns="0" rIns="0" bIns="0" rtlCol="0">
            <a:spAutoFit/>
          </a:bodyPr>
          <a:lstStyle/>
          <a:p>
            <a:pPr marL="12697"/>
            <a:r>
              <a:rPr sz="900" dirty="0">
                <a:latin typeface="Calibri"/>
                <a:cs typeface="Calibri"/>
              </a:rPr>
              <a:t>2003  2004  2005  2006  2007  2008  2009  2010  2011  2012       </a:t>
            </a:r>
            <a:r>
              <a:rPr sz="900" spc="155" dirty="0">
                <a:latin typeface="Calibri"/>
                <a:cs typeface="Calibri"/>
              </a:rPr>
              <a:t> </a:t>
            </a:r>
            <a:r>
              <a:rPr sz="900" dirty="0">
                <a:latin typeface="Calibri"/>
                <a:cs typeface="Calibri"/>
              </a:rPr>
              <a:t>2013 2014E 2015E</a:t>
            </a:r>
            <a:endParaRPr sz="900">
              <a:latin typeface="Calibri"/>
              <a:cs typeface="Calibri"/>
            </a:endParaRPr>
          </a:p>
        </p:txBody>
      </p:sp>
      <p:sp>
        <p:nvSpPr>
          <p:cNvPr id="100" name="object 100"/>
          <p:cNvSpPr txBox="1"/>
          <p:nvPr/>
        </p:nvSpPr>
        <p:spPr>
          <a:xfrm>
            <a:off x="529087" y="3127272"/>
            <a:ext cx="551815" cy="139526"/>
          </a:xfrm>
          <a:prstGeom prst="rect">
            <a:avLst/>
          </a:prstGeom>
        </p:spPr>
        <p:txBody>
          <a:bodyPr vert="horz" wrap="square" lIns="0" tIns="0" rIns="0" bIns="0" rtlCol="0">
            <a:spAutoFit/>
          </a:bodyPr>
          <a:lstStyle/>
          <a:p>
            <a:pPr marL="12697"/>
            <a:r>
              <a:rPr sz="900" b="1" dirty="0">
                <a:latin typeface="Calibri"/>
                <a:cs typeface="Calibri"/>
              </a:rPr>
              <a:t>(000s</a:t>
            </a:r>
            <a:r>
              <a:rPr sz="900" b="1" spc="-100" dirty="0">
                <a:latin typeface="Calibri"/>
                <a:cs typeface="Calibri"/>
              </a:rPr>
              <a:t> </a:t>
            </a:r>
            <a:r>
              <a:rPr sz="900" b="1" dirty="0">
                <a:latin typeface="Calibri"/>
                <a:cs typeface="Calibri"/>
              </a:rPr>
              <a:t>tons)</a:t>
            </a:r>
            <a:endParaRPr sz="900">
              <a:latin typeface="Calibri"/>
              <a:cs typeface="Calibri"/>
            </a:endParaRPr>
          </a:p>
        </p:txBody>
      </p:sp>
      <p:sp>
        <p:nvSpPr>
          <p:cNvPr id="101" name="object 101"/>
          <p:cNvSpPr txBox="1"/>
          <p:nvPr/>
        </p:nvSpPr>
        <p:spPr>
          <a:xfrm>
            <a:off x="7320026" y="5517895"/>
            <a:ext cx="1950720" cy="156966"/>
          </a:xfrm>
          <a:prstGeom prst="rect">
            <a:avLst/>
          </a:prstGeom>
        </p:spPr>
        <p:txBody>
          <a:bodyPr vert="horz" wrap="square" lIns="0" tIns="0" rIns="0" bIns="0" rtlCol="0">
            <a:spAutoFit/>
          </a:bodyPr>
          <a:lstStyle/>
          <a:p>
            <a:pPr marL="12697"/>
            <a:r>
              <a:rPr sz="1000" b="1" dirty="0">
                <a:latin typeface="Calibri"/>
                <a:cs typeface="Calibri"/>
              </a:rPr>
              <a:t>Approx. 10kg of silicon </a:t>
            </a:r>
            <a:r>
              <a:rPr sz="1000" b="1" spc="-4" dirty="0">
                <a:latin typeface="Calibri"/>
                <a:cs typeface="Calibri"/>
              </a:rPr>
              <a:t>metal </a:t>
            </a:r>
            <a:r>
              <a:rPr sz="1000" b="1" dirty="0">
                <a:latin typeface="Calibri"/>
                <a:cs typeface="Calibri"/>
              </a:rPr>
              <a:t>per</a:t>
            </a:r>
            <a:r>
              <a:rPr sz="1000" b="1" spc="-130" dirty="0">
                <a:latin typeface="Calibri"/>
                <a:cs typeface="Calibri"/>
              </a:rPr>
              <a:t> </a:t>
            </a:r>
            <a:r>
              <a:rPr sz="1000" b="1" spc="-4" dirty="0">
                <a:latin typeface="Calibri"/>
                <a:cs typeface="Calibri"/>
              </a:rPr>
              <a:t>car</a:t>
            </a:r>
            <a:endParaRPr sz="1000">
              <a:latin typeface="Calibri"/>
              <a:cs typeface="Calibri"/>
            </a:endParaRPr>
          </a:p>
        </p:txBody>
      </p:sp>
      <p:sp>
        <p:nvSpPr>
          <p:cNvPr id="102" name="object 102"/>
          <p:cNvSpPr/>
          <p:nvPr/>
        </p:nvSpPr>
        <p:spPr>
          <a:xfrm>
            <a:off x="5976365" y="5146547"/>
            <a:ext cx="158496" cy="223266"/>
          </a:xfrm>
          <a:prstGeom prst="rect">
            <a:avLst/>
          </a:prstGeom>
          <a:blipFill>
            <a:blip r:embed="rId2" cstate="print"/>
            <a:stretch>
              <a:fillRect/>
            </a:stretch>
          </a:blipFill>
        </p:spPr>
        <p:txBody>
          <a:bodyPr wrap="square" lIns="0" tIns="0" rIns="0" bIns="0" rtlCol="0"/>
          <a:lstStyle/>
          <a:p>
            <a:endParaRPr/>
          </a:p>
        </p:txBody>
      </p:sp>
      <p:sp>
        <p:nvSpPr>
          <p:cNvPr id="103" name="object 103"/>
          <p:cNvSpPr/>
          <p:nvPr/>
        </p:nvSpPr>
        <p:spPr>
          <a:xfrm>
            <a:off x="5953505" y="5129787"/>
            <a:ext cx="198120" cy="257175"/>
          </a:xfrm>
          <a:custGeom>
            <a:avLst/>
            <a:gdLst/>
            <a:ahLst/>
            <a:cxnLst/>
            <a:rect l="l" t="t" r="r" b="b"/>
            <a:pathLst>
              <a:path w="198120" h="257175">
                <a:moveTo>
                  <a:pt x="47876" y="146599"/>
                </a:moveTo>
                <a:lnTo>
                  <a:pt x="0" y="125729"/>
                </a:lnTo>
                <a:lnTo>
                  <a:pt x="18288" y="172678"/>
                </a:lnTo>
                <a:lnTo>
                  <a:pt x="18288" y="161543"/>
                </a:lnTo>
                <a:lnTo>
                  <a:pt x="35052" y="144779"/>
                </a:lnTo>
                <a:lnTo>
                  <a:pt x="42672" y="164492"/>
                </a:lnTo>
                <a:lnTo>
                  <a:pt x="42672" y="158495"/>
                </a:lnTo>
                <a:lnTo>
                  <a:pt x="47876" y="146599"/>
                </a:lnTo>
                <a:close/>
              </a:path>
              <a:path w="198120" h="257175">
                <a:moveTo>
                  <a:pt x="46147" y="173483"/>
                </a:moveTo>
                <a:lnTo>
                  <a:pt x="35052" y="144779"/>
                </a:lnTo>
                <a:lnTo>
                  <a:pt x="18288" y="161543"/>
                </a:lnTo>
                <a:lnTo>
                  <a:pt x="46147" y="173483"/>
                </a:lnTo>
                <a:close/>
              </a:path>
              <a:path w="198120" h="257175">
                <a:moveTo>
                  <a:pt x="65448" y="223414"/>
                </a:moveTo>
                <a:lnTo>
                  <a:pt x="46147" y="173483"/>
                </a:lnTo>
                <a:lnTo>
                  <a:pt x="18288" y="161543"/>
                </a:lnTo>
                <a:lnTo>
                  <a:pt x="18288" y="172678"/>
                </a:lnTo>
                <a:lnTo>
                  <a:pt x="51054" y="256794"/>
                </a:lnTo>
                <a:lnTo>
                  <a:pt x="54102" y="255588"/>
                </a:lnTo>
                <a:lnTo>
                  <a:pt x="54102" y="227837"/>
                </a:lnTo>
                <a:lnTo>
                  <a:pt x="65448" y="223414"/>
                </a:lnTo>
                <a:close/>
              </a:path>
              <a:path w="198120" h="257175">
                <a:moveTo>
                  <a:pt x="59436" y="151637"/>
                </a:moveTo>
                <a:lnTo>
                  <a:pt x="47876" y="146599"/>
                </a:lnTo>
                <a:lnTo>
                  <a:pt x="42672" y="158495"/>
                </a:lnTo>
                <a:lnTo>
                  <a:pt x="59436" y="151637"/>
                </a:lnTo>
                <a:close/>
              </a:path>
              <a:path w="198120" h="257175">
                <a:moveTo>
                  <a:pt x="59436" y="179178"/>
                </a:moveTo>
                <a:lnTo>
                  <a:pt x="59436" y="151637"/>
                </a:lnTo>
                <a:lnTo>
                  <a:pt x="42672" y="158495"/>
                </a:lnTo>
                <a:lnTo>
                  <a:pt x="42672" y="164492"/>
                </a:lnTo>
                <a:lnTo>
                  <a:pt x="46147" y="173483"/>
                </a:lnTo>
                <a:lnTo>
                  <a:pt x="59436" y="179178"/>
                </a:lnTo>
                <a:close/>
              </a:path>
              <a:path w="198120" h="257175">
                <a:moveTo>
                  <a:pt x="198120" y="37337"/>
                </a:moveTo>
                <a:lnTo>
                  <a:pt x="112014" y="0"/>
                </a:lnTo>
                <a:lnTo>
                  <a:pt x="47876" y="146599"/>
                </a:lnTo>
                <a:lnTo>
                  <a:pt x="59436" y="151637"/>
                </a:lnTo>
                <a:lnTo>
                  <a:pt x="59436" y="179178"/>
                </a:lnTo>
                <a:lnTo>
                  <a:pt x="60960" y="179831"/>
                </a:lnTo>
                <a:lnTo>
                  <a:pt x="113538" y="60231"/>
                </a:lnTo>
                <a:lnTo>
                  <a:pt x="113538" y="28193"/>
                </a:lnTo>
                <a:lnTo>
                  <a:pt x="130302" y="22097"/>
                </a:lnTo>
                <a:lnTo>
                  <a:pt x="130302" y="35553"/>
                </a:lnTo>
                <a:lnTo>
                  <a:pt x="164755" y="50679"/>
                </a:lnTo>
                <a:lnTo>
                  <a:pt x="169926" y="38861"/>
                </a:lnTo>
                <a:lnTo>
                  <a:pt x="176022" y="55625"/>
                </a:lnTo>
                <a:lnTo>
                  <a:pt x="176022" y="87847"/>
                </a:lnTo>
                <a:lnTo>
                  <a:pt x="198120" y="37337"/>
                </a:lnTo>
                <a:close/>
              </a:path>
              <a:path w="198120" h="257175">
                <a:moveTo>
                  <a:pt x="70104" y="235458"/>
                </a:moveTo>
                <a:lnTo>
                  <a:pt x="65448" y="223414"/>
                </a:lnTo>
                <a:lnTo>
                  <a:pt x="54102" y="227837"/>
                </a:lnTo>
                <a:lnTo>
                  <a:pt x="70104" y="235458"/>
                </a:lnTo>
                <a:close/>
              </a:path>
              <a:path w="198120" h="257175">
                <a:moveTo>
                  <a:pt x="70104" y="249262"/>
                </a:moveTo>
                <a:lnTo>
                  <a:pt x="70104" y="235458"/>
                </a:lnTo>
                <a:lnTo>
                  <a:pt x="54102" y="227837"/>
                </a:lnTo>
                <a:lnTo>
                  <a:pt x="54102" y="255588"/>
                </a:lnTo>
                <a:lnTo>
                  <a:pt x="70104" y="249262"/>
                </a:lnTo>
                <a:close/>
              </a:path>
              <a:path w="198120" h="257175">
                <a:moveTo>
                  <a:pt x="144018" y="220040"/>
                </a:moveTo>
                <a:lnTo>
                  <a:pt x="144018" y="216408"/>
                </a:lnTo>
                <a:lnTo>
                  <a:pt x="115503" y="203901"/>
                </a:lnTo>
                <a:lnTo>
                  <a:pt x="65448" y="223414"/>
                </a:lnTo>
                <a:lnTo>
                  <a:pt x="70104" y="235458"/>
                </a:lnTo>
                <a:lnTo>
                  <a:pt x="70104" y="249262"/>
                </a:lnTo>
                <a:lnTo>
                  <a:pt x="144018" y="220040"/>
                </a:lnTo>
                <a:close/>
              </a:path>
              <a:path w="198120" h="257175">
                <a:moveTo>
                  <a:pt x="176022" y="87847"/>
                </a:moveTo>
                <a:lnTo>
                  <a:pt x="176022" y="55625"/>
                </a:lnTo>
                <a:lnTo>
                  <a:pt x="164755" y="50679"/>
                </a:lnTo>
                <a:lnTo>
                  <a:pt x="100584" y="197357"/>
                </a:lnTo>
                <a:lnTo>
                  <a:pt x="115503" y="203901"/>
                </a:lnTo>
                <a:lnTo>
                  <a:pt x="122682" y="201103"/>
                </a:lnTo>
                <a:lnTo>
                  <a:pt x="122682" y="179069"/>
                </a:lnTo>
                <a:lnTo>
                  <a:pt x="133961" y="183986"/>
                </a:lnTo>
                <a:lnTo>
                  <a:pt x="176022" y="87847"/>
                </a:lnTo>
                <a:close/>
              </a:path>
              <a:path w="198120" h="257175">
                <a:moveTo>
                  <a:pt x="130302" y="22097"/>
                </a:moveTo>
                <a:lnTo>
                  <a:pt x="113538" y="28193"/>
                </a:lnTo>
                <a:lnTo>
                  <a:pt x="125343" y="33376"/>
                </a:lnTo>
                <a:lnTo>
                  <a:pt x="130302" y="22097"/>
                </a:lnTo>
                <a:close/>
              </a:path>
              <a:path w="198120" h="257175">
                <a:moveTo>
                  <a:pt x="125343" y="33376"/>
                </a:moveTo>
                <a:lnTo>
                  <a:pt x="113538" y="28193"/>
                </a:lnTo>
                <a:lnTo>
                  <a:pt x="113538" y="60231"/>
                </a:lnTo>
                <a:lnTo>
                  <a:pt x="125343" y="33376"/>
                </a:lnTo>
                <a:close/>
              </a:path>
              <a:path w="198120" h="257175">
                <a:moveTo>
                  <a:pt x="144018" y="216408"/>
                </a:moveTo>
                <a:lnTo>
                  <a:pt x="144018" y="192785"/>
                </a:lnTo>
                <a:lnTo>
                  <a:pt x="115503" y="203901"/>
                </a:lnTo>
                <a:lnTo>
                  <a:pt x="144018" y="216408"/>
                </a:lnTo>
                <a:close/>
              </a:path>
              <a:path w="198120" h="257175">
                <a:moveTo>
                  <a:pt x="133961" y="183986"/>
                </a:moveTo>
                <a:lnTo>
                  <a:pt x="122682" y="179069"/>
                </a:lnTo>
                <a:lnTo>
                  <a:pt x="128778" y="195833"/>
                </a:lnTo>
                <a:lnTo>
                  <a:pt x="133961" y="183986"/>
                </a:lnTo>
                <a:close/>
              </a:path>
              <a:path w="198120" h="257175">
                <a:moveTo>
                  <a:pt x="182118" y="204977"/>
                </a:moveTo>
                <a:lnTo>
                  <a:pt x="133961" y="183986"/>
                </a:lnTo>
                <a:lnTo>
                  <a:pt x="128778" y="195833"/>
                </a:lnTo>
                <a:lnTo>
                  <a:pt x="122682" y="179069"/>
                </a:lnTo>
                <a:lnTo>
                  <a:pt x="122682" y="201103"/>
                </a:lnTo>
                <a:lnTo>
                  <a:pt x="144018" y="192785"/>
                </a:lnTo>
                <a:lnTo>
                  <a:pt x="144018" y="220040"/>
                </a:lnTo>
                <a:lnTo>
                  <a:pt x="182118" y="204977"/>
                </a:lnTo>
                <a:close/>
              </a:path>
              <a:path w="198120" h="257175">
                <a:moveTo>
                  <a:pt x="130302" y="35553"/>
                </a:moveTo>
                <a:lnTo>
                  <a:pt x="130302" y="22097"/>
                </a:lnTo>
                <a:lnTo>
                  <a:pt x="125343" y="33376"/>
                </a:lnTo>
                <a:lnTo>
                  <a:pt x="130302" y="35553"/>
                </a:lnTo>
                <a:close/>
              </a:path>
              <a:path w="198120" h="257175">
                <a:moveTo>
                  <a:pt x="176022" y="55625"/>
                </a:moveTo>
                <a:lnTo>
                  <a:pt x="169926" y="38861"/>
                </a:lnTo>
                <a:lnTo>
                  <a:pt x="164755" y="50679"/>
                </a:lnTo>
                <a:lnTo>
                  <a:pt x="176022" y="55625"/>
                </a:lnTo>
                <a:close/>
              </a:path>
            </a:pathLst>
          </a:custGeom>
          <a:solidFill>
            <a:srgbClr val="385D8A"/>
          </a:solidFill>
        </p:spPr>
        <p:txBody>
          <a:bodyPr wrap="square" lIns="0" tIns="0" rIns="0" bIns="0" rtlCol="0"/>
          <a:lstStyle/>
          <a:p>
            <a:endParaRPr/>
          </a:p>
        </p:txBody>
      </p:sp>
      <p:sp>
        <p:nvSpPr>
          <p:cNvPr id="104" name="object 104"/>
          <p:cNvSpPr/>
          <p:nvPr/>
        </p:nvSpPr>
        <p:spPr>
          <a:xfrm>
            <a:off x="5837684" y="4803647"/>
            <a:ext cx="558546" cy="375666"/>
          </a:xfrm>
          <a:prstGeom prst="rect">
            <a:avLst/>
          </a:prstGeom>
          <a:blipFill>
            <a:blip r:embed="rId3" cstate="print"/>
            <a:stretch>
              <a:fillRect/>
            </a:stretch>
          </a:blipFill>
        </p:spPr>
        <p:txBody>
          <a:bodyPr wrap="square" lIns="0" tIns="0" rIns="0" bIns="0" rtlCol="0"/>
          <a:lstStyle/>
          <a:p>
            <a:endParaRPr/>
          </a:p>
        </p:txBody>
      </p:sp>
      <p:sp>
        <p:nvSpPr>
          <p:cNvPr id="105" name="object 105"/>
          <p:cNvSpPr/>
          <p:nvPr/>
        </p:nvSpPr>
        <p:spPr>
          <a:xfrm>
            <a:off x="5837682" y="4803647"/>
            <a:ext cx="558800" cy="375920"/>
          </a:xfrm>
          <a:custGeom>
            <a:avLst/>
            <a:gdLst/>
            <a:ahLst/>
            <a:cxnLst/>
            <a:rect l="l" t="t" r="r" b="b"/>
            <a:pathLst>
              <a:path w="558800" h="375920">
                <a:moveTo>
                  <a:pt x="558546" y="373380"/>
                </a:moveTo>
                <a:lnTo>
                  <a:pt x="558546" y="2286"/>
                </a:lnTo>
                <a:lnTo>
                  <a:pt x="556260" y="0"/>
                </a:lnTo>
                <a:lnTo>
                  <a:pt x="2285" y="0"/>
                </a:lnTo>
                <a:lnTo>
                  <a:pt x="0" y="2286"/>
                </a:lnTo>
                <a:lnTo>
                  <a:pt x="0" y="373380"/>
                </a:lnTo>
                <a:lnTo>
                  <a:pt x="2286" y="375666"/>
                </a:lnTo>
                <a:lnTo>
                  <a:pt x="4572" y="375666"/>
                </a:lnTo>
                <a:lnTo>
                  <a:pt x="4572" y="9906"/>
                </a:lnTo>
                <a:lnTo>
                  <a:pt x="9906" y="4572"/>
                </a:lnTo>
                <a:lnTo>
                  <a:pt x="9906" y="9906"/>
                </a:lnTo>
                <a:lnTo>
                  <a:pt x="548640" y="9906"/>
                </a:lnTo>
                <a:lnTo>
                  <a:pt x="548640" y="4572"/>
                </a:lnTo>
                <a:lnTo>
                  <a:pt x="553212" y="9906"/>
                </a:lnTo>
                <a:lnTo>
                  <a:pt x="553212" y="375666"/>
                </a:lnTo>
                <a:lnTo>
                  <a:pt x="556260" y="375666"/>
                </a:lnTo>
                <a:lnTo>
                  <a:pt x="558546" y="373380"/>
                </a:lnTo>
                <a:close/>
              </a:path>
              <a:path w="558800" h="375920">
                <a:moveTo>
                  <a:pt x="9906" y="9906"/>
                </a:moveTo>
                <a:lnTo>
                  <a:pt x="9906" y="4572"/>
                </a:lnTo>
                <a:lnTo>
                  <a:pt x="4572" y="9906"/>
                </a:lnTo>
                <a:lnTo>
                  <a:pt x="9906" y="9906"/>
                </a:lnTo>
                <a:close/>
              </a:path>
              <a:path w="558800" h="375920">
                <a:moveTo>
                  <a:pt x="9906" y="365760"/>
                </a:moveTo>
                <a:lnTo>
                  <a:pt x="9906" y="9906"/>
                </a:lnTo>
                <a:lnTo>
                  <a:pt x="4572" y="9906"/>
                </a:lnTo>
                <a:lnTo>
                  <a:pt x="4572" y="365760"/>
                </a:lnTo>
                <a:lnTo>
                  <a:pt x="9906" y="365760"/>
                </a:lnTo>
                <a:close/>
              </a:path>
              <a:path w="558800" h="375920">
                <a:moveTo>
                  <a:pt x="553212" y="365760"/>
                </a:moveTo>
                <a:lnTo>
                  <a:pt x="4572" y="365760"/>
                </a:lnTo>
                <a:lnTo>
                  <a:pt x="9906" y="370332"/>
                </a:lnTo>
                <a:lnTo>
                  <a:pt x="9905" y="375666"/>
                </a:lnTo>
                <a:lnTo>
                  <a:pt x="548640" y="375666"/>
                </a:lnTo>
                <a:lnTo>
                  <a:pt x="548640" y="370332"/>
                </a:lnTo>
                <a:lnTo>
                  <a:pt x="553212" y="365760"/>
                </a:lnTo>
                <a:close/>
              </a:path>
              <a:path w="558800" h="375920">
                <a:moveTo>
                  <a:pt x="9905" y="375666"/>
                </a:moveTo>
                <a:lnTo>
                  <a:pt x="9906" y="370332"/>
                </a:lnTo>
                <a:lnTo>
                  <a:pt x="4572" y="365760"/>
                </a:lnTo>
                <a:lnTo>
                  <a:pt x="4572" y="375666"/>
                </a:lnTo>
                <a:lnTo>
                  <a:pt x="9905" y="375666"/>
                </a:lnTo>
                <a:close/>
              </a:path>
              <a:path w="558800" h="375920">
                <a:moveTo>
                  <a:pt x="553212" y="9906"/>
                </a:moveTo>
                <a:lnTo>
                  <a:pt x="548640" y="4572"/>
                </a:lnTo>
                <a:lnTo>
                  <a:pt x="548640" y="9906"/>
                </a:lnTo>
                <a:lnTo>
                  <a:pt x="553212" y="9906"/>
                </a:lnTo>
                <a:close/>
              </a:path>
              <a:path w="558800" h="375920">
                <a:moveTo>
                  <a:pt x="553212" y="365760"/>
                </a:moveTo>
                <a:lnTo>
                  <a:pt x="553212" y="9906"/>
                </a:lnTo>
                <a:lnTo>
                  <a:pt x="548640" y="9906"/>
                </a:lnTo>
                <a:lnTo>
                  <a:pt x="548640" y="365760"/>
                </a:lnTo>
                <a:lnTo>
                  <a:pt x="553212" y="365760"/>
                </a:lnTo>
                <a:close/>
              </a:path>
              <a:path w="558800" h="375920">
                <a:moveTo>
                  <a:pt x="553212" y="375666"/>
                </a:moveTo>
                <a:lnTo>
                  <a:pt x="553212" y="365760"/>
                </a:lnTo>
                <a:lnTo>
                  <a:pt x="548640" y="370332"/>
                </a:lnTo>
                <a:lnTo>
                  <a:pt x="548640" y="375666"/>
                </a:lnTo>
                <a:lnTo>
                  <a:pt x="553212" y="375666"/>
                </a:lnTo>
                <a:close/>
              </a:path>
            </a:pathLst>
          </a:custGeom>
          <a:solidFill>
            <a:srgbClr val="4A7EBB"/>
          </a:solidFill>
        </p:spPr>
        <p:txBody>
          <a:bodyPr wrap="square" lIns="0" tIns="0" rIns="0" bIns="0" rtlCol="0"/>
          <a:lstStyle/>
          <a:p>
            <a:endParaRPr/>
          </a:p>
        </p:txBody>
      </p:sp>
      <p:sp>
        <p:nvSpPr>
          <p:cNvPr id="106" name="object 106"/>
          <p:cNvSpPr txBox="1"/>
          <p:nvPr/>
        </p:nvSpPr>
        <p:spPr>
          <a:xfrm>
            <a:off x="5907283" y="4831334"/>
            <a:ext cx="418465" cy="313932"/>
          </a:xfrm>
          <a:prstGeom prst="rect">
            <a:avLst/>
          </a:prstGeom>
        </p:spPr>
        <p:txBody>
          <a:bodyPr vert="horz" wrap="square" lIns="0" tIns="0" rIns="0" bIns="0" rtlCol="0">
            <a:spAutoFit/>
          </a:bodyPr>
          <a:lstStyle/>
          <a:p>
            <a:pPr algn="ctr">
              <a:lnSpc>
                <a:spcPct val="100000"/>
              </a:lnSpc>
            </a:pPr>
            <a:r>
              <a:rPr sz="1000" b="1" dirty="0">
                <a:solidFill>
                  <a:srgbClr val="FFFFFF"/>
                </a:solidFill>
                <a:latin typeface="Calibri"/>
                <a:cs typeface="Calibri"/>
              </a:rPr>
              <a:t>77</a:t>
            </a:r>
            <a:endParaRPr sz="1000">
              <a:latin typeface="Calibri"/>
              <a:cs typeface="Calibri"/>
            </a:endParaRPr>
          </a:p>
          <a:p>
            <a:pPr algn="ctr">
              <a:lnSpc>
                <a:spcPct val="100000"/>
              </a:lnSpc>
            </a:pPr>
            <a:r>
              <a:rPr sz="1000" b="1" dirty="0">
                <a:solidFill>
                  <a:srgbClr val="FFFFFF"/>
                </a:solidFill>
                <a:latin typeface="Calibri"/>
                <a:cs typeface="Calibri"/>
              </a:rPr>
              <a:t>Pounds</a:t>
            </a:r>
            <a:endParaRPr sz="1000">
              <a:latin typeface="Calibri"/>
              <a:cs typeface="Calibri"/>
            </a:endParaRPr>
          </a:p>
        </p:txBody>
      </p:sp>
      <p:sp>
        <p:nvSpPr>
          <p:cNvPr id="107" name="object 107"/>
          <p:cNvSpPr/>
          <p:nvPr/>
        </p:nvSpPr>
        <p:spPr>
          <a:xfrm>
            <a:off x="8738618" y="4331208"/>
            <a:ext cx="137159" cy="228600"/>
          </a:xfrm>
          <a:prstGeom prst="rect">
            <a:avLst/>
          </a:prstGeom>
          <a:blipFill>
            <a:blip r:embed="rId4" cstate="print"/>
            <a:stretch>
              <a:fillRect/>
            </a:stretch>
          </a:blipFill>
        </p:spPr>
        <p:txBody>
          <a:bodyPr wrap="square" lIns="0" tIns="0" rIns="0" bIns="0" rtlCol="0"/>
          <a:lstStyle/>
          <a:p>
            <a:endParaRPr/>
          </a:p>
        </p:txBody>
      </p:sp>
      <p:sp>
        <p:nvSpPr>
          <p:cNvPr id="108" name="object 108"/>
          <p:cNvSpPr/>
          <p:nvPr/>
        </p:nvSpPr>
        <p:spPr>
          <a:xfrm>
            <a:off x="8708135" y="4313685"/>
            <a:ext cx="198120" cy="259079"/>
          </a:xfrm>
          <a:custGeom>
            <a:avLst/>
            <a:gdLst/>
            <a:ahLst/>
            <a:cxnLst/>
            <a:rect l="l" t="t" r="r" b="b"/>
            <a:pathLst>
              <a:path w="198120" h="259079">
                <a:moveTo>
                  <a:pt x="198120" y="99059"/>
                </a:moveTo>
                <a:lnTo>
                  <a:pt x="99060" y="0"/>
                </a:lnTo>
                <a:lnTo>
                  <a:pt x="0" y="99059"/>
                </a:lnTo>
                <a:lnTo>
                  <a:pt x="30480" y="99059"/>
                </a:lnTo>
                <a:lnTo>
                  <a:pt x="30480" y="73913"/>
                </a:lnTo>
                <a:lnTo>
                  <a:pt x="60960" y="73913"/>
                </a:lnTo>
                <a:lnTo>
                  <a:pt x="89916" y="44957"/>
                </a:lnTo>
                <a:lnTo>
                  <a:pt x="89916" y="26669"/>
                </a:lnTo>
                <a:lnTo>
                  <a:pt x="108204" y="26669"/>
                </a:lnTo>
                <a:lnTo>
                  <a:pt x="108204" y="44957"/>
                </a:lnTo>
                <a:lnTo>
                  <a:pt x="137160" y="73913"/>
                </a:lnTo>
                <a:lnTo>
                  <a:pt x="167640" y="73913"/>
                </a:lnTo>
                <a:lnTo>
                  <a:pt x="167640" y="99059"/>
                </a:lnTo>
                <a:lnTo>
                  <a:pt x="198120" y="99059"/>
                </a:lnTo>
                <a:close/>
              </a:path>
              <a:path w="198120" h="259079">
                <a:moveTo>
                  <a:pt x="60960" y="73913"/>
                </a:moveTo>
                <a:lnTo>
                  <a:pt x="30480" y="73913"/>
                </a:lnTo>
                <a:lnTo>
                  <a:pt x="39624" y="95249"/>
                </a:lnTo>
                <a:lnTo>
                  <a:pt x="60960" y="73913"/>
                </a:lnTo>
                <a:close/>
              </a:path>
              <a:path w="198120" h="259079">
                <a:moveTo>
                  <a:pt x="77724" y="233933"/>
                </a:moveTo>
                <a:lnTo>
                  <a:pt x="77724" y="73913"/>
                </a:lnTo>
                <a:lnTo>
                  <a:pt x="60960" y="73913"/>
                </a:lnTo>
                <a:lnTo>
                  <a:pt x="39624" y="95249"/>
                </a:lnTo>
                <a:lnTo>
                  <a:pt x="30480" y="73913"/>
                </a:lnTo>
                <a:lnTo>
                  <a:pt x="30480" y="99059"/>
                </a:lnTo>
                <a:lnTo>
                  <a:pt x="51816" y="99059"/>
                </a:lnTo>
                <a:lnTo>
                  <a:pt x="51816" y="86105"/>
                </a:lnTo>
                <a:lnTo>
                  <a:pt x="64770" y="99059"/>
                </a:lnTo>
                <a:lnTo>
                  <a:pt x="64770" y="233933"/>
                </a:lnTo>
                <a:lnTo>
                  <a:pt x="77724" y="233933"/>
                </a:lnTo>
                <a:close/>
              </a:path>
              <a:path w="198120" h="259079">
                <a:moveTo>
                  <a:pt x="64770" y="99059"/>
                </a:moveTo>
                <a:lnTo>
                  <a:pt x="51816" y="86105"/>
                </a:lnTo>
                <a:lnTo>
                  <a:pt x="51816" y="99059"/>
                </a:lnTo>
                <a:lnTo>
                  <a:pt x="64770" y="99059"/>
                </a:lnTo>
                <a:close/>
              </a:path>
              <a:path w="198120" h="259079">
                <a:moveTo>
                  <a:pt x="77724" y="259079"/>
                </a:moveTo>
                <a:lnTo>
                  <a:pt x="77724" y="246125"/>
                </a:lnTo>
                <a:lnTo>
                  <a:pt x="64770" y="233933"/>
                </a:lnTo>
                <a:lnTo>
                  <a:pt x="64770" y="99059"/>
                </a:lnTo>
                <a:lnTo>
                  <a:pt x="51816" y="99059"/>
                </a:lnTo>
                <a:lnTo>
                  <a:pt x="51816" y="259079"/>
                </a:lnTo>
                <a:lnTo>
                  <a:pt x="77724" y="259079"/>
                </a:lnTo>
                <a:close/>
              </a:path>
              <a:path w="198120" h="259079">
                <a:moveTo>
                  <a:pt x="133350" y="233933"/>
                </a:moveTo>
                <a:lnTo>
                  <a:pt x="64770" y="233933"/>
                </a:lnTo>
                <a:lnTo>
                  <a:pt x="77724" y="246125"/>
                </a:lnTo>
                <a:lnTo>
                  <a:pt x="77724" y="259079"/>
                </a:lnTo>
                <a:lnTo>
                  <a:pt x="120396" y="259079"/>
                </a:lnTo>
                <a:lnTo>
                  <a:pt x="120396" y="246125"/>
                </a:lnTo>
                <a:lnTo>
                  <a:pt x="133350" y="233933"/>
                </a:lnTo>
                <a:close/>
              </a:path>
              <a:path w="198120" h="259079">
                <a:moveTo>
                  <a:pt x="108204" y="26669"/>
                </a:moveTo>
                <a:lnTo>
                  <a:pt x="89916" y="26669"/>
                </a:lnTo>
                <a:lnTo>
                  <a:pt x="99060" y="35813"/>
                </a:lnTo>
                <a:lnTo>
                  <a:pt x="108204" y="26669"/>
                </a:lnTo>
                <a:close/>
              </a:path>
              <a:path w="198120" h="259079">
                <a:moveTo>
                  <a:pt x="99060" y="35813"/>
                </a:moveTo>
                <a:lnTo>
                  <a:pt x="89916" y="26669"/>
                </a:lnTo>
                <a:lnTo>
                  <a:pt x="89916" y="44957"/>
                </a:lnTo>
                <a:lnTo>
                  <a:pt x="99060" y="35813"/>
                </a:lnTo>
                <a:close/>
              </a:path>
              <a:path w="198120" h="259079">
                <a:moveTo>
                  <a:pt x="108204" y="44957"/>
                </a:moveTo>
                <a:lnTo>
                  <a:pt x="108204" y="26669"/>
                </a:lnTo>
                <a:lnTo>
                  <a:pt x="99060" y="35813"/>
                </a:lnTo>
                <a:lnTo>
                  <a:pt x="108204" y="44957"/>
                </a:lnTo>
                <a:close/>
              </a:path>
              <a:path w="198120" h="259079">
                <a:moveTo>
                  <a:pt x="167640" y="99059"/>
                </a:moveTo>
                <a:lnTo>
                  <a:pt x="167640" y="73913"/>
                </a:lnTo>
                <a:lnTo>
                  <a:pt x="158496" y="95249"/>
                </a:lnTo>
                <a:lnTo>
                  <a:pt x="137160" y="73913"/>
                </a:lnTo>
                <a:lnTo>
                  <a:pt x="120396" y="73913"/>
                </a:lnTo>
                <a:lnTo>
                  <a:pt x="120396" y="233933"/>
                </a:lnTo>
                <a:lnTo>
                  <a:pt x="133350" y="233933"/>
                </a:lnTo>
                <a:lnTo>
                  <a:pt x="133350" y="99059"/>
                </a:lnTo>
                <a:lnTo>
                  <a:pt x="146304" y="86105"/>
                </a:lnTo>
                <a:lnTo>
                  <a:pt x="146304" y="99059"/>
                </a:lnTo>
                <a:lnTo>
                  <a:pt x="167640" y="99059"/>
                </a:lnTo>
                <a:close/>
              </a:path>
              <a:path w="198120" h="259079">
                <a:moveTo>
                  <a:pt x="146304" y="259079"/>
                </a:moveTo>
                <a:lnTo>
                  <a:pt x="146304" y="99059"/>
                </a:lnTo>
                <a:lnTo>
                  <a:pt x="133350" y="99059"/>
                </a:lnTo>
                <a:lnTo>
                  <a:pt x="133350" y="233933"/>
                </a:lnTo>
                <a:lnTo>
                  <a:pt x="120396" y="246125"/>
                </a:lnTo>
                <a:lnTo>
                  <a:pt x="120396" y="259079"/>
                </a:lnTo>
                <a:lnTo>
                  <a:pt x="146304" y="259079"/>
                </a:lnTo>
                <a:close/>
              </a:path>
              <a:path w="198120" h="259079">
                <a:moveTo>
                  <a:pt x="146304" y="99059"/>
                </a:moveTo>
                <a:lnTo>
                  <a:pt x="146304" y="86105"/>
                </a:lnTo>
                <a:lnTo>
                  <a:pt x="133350" y="99059"/>
                </a:lnTo>
                <a:lnTo>
                  <a:pt x="146304" y="99059"/>
                </a:lnTo>
                <a:close/>
              </a:path>
              <a:path w="198120" h="259079">
                <a:moveTo>
                  <a:pt x="167640" y="73913"/>
                </a:moveTo>
                <a:lnTo>
                  <a:pt x="137160" y="73913"/>
                </a:lnTo>
                <a:lnTo>
                  <a:pt x="158496" y="95249"/>
                </a:lnTo>
                <a:lnTo>
                  <a:pt x="167640" y="73913"/>
                </a:lnTo>
                <a:close/>
              </a:path>
            </a:pathLst>
          </a:custGeom>
          <a:solidFill>
            <a:srgbClr val="385D8A"/>
          </a:solidFill>
        </p:spPr>
        <p:txBody>
          <a:bodyPr wrap="square" lIns="0" tIns="0" rIns="0" bIns="0" rtlCol="0"/>
          <a:lstStyle/>
          <a:p>
            <a:endParaRPr/>
          </a:p>
        </p:txBody>
      </p:sp>
      <p:sp>
        <p:nvSpPr>
          <p:cNvPr id="109" name="object 109"/>
          <p:cNvSpPr/>
          <p:nvPr/>
        </p:nvSpPr>
        <p:spPr>
          <a:xfrm>
            <a:off x="8542783" y="4510278"/>
            <a:ext cx="558546" cy="374904"/>
          </a:xfrm>
          <a:prstGeom prst="rect">
            <a:avLst/>
          </a:prstGeom>
          <a:blipFill>
            <a:blip r:embed="rId5" cstate="print"/>
            <a:stretch>
              <a:fillRect/>
            </a:stretch>
          </a:blipFill>
        </p:spPr>
        <p:txBody>
          <a:bodyPr wrap="square" lIns="0" tIns="0" rIns="0" bIns="0" rtlCol="0"/>
          <a:lstStyle/>
          <a:p>
            <a:endParaRPr/>
          </a:p>
        </p:txBody>
      </p:sp>
      <p:sp>
        <p:nvSpPr>
          <p:cNvPr id="110" name="object 110"/>
          <p:cNvSpPr/>
          <p:nvPr/>
        </p:nvSpPr>
        <p:spPr>
          <a:xfrm>
            <a:off x="8542782" y="4510278"/>
            <a:ext cx="558800" cy="375285"/>
          </a:xfrm>
          <a:custGeom>
            <a:avLst/>
            <a:gdLst/>
            <a:ahLst/>
            <a:cxnLst/>
            <a:rect l="l" t="t" r="r" b="b"/>
            <a:pathLst>
              <a:path w="558800" h="375285">
                <a:moveTo>
                  <a:pt x="558546" y="372618"/>
                </a:moveTo>
                <a:lnTo>
                  <a:pt x="558546" y="1524"/>
                </a:lnTo>
                <a:lnTo>
                  <a:pt x="556260" y="0"/>
                </a:lnTo>
                <a:lnTo>
                  <a:pt x="2285" y="0"/>
                </a:lnTo>
                <a:lnTo>
                  <a:pt x="0" y="1524"/>
                </a:lnTo>
                <a:lnTo>
                  <a:pt x="0" y="372618"/>
                </a:lnTo>
                <a:lnTo>
                  <a:pt x="2286" y="374904"/>
                </a:lnTo>
                <a:lnTo>
                  <a:pt x="4572" y="374904"/>
                </a:lnTo>
                <a:lnTo>
                  <a:pt x="4572" y="9144"/>
                </a:lnTo>
                <a:lnTo>
                  <a:pt x="9906" y="4572"/>
                </a:lnTo>
                <a:lnTo>
                  <a:pt x="9906" y="9144"/>
                </a:lnTo>
                <a:lnTo>
                  <a:pt x="548640" y="9144"/>
                </a:lnTo>
                <a:lnTo>
                  <a:pt x="548640" y="4572"/>
                </a:lnTo>
                <a:lnTo>
                  <a:pt x="553212" y="9144"/>
                </a:lnTo>
                <a:lnTo>
                  <a:pt x="553212" y="374904"/>
                </a:lnTo>
                <a:lnTo>
                  <a:pt x="556260" y="374904"/>
                </a:lnTo>
                <a:lnTo>
                  <a:pt x="558546" y="372618"/>
                </a:lnTo>
                <a:close/>
              </a:path>
              <a:path w="558800" h="375285">
                <a:moveTo>
                  <a:pt x="9906" y="9144"/>
                </a:moveTo>
                <a:lnTo>
                  <a:pt x="9906" y="4572"/>
                </a:lnTo>
                <a:lnTo>
                  <a:pt x="4572" y="9144"/>
                </a:lnTo>
                <a:lnTo>
                  <a:pt x="9906" y="9144"/>
                </a:lnTo>
                <a:close/>
              </a:path>
              <a:path w="558800" h="375285">
                <a:moveTo>
                  <a:pt x="9906" y="365760"/>
                </a:moveTo>
                <a:lnTo>
                  <a:pt x="9906" y="9144"/>
                </a:lnTo>
                <a:lnTo>
                  <a:pt x="4572" y="9144"/>
                </a:lnTo>
                <a:lnTo>
                  <a:pt x="4572" y="365760"/>
                </a:lnTo>
                <a:lnTo>
                  <a:pt x="9906" y="365760"/>
                </a:lnTo>
                <a:close/>
              </a:path>
              <a:path w="558800" h="375285">
                <a:moveTo>
                  <a:pt x="553212" y="365760"/>
                </a:moveTo>
                <a:lnTo>
                  <a:pt x="4572" y="365760"/>
                </a:lnTo>
                <a:lnTo>
                  <a:pt x="9906" y="370332"/>
                </a:lnTo>
                <a:lnTo>
                  <a:pt x="9906" y="374904"/>
                </a:lnTo>
                <a:lnTo>
                  <a:pt x="548640" y="374904"/>
                </a:lnTo>
                <a:lnTo>
                  <a:pt x="548640" y="370332"/>
                </a:lnTo>
                <a:lnTo>
                  <a:pt x="553212" y="365760"/>
                </a:lnTo>
                <a:close/>
              </a:path>
              <a:path w="558800" h="375285">
                <a:moveTo>
                  <a:pt x="9906" y="374904"/>
                </a:moveTo>
                <a:lnTo>
                  <a:pt x="9906" y="370332"/>
                </a:lnTo>
                <a:lnTo>
                  <a:pt x="4572" y="365760"/>
                </a:lnTo>
                <a:lnTo>
                  <a:pt x="4572" y="374904"/>
                </a:lnTo>
                <a:lnTo>
                  <a:pt x="9906" y="374904"/>
                </a:lnTo>
                <a:close/>
              </a:path>
              <a:path w="558800" h="375285">
                <a:moveTo>
                  <a:pt x="553212" y="9144"/>
                </a:moveTo>
                <a:lnTo>
                  <a:pt x="548640" y="4572"/>
                </a:lnTo>
                <a:lnTo>
                  <a:pt x="548640" y="9144"/>
                </a:lnTo>
                <a:lnTo>
                  <a:pt x="553212" y="9144"/>
                </a:lnTo>
                <a:close/>
              </a:path>
              <a:path w="558800" h="375285">
                <a:moveTo>
                  <a:pt x="553212" y="365760"/>
                </a:moveTo>
                <a:lnTo>
                  <a:pt x="553212" y="9144"/>
                </a:lnTo>
                <a:lnTo>
                  <a:pt x="548640" y="9144"/>
                </a:lnTo>
                <a:lnTo>
                  <a:pt x="548640" y="365760"/>
                </a:lnTo>
                <a:lnTo>
                  <a:pt x="553212" y="365760"/>
                </a:lnTo>
                <a:close/>
              </a:path>
              <a:path w="558800" h="375285">
                <a:moveTo>
                  <a:pt x="553212" y="374904"/>
                </a:moveTo>
                <a:lnTo>
                  <a:pt x="553212" y="365760"/>
                </a:lnTo>
                <a:lnTo>
                  <a:pt x="548640" y="370332"/>
                </a:lnTo>
                <a:lnTo>
                  <a:pt x="548640" y="374904"/>
                </a:lnTo>
                <a:lnTo>
                  <a:pt x="553212" y="374904"/>
                </a:lnTo>
                <a:close/>
              </a:path>
            </a:pathLst>
          </a:custGeom>
          <a:solidFill>
            <a:srgbClr val="4A7EBB"/>
          </a:solidFill>
        </p:spPr>
        <p:txBody>
          <a:bodyPr wrap="square" lIns="0" tIns="0" rIns="0" bIns="0" rtlCol="0"/>
          <a:lstStyle/>
          <a:p>
            <a:endParaRPr/>
          </a:p>
        </p:txBody>
      </p:sp>
      <p:sp>
        <p:nvSpPr>
          <p:cNvPr id="111" name="object 111"/>
          <p:cNvSpPr txBox="1"/>
          <p:nvPr/>
        </p:nvSpPr>
        <p:spPr>
          <a:xfrm>
            <a:off x="8613144" y="4537203"/>
            <a:ext cx="418465" cy="313932"/>
          </a:xfrm>
          <a:prstGeom prst="rect">
            <a:avLst/>
          </a:prstGeom>
        </p:spPr>
        <p:txBody>
          <a:bodyPr vert="horz" wrap="square" lIns="0" tIns="0" rIns="0" bIns="0" rtlCol="0">
            <a:spAutoFit/>
          </a:bodyPr>
          <a:lstStyle/>
          <a:p>
            <a:pPr marL="635" algn="ctr"/>
            <a:r>
              <a:rPr sz="1000" b="1" dirty="0">
                <a:solidFill>
                  <a:srgbClr val="FFFFFF"/>
                </a:solidFill>
                <a:latin typeface="Calibri"/>
                <a:cs typeface="Calibri"/>
              </a:rPr>
              <a:t>343</a:t>
            </a:r>
            <a:endParaRPr sz="1000">
              <a:latin typeface="Calibri"/>
              <a:cs typeface="Calibri"/>
            </a:endParaRPr>
          </a:p>
          <a:p>
            <a:pPr algn="ctr">
              <a:lnSpc>
                <a:spcPct val="100000"/>
              </a:lnSpc>
            </a:pPr>
            <a:r>
              <a:rPr sz="1000" b="1" dirty="0">
                <a:solidFill>
                  <a:srgbClr val="FFFFFF"/>
                </a:solidFill>
                <a:latin typeface="Calibri"/>
                <a:cs typeface="Calibri"/>
              </a:rPr>
              <a:t>Pounds</a:t>
            </a:r>
            <a:endParaRPr sz="1000">
              <a:latin typeface="Calibri"/>
              <a:cs typeface="Calibri"/>
            </a:endParaRPr>
          </a:p>
        </p:txBody>
      </p:sp>
      <p:sp>
        <p:nvSpPr>
          <p:cNvPr id="112" name="object 112"/>
          <p:cNvSpPr/>
          <p:nvPr/>
        </p:nvSpPr>
        <p:spPr>
          <a:xfrm>
            <a:off x="9361169" y="3766565"/>
            <a:ext cx="137159" cy="241554"/>
          </a:xfrm>
          <a:prstGeom prst="rect">
            <a:avLst/>
          </a:prstGeom>
          <a:blipFill>
            <a:blip r:embed="rId6" cstate="print"/>
            <a:stretch>
              <a:fillRect/>
            </a:stretch>
          </a:blipFill>
        </p:spPr>
        <p:txBody>
          <a:bodyPr wrap="square" lIns="0" tIns="0" rIns="0" bIns="0" rtlCol="0"/>
          <a:lstStyle/>
          <a:p>
            <a:endParaRPr/>
          </a:p>
        </p:txBody>
      </p:sp>
      <p:sp>
        <p:nvSpPr>
          <p:cNvPr id="113" name="object 113"/>
          <p:cNvSpPr/>
          <p:nvPr/>
        </p:nvSpPr>
        <p:spPr>
          <a:xfrm>
            <a:off x="9330691" y="3748278"/>
            <a:ext cx="198120" cy="273049"/>
          </a:xfrm>
          <a:custGeom>
            <a:avLst/>
            <a:gdLst/>
            <a:ahLst/>
            <a:cxnLst/>
            <a:rect l="l" t="t" r="r" b="b"/>
            <a:pathLst>
              <a:path w="198120" h="273050">
                <a:moveTo>
                  <a:pt x="198120" y="99060"/>
                </a:moveTo>
                <a:lnTo>
                  <a:pt x="99060" y="0"/>
                </a:lnTo>
                <a:lnTo>
                  <a:pt x="0" y="99060"/>
                </a:lnTo>
                <a:lnTo>
                  <a:pt x="30480" y="99060"/>
                </a:lnTo>
                <a:lnTo>
                  <a:pt x="30480" y="73914"/>
                </a:lnTo>
                <a:lnTo>
                  <a:pt x="61722" y="73914"/>
                </a:lnTo>
                <a:lnTo>
                  <a:pt x="89916" y="45720"/>
                </a:lnTo>
                <a:lnTo>
                  <a:pt x="89916" y="27432"/>
                </a:lnTo>
                <a:lnTo>
                  <a:pt x="108204" y="27432"/>
                </a:lnTo>
                <a:lnTo>
                  <a:pt x="108204" y="45720"/>
                </a:lnTo>
                <a:lnTo>
                  <a:pt x="136398" y="73914"/>
                </a:lnTo>
                <a:lnTo>
                  <a:pt x="167640" y="73914"/>
                </a:lnTo>
                <a:lnTo>
                  <a:pt x="167640" y="99060"/>
                </a:lnTo>
                <a:lnTo>
                  <a:pt x="198120" y="99060"/>
                </a:lnTo>
                <a:close/>
              </a:path>
              <a:path w="198120" h="273050">
                <a:moveTo>
                  <a:pt x="61722" y="73914"/>
                </a:moveTo>
                <a:lnTo>
                  <a:pt x="30480" y="73914"/>
                </a:lnTo>
                <a:lnTo>
                  <a:pt x="39624" y="96012"/>
                </a:lnTo>
                <a:lnTo>
                  <a:pt x="61722" y="73914"/>
                </a:lnTo>
                <a:close/>
              </a:path>
              <a:path w="198120" h="273050">
                <a:moveTo>
                  <a:pt x="76962" y="246888"/>
                </a:moveTo>
                <a:lnTo>
                  <a:pt x="76962" y="73914"/>
                </a:lnTo>
                <a:lnTo>
                  <a:pt x="61722" y="73914"/>
                </a:lnTo>
                <a:lnTo>
                  <a:pt x="39624" y="96012"/>
                </a:lnTo>
                <a:lnTo>
                  <a:pt x="30480" y="73914"/>
                </a:lnTo>
                <a:lnTo>
                  <a:pt x="30480" y="99060"/>
                </a:lnTo>
                <a:lnTo>
                  <a:pt x="51816" y="99060"/>
                </a:lnTo>
                <a:lnTo>
                  <a:pt x="51816" y="86868"/>
                </a:lnTo>
                <a:lnTo>
                  <a:pt x="64770" y="99060"/>
                </a:lnTo>
                <a:lnTo>
                  <a:pt x="64770" y="246888"/>
                </a:lnTo>
                <a:lnTo>
                  <a:pt x="76962" y="246888"/>
                </a:lnTo>
                <a:close/>
              </a:path>
              <a:path w="198120" h="273050">
                <a:moveTo>
                  <a:pt x="64770" y="99060"/>
                </a:moveTo>
                <a:lnTo>
                  <a:pt x="51816" y="86868"/>
                </a:lnTo>
                <a:lnTo>
                  <a:pt x="51816" y="99060"/>
                </a:lnTo>
                <a:lnTo>
                  <a:pt x="64770" y="99060"/>
                </a:lnTo>
                <a:close/>
              </a:path>
              <a:path w="198120" h="273050">
                <a:moveTo>
                  <a:pt x="76962" y="272796"/>
                </a:moveTo>
                <a:lnTo>
                  <a:pt x="76962" y="259842"/>
                </a:lnTo>
                <a:lnTo>
                  <a:pt x="64770" y="246888"/>
                </a:lnTo>
                <a:lnTo>
                  <a:pt x="64770" y="99060"/>
                </a:lnTo>
                <a:lnTo>
                  <a:pt x="51816" y="99060"/>
                </a:lnTo>
                <a:lnTo>
                  <a:pt x="51816" y="272796"/>
                </a:lnTo>
                <a:lnTo>
                  <a:pt x="76962" y="272796"/>
                </a:lnTo>
                <a:close/>
              </a:path>
              <a:path w="198120" h="273050">
                <a:moveTo>
                  <a:pt x="133350" y="246888"/>
                </a:moveTo>
                <a:lnTo>
                  <a:pt x="64770" y="246888"/>
                </a:lnTo>
                <a:lnTo>
                  <a:pt x="76962" y="259842"/>
                </a:lnTo>
                <a:lnTo>
                  <a:pt x="76962" y="272796"/>
                </a:lnTo>
                <a:lnTo>
                  <a:pt x="120396" y="272796"/>
                </a:lnTo>
                <a:lnTo>
                  <a:pt x="120396" y="259842"/>
                </a:lnTo>
                <a:lnTo>
                  <a:pt x="133350" y="246888"/>
                </a:lnTo>
                <a:close/>
              </a:path>
              <a:path w="198120" h="273050">
                <a:moveTo>
                  <a:pt x="108204" y="27432"/>
                </a:moveTo>
                <a:lnTo>
                  <a:pt x="89916" y="27432"/>
                </a:lnTo>
                <a:lnTo>
                  <a:pt x="99060" y="36576"/>
                </a:lnTo>
                <a:lnTo>
                  <a:pt x="108204" y="27432"/>
                </a:lnTo>
                <a:close/>
              </a:path>
              <a:path w="198120" h="273050">
                <a:moveTo>
                  <a:pt x="99060" y="36576"/>
                </a:moveTo>
                <a:lnTo>
                  <a:pt x="89916" y="27432"/>
                </a:lnTo>
                <a:lnTo>
                  <a:pt x="89916" y="45720"/>
                </a:lnTo>
                <a:lnTo>
                  <a:pt x="99060" y="36576"/>
                </a:lnTo>
                <a:close/>
              </a:path>
              <a:path w="198120" h="273050">
                <a:moveTo>
                  <a:pt x="108204" y="45720"/>
                </a:moveTo>
                <a:lnTo>
                  <a:pt x="108204" y="27432"/>
                </a:lnTo>
                <a:lnTo>
                  <a:pt x="99060" y="36576"/>
                </a:lnTo>
                <a:lnTo>
                  <a:pt x="108204" y="45720"/>
                </a:lnTo>
                <a:close/>
              </a:path>
              <a:path w="198120" h="273050">
                <a:moveTo>
                  <a:pt x="167640" y="99060"/>
                </a:moveTo>
                <a:lnTo>
                  <a:pt x="167640" y="73914"/>
                </a:lnTo>
                <a:lnTo>
                  <a:pt x="158496" y="96012"/>
                </a:lnTo>
                <a:lnTo>
                  <a:pt x="136398" y="73914"/>
                </a:lnTo>
                <a:lnTo>
                  <a:pt x="120396" y="73914"/>
                </a:lnTo>
                <a:lnTo>
                  <a:pt x="120396" y="246888"/>
                </a:lnTo>
                <a:lnTo>
                  <a:pt x="133350" y="246888"/>
                </a:lnTo>
                <a:lnTo>
                  <a:pt x="133350" y="99060"/>
                </a:lnTo>
                <a:lnTo>
                  <a:pt x="145542" y="86868"/>
                </a:lnTo>
                <a:lnTo>
                  <a:pt x="145542" y="99060"/>
                </a:lnTo>
                <a:lnTo>
                  <a:pt x="167640" y="99060"/>
                </a:lnTo>
                <a:close/>
              </a:path>
              <a:path w="198120" h="273050">
                <a:moveTo>
                  <a:pt x="145542" y="272796"/>
                </a:moveTo>
                <a:lnTo>
                  <a:pt x="145542" y="99060"/>
                </a:lnTo>
                <a:lnTo>
                  <a:pt x="133350" y="99060"/>
                </a:lnTo>
                <a:lnTo>
                  <a:pt x="133350" y="246888"/>
                </a:lnTo>
                <a:lnTo>
                  <a:pt x="120396" y="259842"/>
                </a:lnTo>
                <a:lnTo>
                  <a:pt x="120396" y="272796"/>
                </a:lnTo>
                <a:lnTo>
                  <a:pt x="145542" y="272796"/>
                </a:lnTo>
                <a:close/>
              </a:path>
              <a:path w="198120" h="273050">
                <a:moveTo>
                  <a:pt x="145542" y="99060"/>
                </a:moveTo>
                <a:lnTo>
                  <a:pt x="145542" y="86868"/>
                </a:lnTo>
                <a:lnTo>
                  <a:pt x="133350" y="99060"/>
                </a:lnTo>
                <a:lnTo>
                  <a:pt x="145542" y="99060"/>
                </a:lnTo>
                <a:close/>
              </a:path>
              <a:path w="198120" h="273050">
                <a:moveTo>
                  <a:pt x="167640" y="73914"/>
                </a:moveTo>
                <a:lnTo>
                  <a:pt x="136398" y="73914"/>
                </a:lnTo>
                <a:lnTo>
                  <a:pt x="158496" y="96012"/>
                </a:lnTo>
                <a:lnTo>
                  <a:pt x="167640" y="73914"/>
                </a:lnTo>
                <a:close/>
              </a:path>
            </a:pathLst>
          </a:custGeom>
          <a:solidFill>
            <a:srgbClr val="385D8A"/>
          </a:solidFill>
        </p:spPr>
        <p:txBody>
          <a:bodyPr wrap="square" lIns="0" tIns="0" rIns="0" bIns="0" rtlCol="0"/>
          <a:lstStyle/>
          <a:p>
            <a:endParaRPr/>
          </a:p>
        </p:txBody>
      </p:sp>
      <p:sp>
        <p:nvSpPr>
          <p:cNvPr id="114" name="object 114"/>
          <p:cNvSpPr/>
          <p:nvPr/>
        </p:nvSpPr>
        <p:spPr>
          <a:xfrm>
            <a:off x="9102092" y="3989069"/>
            <a:ext cx="557783" cy="374904"/>
          </a:xfrm>
          <a:prstGeom prst="rect">
            <a:avLst/>
          </a:prstGeom>
          <a:blipFill>
            <a:blip r:embed="rId7" cstate="print"/>
            <a:stretch>
              <a:fillRect/>
            </a:stretch>
          </a:blipFill>
        </p:spPr>
        <p:txBody>
          <a:bodyPr wrap="square" lIns="0" tIns="0" rIns="0" bIns="0" rtlCol="0"/>
          <a:lstStyle/>
          <a:p>
            <a:endParaRPr/>
          </a:p>
        </p:txBody>
      </p:sp>
      <p:sp>
        <p:nvSpPr>
          <p:cNvPr id="115" name="object 115"/>
          <p:cNvSpPr/>
          <p:nvPr/>
        </p:nvSpPr>
        <p:spPr>
          <a:xfrm>
            <a:off x="9102093" y="3989072"/>
            <a:ext cx="558165" cy="375285"/>
          </a:xfrm>
          <a:custGeom>
            <a:avLst/>
            <a:gdLst/>
            <a:ahLst/>
            <a:cxnLst/>
            <a:rect l="l" t="t" r="r" b="b"/>
            <a:pathLst>
              <a:path w="558165" h="375285">
                <a:moveTo>
                  <a:pt x="557784" y="373380"/>
                </a:moveTo>
                <a:lnTo>
                  <a:pt x="557784" y="2286"/>
                </a:lnTo>
                <a:lnTo>
                  <a:pt x="556260" y="0"/>
                </a:lnTo>
                <a:lnTo>
                  <a:pt x="2285" y="0"/>
                </a:lnTo>
                <a:lnTo>
                  <a:pt x="0" y="2286"/>
                </a:lnTo>
                <a:lnTo>
                  <a:pt x="0" y="373380"/>
                </a:lnTo>
                <a:lnTo>
                  <a:pt x="2286" y="374904"/>
                </a:lnTo>
                <a:lnTo>
                  <a:pt x="4572" y="374904"/>
                </a:lnTo>
                <a:lnTo>
                  <a:pt x="4572" y="9144"/>
                </a:lnTo>
                <a:lnTo>
                  <a:pt x="9144" y="4572"/>
                </a:lnTo>
                <a:lnTo>
                  <a:pt x="9143" y="9144"/>
                </a:lnTo>
                <a:lnTo>
                  <a:pt x="548640" y="9144"/>
                </a:lnTo>
                <a:lnTo>
                  <a:pt x="548640" y="4572"/>
                </a:lnTo>
                <a:lnTo>
                  <a:pt x="553212" y="9144"/>
                </a:lnTo>
                <a:lnTo>
                  <a:pt x="553212" y="374904"/>
                </a:lnTo>
                <a:lnTo>
                  <a:pt x="556260" y="374904"/>
                </a:lnTo>
                <a:lnTo>
                  <a:pt x="557784" y="373380"/>
                </a:lnTo>
                <a:close/>
              </a:path>
              <a:path w="558165" h="375285">
                <a:moveTo>
                  <a:pt x="9143" y="9144"/>
                </a:moveTo>
                <a:lnTo>
                  <a:pt x="9144" y="4572"/>
                </a:lnTo>
                <a:lnTo>
                  <a:pt x="4572" y="9144"/>
                </a:lnTo>
                <a:lnTo>
                  <a:pt x="9143" y="9144"/>
                </a:lnTo>
                <a:close/>
              </a:path>
              <a:path w="558165" h="375285">
                <a:moveTo>
                  <a:pt x="9144" y="365760"/>
                </a:moveTo>
                <a:lnTo>
                  <a:pt x="9143" y="9144"/>
                </a:lnTo>
                <a:lnTo>
                  <a:pt x="4572" y="9144"/>
                </a:lnTo>
                <a:lnTo>
                  <a:pt x="4572" y="365760"/>
                </a:lnTo>
                <a:lnTo>
                  <a:pt x="9144" y="365760"/>
                </a:lnTo>
                <a:close/>
              </a:path>
              <a:path w="558165" h="375285">
                <a:moveTo>
                  <a:pt x="553212" y="365760"/>
                </a:moveTo>
                <a:lnTo>
                  <a:pt x="4572" y="365760"/>
                </a:lnTo>
                <a:lnTo>
                  <a:pt x="9144" y="370332"/>
                </a:lnTo>
                <a:lnTo>
                  <a:pt x="9143" y="374904"/>
                </a:lnTo>
                <a:lnTo>
                  <a:pt x="548640" y="374904"/>
                </a:lnTo>
                <a:lnTo>
                  <a:pt x="548640" y="370332"/>
                </a:lnTo>
                <a:lnTo>
                  <a:pt x="553212" y="365760"/>
                </a:lnTo>
                <a:close/>
              </a:path>
              <a:path w="558165" h="375285">
                <a:moveTo>
                  <a:pt x="9143" y="374904"/>
                </a:moveTo>
                <a:lnTo>
                  <a:pt x="9144" y="370332"/>
                </a:lnTo>
                <a:lnTo>
                  <a:pt x="4572" y="365760"/>
                </a:lnTo>
                <a:lnTo>
                  <a:pt x="4572" y="374904"/>
                </a:lnTo>
                <a:lnTo>
                  <a:pt x="9143" y="374904"/>
                </a:lnTo>
                <a:close/>
              </a:path>
              <a:path w="558165" h="375285">
                <a:moveTo>
                  <a:pt x="553212" y="9144"/>
                </a:moveTo>
                <a:lnTo>
                  <a:pt x="548640" y="4572"/>
                </a:lnTo>
                <a:lnTo>
                  <a:pt x="548640" y="9144"/>
                </a:lnTo>
                <a:lnTo>
                  <a:pt x="553212" y="9144"/>
                </a:lnTo>
                <a:close/>
              </a:path>
              <a:path w="558165" h="375285">
                <a:moveTo>
                  <a:pt x="553212" y="365760"/>
                </a:moveTo>
                <a:lnTo>
                  <a:pt x="553212" y="9144"/>
                </a:lnTo>
                <a:lnTo>
                  <a:pt x="548640" y="9144"/>
                </a:lnTo>
                <a:lnTo>
                  <a:pt x="548640" y="365760"/>
                </a:lnTo>
                <a:lnTo>
                  <a:pt x="553212" y="365760"/>
                </a:lnTo>
                <a:close/>
              </a:path>
              <a:path w="558165" h="375285">
                <a:moveTo>
                  <a:pt x="553212" y="374904"/>
                </a:moveTo>
                <a:lnTo>
                  <a:pt x="553212" y="365760"/>
                </a:lnTo>
                <a:lnTo>
                  <a:pt x="548640" y="370332"/>
                </a:lnTo>
                <a:lnTo>
                  <a:pt x="548640" y="374904"/>
                </a:lnTo>
                <a:lnTo>
                  <a:pt x="553212" y="374904"/>
                </a:lnTo>
                <a:close/>
              </a:path>
            </a:pathLst>
          </a:custGeom>
          <a:solidFill>
            <a:srgbClr val="4A7EBB"/>
          </a:solidFill>
        </p:spPr>
        <p:txBody>
          <a:bodyPr wrap="square" lIns="0" tIns="0" rIns="0" bIns="0" rtlCol="0"/>
          <a:lstStyle/>
          <a:p>
            <a:endParaRPr/>
          </a:p>
        </p:txBody>
      </p:sp>
      <p:sp>
        <p:nvSpPr>
          <p:cNvPr id="116" name="object 116"/>
          <p:cNvSpPr txBox="1"/>
          <p:nvPr/>
        </p:nvSpPr>
        <p:spPr>
          <a:xfrm>
            <a:off x="9171692" y="4016756"/>
            <a:ext cx="418465" cy="313932"/>
          </a:xfrm>
          <a:prstGeom prst="rect">
            <a:avLst/>
          </a:prstGeom>
        </p:spPr>
        <p:txBody>
          <a:bodyPr vert="horz" wrap="square" lIns="0" tIns="0" rIns="0" bIns="0" rtlCol="0">
            <a:spAutoFit/>
          </a:bodyPr>
          <a:lstStyle/>
          <a:p>
            <a:pPr algn="ctr">
              <a:lnSpc>
                <a:spcPct val="100000"/>
              </a:lnSpc>
            </a:pPr>
            <a:r>
              <a:rPr sz="1000" b="1" dirty="0">
                <a:solidFill>
                  <a:srgbClr val="FFFFFF"/>
                </a:solidFill>
                <a:latin typeface="Calibri"/>
                <a:cs typeface="Calibri"/>
              </a:rPr>
              <a:t>~500</a:t>
            </a:r>
            <a:endParaRPr sz="1000">
              <a:latin typeface="Calibri"/>
              <a:cs typeface="Calibri"/>
            </a:endParaRPr>
          </a:p>
          <a:p>
            <a:pPr algn="ctr">
              <a:lnSpc>
                <a:spcPct val="100000"/>
              </a:lnSpc>
            </a:pPr>
            <a:r>
              <a:rPr sz="1000" b="1" dirty="0">
                <a:solidFill>
                  <a:srgbClr val="FFFFFF"/>
                </a:solidFill>
                <a:latin typeface="Calibri"/>
                <a:cs typeface="Calibri"/>
              </a:rPr>
              <a:t>Pounds</a:t>
            </a:r>
            <a:endParaRPr sz="1000">
              <a:latin typeface="Calibri"/>
              <a:cs typeface="Calibri"/>
            </a:endParaRPr>
          </a:p>
        </p:txBody>
      </p:sp>
      <p:sp>
        <p:nvSpPr>
          <p:cNvPr id="117" name="object 117"/>
          <p:cNvSpPr txBox="1"/>
          <p:nvPr/>
        </p:nvSpPr>
        <p:spPr>
          <a:xfrm>
            <a:off x="483362" y="6499606"/>
            <a:ext cx="2256155" cy="174406"/>
          </a:xfrm>
          <a:prstGeom prst="rect">
            <a:avLst/>
          </a:prstGeom>
        </p:spPr>
        <p:txBody>
          <a:bodyPr vert="horz" wrap="square" lIns="0" tIns="0" rIns="0" bIns="0" rtlCol="0">
            <a:spAutoFit/>
          </a:bodyPr>
          <a:lstStyle/>
          <a:p>
            <a:pPr marL="12697"/>
            <a:r>
              <a:rPr sz="1100" i="1" spc="-10" dirty="0">
                <a:solidFill>
                  <a:srgbClr val="7E7E7E"/>
                </a:solidFill>
                <a:latin typeface="Calibri"/>
                <a:cs typeface="Calibri"/>
              </a:rPr>
              <a:t>Source:  </a:t>
            </a:r>
            <a:r>
              <a:rPr sz="1100" i="1" spc="-4" dirty="0">
                <a:solidFill>
                  <a:srgbClr val="7E7E7E"/>
                </a:solidFill>
                <a:latin typeface="Calibri"/>
                <a:cs typeface="Calibri"/>
              </a:rPr>
              <a:t>Bloomberg and Street</a:t>
            </a:r>
            <a:r>
              <a:rPr sz="1100" i="1" spc="35" dirty="0">
                <a:solidFill>
                  <a:srgbClr val="7E7E7E"/>
                </a:solidFill>
                <a:latin typeface="Calibri"/>
                <a:cs typeface="Calibri"/>
              </a:rPr>
              <a:t> </a:t>
            </a:r>
            <a:r>
              <a:rPr sz="1100" i="1" spc="-10" dirty="0">
                <a:solidFill>
                  <a:srgbClr val="7E7E7E"/>
                </a:solidFill>
                <a:latin typeface="Calibri"/>
                <a:cs typeface="Calibri"/>
              </a:rPr>
              <a:t>research</a:t>
            </a:r>
            <a:endParaRPr sz="1100">
              <a:latin typeface="Calibri"/>
              <a:cs typeface="Calibri"/>
            </a:endParaRPr>
          </a:p>
        </p:txBody>
      </p:sp>
      <p:sp>
        <p:nvSpPr>
          <p:cNvPr id="118" name="object 118"/>
          <p:cNvSpPr/>
          <p:nvPr/>
        </p:nvSpPr>
        <p:spPr>
          <a:xfrm>
            <a:off x="4288154" y="5990846"/>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19" name="object 119"/>
          <p:cNvSpPr/>
          <p:nvPr/>
        </p:nvSpPr>
        <p:spPr>
          <a:xfrm>
            <a:off x="4288154" y="5857494"/>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20" name="object 120"/>
          <p:cNvSpPr/>
          <p:nvPr/>
        </p:nvSpPr>
        <p:spPr>
          <a:xfrm>
            <a:off x="4288154" y="5724144"/>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21" name="object 121"/>
          <p:cNvSpPr/>
          <p:nvPr/>
        </p:nvSpPr>
        <p:spPr>
          <a:xfrm>
            <a:off x="4288154" y="5590796"/>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22" name="object 122"/>
          <p:cNvSpPr/>
          <p:nvPr/>
        </p:nvSpPr>
        <p:spPr>
          <a:xfrm>
            <a:off x="4288154" y="5457446"/>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23" name="object 123"/>
          <p:cNvSpPr/>
          <p:nvPr/>
        </p:nvSpPr>
        <p:spPr>
          <a:xfrm>
            <a:off x="4288154" y="5324094"/>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24" name="object 124"/>
          <p:cNvSpPr/>
          <p:nvPr/>
        </p:nvSpPr>
        <p:spPr>
          <a:xfrm>
            <a:off x="4288154" y="5190744"/>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25" name="object 125"/>
          <p:cNvSpPr/>
          <p:nvPr/>
        </p:nvSpPr>
        <p:spPr>
          <a:xfrm>
            <a:off x="4288154" y="5057396"/>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26" name="object 126"/>
          <p:cNvSpPr/>
          <p:nvPr/>
        </p:nvSpPr>
        <p:spPr>
          <a:xfrm>
            <a:off x="4288154" y="4924046"/>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27" name="object 127"/>
          <p:cNvSpPr/>
          <p:nvPr/>
        </p:nvSpPr>
        <p:spPr>
          <a:xfrm>
            <a:off x="4288154" y="4790694"/>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28" name="object 128"/>
          <p:cNvSpPr/>
          <p:nvPr/>
        </p:nvSpPr>
        <p:spPr>
          <a:xfrm>
            <a:off x="4288154" y="4657344"/>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29" name="object 129"/>
          <p:cNvSpPr/>
          <p:nvPr/>
        </p:nvSpPr>
        <p:spPr>
          <a:xfrm>
            <a:off x="4288154" y="4523995"/>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30" name="object 130"/>
          <p:cNvSpPr/>
          <p:nvPr/>
        </p:nvSpPr>
        <p:spPr>
          <a:xfrm>
            <a:off x="4288154" y="4390646"/>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31" name="object 131"/>
          <p:cNvSpPr/>
          <p:nvPr/>
        </p:nvSpPr>
        <p:spPr>
          <a:xfrm>
            <a:off x="4288154" y="4257296"/>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32" name="object 132"/>
          <p:cNvSpPr/>
          <p:nvPr/>
        </p:nvSpPr>
        <p:spPr>
          <a:xfrm>
            <a:off x="4288154" y="4123944"/>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33" name="object 133"/>
          <p:cNvSpPr/>
          <p:nvPr/>
        </p:nvSpPr>
        <p:spPr>
          <a:xfrm>
            <a:off x="4288154" y="3990595"/>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34" name="object 134"/>
          <p:cNvSpPr/>
          <p:nvPr/>
        </p:nvSpPr>
        <p:spPr>
          <a:xfrm>
            <a:off x="4288154" y="3857246"/>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35" name="object 135"/>
          <p:cNvSpPr/>
          <p:nvPr/>
        </p:nvSpPr>
        <p:spPr>
          <a:xfrm>
            <a:off x="4288154" y="3723896"/>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36" name="object 136"/>
          <p:cNvSpPr/>
          <p:nvPr/>
        </p:nvSpPr>
        <p:spPr>
          <a:xfrm>
            <a:off x="4288154" y="3590544"/>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37" name="object 137"/>
          <p:cNvSpPr/>
          <p:nvPr/>
        </p:nvSpPr>
        <p:spPr>
          <a:xfrm>
            <a:off x="4288154" y="3457194"/>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38" name="object 138"/>
          <p:cNvSpPr/>
          <p:nvPr/>
        </p:nvSpPr>
        <p:spPr>
          <a:xfrm>
            <a:off x="4288154" y="3323846"/>
            <a:ext cx="0" cy="76200"/>
          </a:xfrm>
          <a:custGeom>
            <a:avLst/>
            <a:gdLst/>
            <a:ahLst/>
            <a:cxnLst/>
            <a:rect l="l" t="t" r="r" b="b"/>
            <a:pathLst>
              <a:path h="76200">
                <a:moveTo>
                  <a:pt x="0" y="0"/>
                </a:moveTo>
                <a:lnTo>
                  <a:pt x="0" y="76200"/>
                </a:lnTo>
              </a:path>
            </a:pathLst>
          </a:custGeom>
          <a:ln w="19050">
            <a:solidFill>
              <a:srgbClr val="C0504D"/>
            </a:solidFill>
          </a:ln>
        </p:spPr>
        <p:txBody>
          <a:bodyPr wrap="square" lIns="0" tIns="0" rIns="0" bIns="0" rtlCol="0"/>
          <a:lstStyle/>
          <a:p>
            <a:endParaRPr/>
          </a:p>
        </p:txBody>
      </p:sp>
      <p:sp>
        <p:nvSpPr>
          <p:cNvPr id="139" name="object 139"/>
          <p:cNvSpPr/>
          <p:nvPr/>
        </p:nvSpPr>
        <p:spPr>
          <a:xfrm>
            <a:off x="4288154" y="3204213"/>
            <a:ext cx="0" cy="62865"/>
          </a:xfrm>
          <a:custGeom>
            <a:avLst/>
            <a:gdLst/>
            <a:ahLst/>
            <a:cxnLst/>
            <a:rect l="l" t="t" r="r" b="b"/>
            <a:pathLst>
              <a:path h="62864">
                <a:moveTo>
                  <a:pt x="0" y="0"/>
                </a:moveTo>
                <a:lnTo>
                  <a:pt x="0" y="62484"/>
                </a:lnTo>
              </a:path>
            </a:pathLst>
          </a:custGeom>
          <a:ln w="19050">
            <a:solidFill>
              <a:srgbClr val="C0504D"/>
            </a:solidFill>
          </a:ln>
        </p:spPr>
        <p:txBody>
          <a:bodyPr wrap="square" lIns="0" tIns="0" rIns="0" bIns="0" rtlCol="0"/>
          <a:lstStyle/>
          <a:p>
            <a:endParaRPr/>
          </a:p>
        </p:txBody>
      </p:sp>
      <p:sp>
        <p:nvSpPr>
          <p:cNvPr id="140" name="object 140"/>
          <p:cNvSpPr/>
          <p:nvPr/>
        </p:nvSpPr>
        <p:spPr>
          <a:xfrm>
            <a:off x="5205221"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41" name="object 141"/>
          <p:cNvSpPr/>
          <p:nvPr/>
        </p:nvSpPr>
        <p:spPr>
          <a:xfrm>
            <a:off x="5262373"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42" name="object 142"/>
          <p:cNvSpPr/>
          <p:nvPr/>
        </p:nvSpPr>
        <p:spPr>
          <a:xfrm>
            <a:off x="5319521"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43" name="object 143"/>
          <p:cNvSpPr/>
          <p:nvPr/>
        </p:nvSpPr>
        <p:spPr>
          <a:xfrm>
            <a:off x="5376673"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44" name="object 144"/>
          <p:cNvSpPr/>
          <p:nvPr/>
        </p:nvSpPr>
        <p:spPr>
          <a:xfrm>
            <a:off x="5433822"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45" name="object 145"/>
          <p:cNvSpPr/>
          <p:nvPr/>
        </p:nvSpPr>
        <p:spPr>
          <a:xfrm>
            <a:off x="5490971"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46" name="object 146"/>
          <p:cNvSpPr/>
          <p:nvPr/>
        </p:nvSpPr>
        <p:spPr>
          <a:xfrm>
            <a:off x="5548123"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47" name="object 147"/>
          <p:cNvSpPr/>
          <p:nvPr/>
        </p:nvSpPr>
        <p:spPr>
          <a:xfrm>
            <a:off x="5605271"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48" name="object 148"/>
          <p:cNvSpPr/>
          <p:nvPr/>
        </p:nvSpPr>
        <p:spPr>
          <a:xfrm>
            <a:off x="5662423"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49" name="object 149"/>
          <p:cNvSpPr/>
          <p:nvPr/>
        </p:nvSpPr>
        <p:spPr>
          <a:xfrm>
            <a:off x="5719571"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50" name="object 150"/>
          <p:cNvSpPr/>
          <p:nvPr/>
        </p:nvSpPr>
        <p:spPr>
          <a:xfrm>
            <a:off x="5776723"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51" name="object 151"/>
          <p:cNvSpPr/>
          <p:nvPr/>
        </p:nvSpPr>
        <p:spPr>
          <a:xfrm>
            <a:off x="5833871"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52" name="object 152"/>
          <p:cNvSpPr/>
          <p:nvPr/>
        </p:nvSpPr>
        <p:spPr>
          <a:xfrm>
            <a:off x="5891023"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53" name="object 153"/>
          <p:cNvSpPr/>
          <p:nvPr/>
        </p:nvSpPr>
        <p:spPr>
          <a:xfrm>
            <a:off x="5948171"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54" name="object 154"/>
          <p:cNvSpPr/>
          <p:nvPr/>
        </p:nvSpPr>
        <p:spPr>
          <a:xfrm>
            <a:off x="6005323"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55" name="object 155"/>
          <p:cNvSpPr/>
          <p:nvPr/>
        </p:nvSpPr>
        <p:spPr>
          <a:xfrm>
            <a:off x="6062472"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56" name="object 156"/>
          <p:cNvSpPr/>
          <p:nvPr/>
        </p:nvSpPr>
        <p:spPr>
          <a:xfrm>
            <a:off x="6119621"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57" name="object 157"/>
          <p:cNvSpPr/>
          <p:nvPr/>
        </p:nvSpPr>
        <p:spPr>
          <a:xfrm>
            <a:off x="6176773"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58" name="object 158"/>
          <p:cNvSpPr/>
          <p:nvPr/>
        </p:nvSpPr>
        <p:spPr>
          <a:xfrm>
            <a:off x="6233921"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59" name="object 159"/>
          <p:cNvSpPr/>
          <p:nvPr/>
        </p:nvSpPr>
        <p:spPr>
          <a:xfrm>
            <a:off x="6291073"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60" name="object 160"/>
          <p:cNvSpPr/>
          <p:nvPr/>
        </p:nvSpPr>
        <p:spPr>
          <a:xfrm>
            <a:off x="6348221"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61" name="object 161"/>
          <p:cNvSpPr/>
          <p:nvPr/>
        </p:nvSpPr>
        <p:spPr>
          <a:xfrm>
            <a:off x="6405373"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62" name="object 162"/>
          <p:cNvSpPr/>
          <p:nvPr/>
        </p:nvSpPr>
        <p:spPr>
          <a:xfrm>
            <a:off x="6462521"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163" name="object 163"/>
          <p:cNvSpPr/>
          <p:nvPr/>
        </p:nvSpPr>
        <p:spPr>
          <a:xfrm>
            <a:off x="651967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64" name="object 164"/>
          <p:cNvSpPr/>
          <p:nvPr/>
        </p:nvSpPr>
        <p:spPr>
          <a:xfrm>
            <a:off x="657682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65" name="object 165"/>
          <p:cNvSpPr/>
          <p:nvPr/>
        </p:nvSpPr>
        <p:spPr>
          <a:xfrm>
            <a:off x="663397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66" name="object 166"/>
          <p:cNvSpPr/>
          <p:nvPr/>
        </p:nvSpPr>
        <p:spPr>
          <a:xfrm>
            <a:off x="6691122"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67" name="object 167"/>
          <p:cNvSpPr/>
          <p:nvPr/>
        </p:nvSpPr>
        <p:spPr>
          <a:xfrm>
            <a:off x="674827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68" name="object 168"/>
          <p:cNvSpPr/>
          <p:nvPr/>
        </p:nvSpPr>
        <p:spPr>
          <a:xfrm>
            <a:off x="680542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69" name="object 169"/>
          <p:cNvSpPr/>
          <p:nvPr/>
        </p:nvSpPr>
        <p:spPr>
          <a:xfrm>
            <a:off x="686257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70" name="object 170"/>
          <p:cNvSpPr/>
          <p:nvPr/>
        </p:nvSpPr>
        <p:spPr>
          <a:xfrm>
            <a:off x="691972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71" name="object 171"/>
          <p:cNvSpPr/>
          <p:nvPr/>
        </p:nvSpPr>
        <p:spPr>
          <a:xfrm>
            <a:off x="697687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72" name="object 172"/>
          <p:cNvSpPr/>
          <p:nvPr/>
        </p:nvSpPr>
        <p:spPr>
          <a:xfrm>
            <a:off x="703402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73" name="object 173"/>
          <p:cNvSpPr/>
          <p:nvPr/>
        </p:nvSpPr>
        <p:spPr>
          <a:xfrm>
            <a:off x="709117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74" name="object 174"/>
          <p:cNvSpPr/>
          <p:nvPr/>
        </p:nvSpPr>
        <p:spPr>
          <a:xfrm>
            <a:off x="714832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75" name="object 175"/>
          <p:cNvSpPr/>
          <p:nvPr/>
        </p:nvSpPr>
        <p:spPr>
          <a:xfrm>
            <a:off x="720547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76" name="object 176"/>
          <p:cNvSpPr/>
          <p:nvPr/>
        </p:nvSpPr>
        <p:spPr>
          <a:xfrm>
            <a:off x="726262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77" name="object 177"/>
          <p:cNvSpPr/>
          <p:nvPr/>
        </p:nvSpPr>
        <p:spPr>
          <a:xfrm>
            <a:off x="7319772"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78" name="object 178"/>
          <p:cNvSpPr/>
          <p:nvPr/>
        </p:nvSpPr>
        <p:spPr>
          <a:xfrm>
            <a:off x="737692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79" name="object 179"/>
          <p:cNvSpPr/>
          <p:nvPr/>
        </p:nvSpPr>
        <p:spPr>
          <a:xfrm>
            <a:off x="743407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80" name="object 180"/>
          <p:cNvSpPr/>
          <p:nvPr/>
        </p:nvSpPr>
        <p:spPr>
          <a:xfrm>
            <a:off x="749122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81" name="object 181"/>
          <p:cNvSpPr/>
          <p:nvPr/>
        </p:nvSpPr>
        <p:spPr>
          <a:xfrm>
            <a:off x="754837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82" name="object 182"/>
          <p:cNvSpPr/>
          <p:nvPr/>
        </p:nvSpPr>
        <p:spPr>
          <a:xfrm>
            <a:off x="760552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83" name="object 183"/>
          <p:cNvSpPr/>
          <p:nvPr/>
        </p:nvSpPr>
        <p:spPr>
          <a:xfrm>
            <a:off x="766267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84" name="object 184"/>
          <p:cNvSpPr/>
          <p:nvPr/>
        </p:nvSpPr>
        <p:spPr>
          <a:xfrm>
            <a:off x="771982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85" name="object 185"/>
          <p:cNvSpPr/>
          <p:nvPr/>
        </p:nvSpPr>
        <p:spPr>
          <a:xfrm>
            <a:off x="777697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86" name="object 186"/>
          <p:cNvSpPr/>
          <p:nvPr/>
        </p:nvSpPr>
        <p:spPr>
          <a:xfrm>
            <a:off x="783412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87" name="object 187"/>
          <p:cNvSpPr/>
          <p:nvPr/>
        </p:nvSpPr>
        <p:spPr>
          <a:xfrm>
            <a:off x="789127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88" name="object 188"/>
          <p:cNvSpPr/>
          <p:nvPr/>
        </p:nvSpPr>
        <p:spPr>
          <a:xfrm>
            <a:off x="7948422"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89" name="object 189"/>
          <p:cNvSpPr/>
          <p:nvPr/>
        </p:nvSpPr>
        <p:spPr>
          <a:xfrm>
            <a:off x="800557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90" name="object 190"/>
          <p:cNvSpPr/>
          <p:nvPr/>
        </p:nvSpPr>
        <p:spPr>
          <a:xfrm>
            <a:off x="806272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91" name="object 191"/>
          <p:cNvSpPr/>
          <p:nvPr/>
        </p:nvSpPr>
        <p:spPr>
          <a:xfrm>
            <a:off x="811987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92" name="object 192"/>
          <p:cNvSpPr/>
          <p:nvPr/>
        </p:nvSpPr>
        <p:spPr>
          <a:xfrm>
            <a:off x="817702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93" name="object 193"/>
          <p:cNvSpPr/>
          <p:nvPr/>
        </p:nvSpPr>
        <p:spPr>
          <a:xfrm>
            <a:off x="823417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94" name="object 194"/>
          <p:cNvSpPr/>
          <p:nvPr/>
        </p:nvSpPr>
        <p:spPr>
          <a:xfrm>
            <a:off x="829132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95" name="object 195"/>
          <p:cNvSpPr/>
          <p:nvPr/>
        </p:nvSpPr>
        <p:spPr>
          <a:xfrm>
            <a:off x="834847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96" name="object 196"/>
          <p:cNvSpPr/>
          <p:nvPr/>
        </p:nvSpPr>
        <p:spPr>
          <a:xfrm>
            <a:off x="840562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97" name="object 197"/>
          <p:cNvSpPr/>
          <p:nvPr/>
        </p:nvSpPr>
        <p:spPr>
          <a:xfrm>
            <a:off x="846277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98" name="object 198"/>
          <p:cNvSpPr/>
          <p:nvPr/>
        </p:nvSpPr>
        <p:spPr>
          <a:xfrm>
            <a:off x="851992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199" name="object 199"/>
          <p:cNvSpPr/>
          <p:nvPr/>
        </p:nvSpPr>
        <p:spPr>
          <a:xfrm>
            <a:off x="8577072"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00" name="object 200"/>
          <p:cNvSpPr/>
          <p:nvPr/>
        </p:nvSpPr>
        <p:spPr>
          <a:xfrm>
            <a:off x="863422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01" name="object 201"/>
          <p:cNvSpPr/>
          <p:nvPr/>
        </p:nvSpPr>
        <p:spPr>
          <a:xfrm>
            <a:off x="869137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02" name="object 202"/>
          <p:cNvSpPr/>
          <p:nvPr/>
        </p:nvSpPr>
        <p:spPr>
          <a:xfrm>
            <a:off x="874852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03" name="object 203"/>
          <p:cNvSpPr/>
          <p:nvPr/>
        </p:nvSpPr>
        <p:spPr>
          <a:xfrm>
            <a:off x="880567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04" name="object 204"/>
          <p:cNvSpPr/>
          <p:nvPr/>
        </p:nvSpPr>
        <p:spPr>
          <a:xfrm>
            <a:off x="886282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05" name="object 205"/>
          <p:cNvSpPr/>
          <p:nvPr/>
        </p:nvSpPr>
        <p:spPr>
          <a:xfrm>
            <a:off x="891997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06" name="object 206"/>
          <p:cNvSpPr/>
          <p:nvPr/>
        </p:nvSpPr>
        <p:spPr>
          <a:xfrm>
            <a:off x="897712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07" name="object 207"/>
          <p:cNvSpPr/>
          <p:nvPr/>
        </p:nvSpPr>
        <p:spPr>
          <a:xfrm>
            <a:off x="903427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08" name="object 208"/>
          <p:cNvSpPr/>
          <p:nvPr/>
        </p:nvSpPr>
        <p:spPr>
          <a:xfrm>
            <a:off x="909142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09" name="object 209"/>
          <p:cNvSpPr/>
          <p:nvPr/>
        </p:nvSpPr>
        <p:spPr>
          <a:xfrm>
            <a:off x="914857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10" name="object 210"/>
          <p:cNvSpPr/>
          <p:nvPr/>
        </p:nvSpPr>
        <p:spPr>
          <a:xfrm>
            <a:off x="9205722"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11" name="object 211"/>
          <p:cNvSpPr/>
          <p:nvPr/>
        </p:nvSpPr>
        <p:spPr>
          <a:xfrm>
            <a:off x="926287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12" name="object 212"/>
          <p:cNvSpPr/>
          <p:nvPr/>
        </p:nvSpPr>
        <p:spPr>
          <a:xfrm>
            <a:off x="932002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13" name="object 213"/>
          <p:cNvSpPr/>
          <p:nvPr/>
        </p:nvSpPr>
        <p:spPr>
          <a:xfrm>
            <a:off x="937717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14" name="object 214"/>
          <p:cNvSpPr/>
          <p:nvPr/>
        </p:nvSpPr>
        <p:spPr>
          <a:xfrm>
            <a:off x="943432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15" name="object 215"/>
          <p:cNvSpPr/>
          <p:nvPr/>
        </p:nvSpPr>
        <p:spPr>
          <a:xfrm>
            <a:off x="949147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16" name="object 216"/>
          <p:cNvSpPr/>
          <p:nvPr/>
        </p:nvSpPr>
        <p:spPr>
          <a:xfrm>
            <a:off x="9548623"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17" name="object 217"/>
          <p:cNvSpPr/>
          <p:nvPr/>
        </p:nvSpPr>
        <p:spPr>
          <a:xfrm>
            <a:off x="9605771" y="3068573"/>
            <a:ext cx="29209" cy="0"/>
          </a:xfrm>
          <a:custGeom>
            <a:avLst/>
            <a:gdLst/>
            <a:ahLst/>
            <a:cxnLst/>
            <a:rect l="l" t="t" r="r" b="b"/>
            <a:pathLst>
              <a:path w="29209">
                <a:moveTo>
                  <a:pt x="0" y="0"/>
                </a:moveTo>
                <a:lnTo>
                  <a:pt x="28955" y="0"/>
                </a:lnTo>
              </a:path>
            </a:pathLst>
          </a:custGeom>
          <a:ln w="28956">
            <a:solidFill>
              <a:srgbClr val="1F497D"/>
            </a:solidFill>
          </a:ln>
        </p:spPr>
        <p:txBody>
          <a:bodyPr wrap="square" lIns="0" tIns="0" rIns="0" bIns="0" rtlCol="0"/>
          <a:lstStyle/>
          <a:p>
            <a:endParaRPr/>
          </a:p>
        </p:txBody>
      </p:sp>
      <p:sp>
        <p:nvSpPr>
          <p:cNvPr id="218" name="object 218"/>
          <p:cNvSpPr/>
          <p:nvPr/>
        </p:nvSpPr>
        <p:spPr>
          <a:xfrm>
            <a:off x="502919"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19" name="object 219"/>
          <p:cNvSpPr/>
          <p:nvPr/>
        </p:nvSpPr>
        <p:spPr>
          <a:xfrm>
            <a:off x="560071"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20" name="object 220"/>
          <p:cNvSpPr/>
          <p:nvPr/>
        </p:nvSpPr>
        <p:spPr>
          <a:xfrm>
            <a:off x="617219"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21" name="object 221"/>
          <p:cNvSpPr/>
          <p:nvPr/>
        </p:nvSpPr>
        <p:spPr>
          <a:xfrm>
            <a:off x="674371"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22" name="object 222"/>
          <p:cNvSpPr/>
          <p:nvPr/>
        </p:nvSpPr>
        <p:spPr>
          <a:xfrm>
            <a:off x="731520"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23" name="object 223"/>
          <p:cNvSpPr/>
          <p:nvPr/>
        </p:nvSpPr>
        <p:spPr>
          <a:xfrm>
            <a:off x="788669" y="3068573"/>
            <a:ext cx="29209" cy="0"/>
          </a:xfrm>
          <a:custGeom>
            <a:avLst/>
            <a:gdLst/>
            <a:ahLst/>
            <a:cxnLst/>
            <a:rect l="l" t="t" r="r" b="b"/>
            <a:pathLst>
              <a:path w="29209">
                <a:moveTo>
                  <a:pt x="0" y="0"/>
                </a:moveTo>
                <a:lnTo>
                  <a:pt x="28955" y="0"/>
                </a:lnTo>
              </a:path>
            </a:pathLst>
          </a:custGeom>
          <a:ln w="28955">
            <a:solidFill>
              <a:srgbClr val="1F497D"/>
            </a:solidFill>
          </a:ln>
        </p:spPr>
        <p:txBody>
          <a:bodyPr wrap="square" lIns="0" tIns="0" rIns="0" bIns="0" rtlCol="0"/>
          <a:lstStyle/>
          <a:p>
            <a:endParaRPr/>
          </a:p>
        </p:txBody>
      </p:sp>
      <p:sp>
        <p:nvSpPr>
          <p:cNvPr id="224" name="object 224"/>
          <p:cNvSpPr/>
          <p:nvPr/>
        </p:nvSpPr>
        <p:spPr>
          <a:xfrm>
            <a:off x="845821"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25" name="object 225"/>
          <p:cNvSpPr/>
          <p:nvPr/>
        </p:nvSpPr>
        <p:spPr>
          <a:xfrm>
            <a:off x="902969"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26" name="object 226"/>
          <p:cNvSpPr/>
          <p:nvPr/>
        </p:nvSpPr>
        <p:spPr>
          <a:xfrm>
            <a:off x="960121"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27" name="object 227"/>
          <p:cNvSpPr/>
          <p:nvPr/>
        </p:nvSpPr>
        <p:spPr>
          <a:xfrm>
            <a:off x="1017269"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28" name="object 228"/>
          <p:cNvSpPr/>
          <p:nvPr/>
        </p:nvSpPr>
        <p:spPr>
          <a:xfrm>
            <a:off x="1074421"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29" name="object 229"/>
          <p:cNvSpPr/>
          <p:nvPr/>
        </p:nvSpPr>
        <p:spPr>
          <a:xfrm>
            <a:off x="1131569"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30" name="object 230"/>
          <p:cNvSpPr/>
          <p:nvPr/>
        </p:nvSpPr>
        <p:spPr>
          <a:xfrm>
            <a:off x="1188721"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31" name="object 231"/>
          <p:cNvSpPr/>
          <p:nvPr/>
        </p:nvSpPr>
        <p:spPr>
          <a:xfrm>
            <a:off x="1245869"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32" name="object 232"/>
          <p:cNvSpPr/>
          <p:nvPr/>
        </p:nvSpPr>
        <p:spPr>
          <a:xfrm>
            <a:off x="1303019"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33" name="object 233"/>
          <p:cNvSpPr/>
          <p:nvPr/>
        </p:nvSpPr>
        <p:spPr>
          <a:xfrm>
            <a:off x="1360170"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34" name="object 234"/>
          <p:cNvSpPr/>
          <p:nvPr/>
        </p:nvSpPr>
        <p:spPr>
          <a:xfrm>
            <a:off x="1417319"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35" name="object 235"/>
          <p:cNvSpPr/>
          <p:nvPr/>
        </p:nvSpPr>
        <p:spPr>
          <a:xfrm>
            <a:off x="1474471"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36" name="object 236"/>
          <p:cNvSpPr/>
          <p:nvPr/>
        </p:nvSpPr>
        <p:spPr>
          <a:xfrm>
            <a:off x="1531619"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37" name="object 237"/>
          <p:cNvSpPr/>
          <p:nvPr/>
        </p:nvSpPr>
        <p:spPr>
          <a:xfrm>
            <a:off x="1588771" y="3068573"/>
            <a:ext cx="29209" cy="0"/>
          </a:xfrm>
          <a:custGeom>
            <a:avLst/>
            <a:gdLst/>
            <a:ahLst/>
            <a:cxnLst/>
            <a:rect l="l" t="t" r="r" b="b"/>
            <a:pathLst>
              <a:path w="29209">
                <a:moveTo>
                  <a:pt x="0" y="0"/>
                </a:moveTo>
                <a:lnTo>
                  <a:pt x="28956" y="0"/>
                </a:lnTo>
              </a:path>
            </a:pathLst>
          </a:custGeom>
          <a:ln w="28955">
            <a:solidFill>
              <a:srgbClr val="1F497D"/>
            </a:solidFill>
          </a:ln>
        </p:spPr>
        <p:txBody>
          <a:bodyPr wrap="square" lIns="0" tIns="0" rIns="0" bIns="0" rtlCol="0"/>
          <a:lstStyle/>
          <a:p>
            <a:endParaRPr/>
          </a:p>
        </p:txBody>
      </p:sp>
      <p:sp>
        <p:nvSpPr>
          <p:cNvPr id="238" name="object 238"/>
          <p:cNvSpPr/>
          <p:nvPr/>
        </p:nvSpPr>
        <p:spPr>
          <a:xfrm>
            <a:off x="1645920"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39" name="object 239"/>
          <p:cNvSpPr/>
          <p:nvPr/>
        </p:nvSpPr>
        <p:spPr>
          <a:xfrm>
            <a:off x="1703072"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40" name="object 240"/>
          <p:cNvSpPr/>
          <p:nvPr/>
        </p:nvSpPr>
        <p:spPr>
          <a:xfrm>
            <a:off x="1760220"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41" name="object 241"/>
          <p:cNvSpPr/>
          <p:nvPr/>
        </p:nvSpPr>
        <p:spPr>
          <a:xfrm>
            <a:off x="1817372"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42" name="object 242"/>
          <p:cNvSpPr/>
          <p:nvPr/>
        </p:nvSpPr>
        <p:spPr>
          <a:xfrm>
            <a:off x="1874520"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43" name="object 243"/>
          <p:cNvSpPr/>
          <p:nvPr/>
        </p:nvSpPr>
        <p:spPr>
          <a:xfrm>
            <a:off x="1931672"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44" name="object 244"/>
          <p:cNvSpPr/>
          <p:nvPr/>
        </p:nvSpPr>
        <p:spPr>
          <a:xfrm>
            <a:off x="1988820"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45" name="object 245"/>
          <p:cNvSpPr/>
          <p:nvPr/>
        </p:nvSpPr>
        <p:spPr>
          <a:xfrm>
            <a:off x="2045972"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46" name="object 246"/>
          <p:cNvSpPr/>
          <p:nvPr/>
        </p:nvSpPr>
        <p:spPr>
          <a:xfrm>
            <a:off x="2103121"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47" name="object 247"/>
          <p:cNvSpPr/>
          <p:nvPr/>
        </p:nvSpPr>
        <p:spPr>
          <a:xfrm>
            <a:off x="2160270"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48" name="object 248"/>
          <p:cNvSpPr/>
          <p:nvPr/>
        </p:nvSpPr>
        <p:spPr>
          <a:xfrm>
            <a:off x="2217422"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49" name="object 249"/>
          <p:cNvSpPr/>
          <p:nvPr/>
        </p:nvSpPr>
        <p:spPr>
          <a:xfrm>
            <a:off x="2274570"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50" name="object 250"/>
          <p:cNvSpPr/>
          <p:nvPr/>
        </p:nvSpPr>
        <p:spPr>
          <a:xfrm>
            <a:off x="2331722"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51" name="object 251"/>
          <p:cNvSpPr/>
          <p:nvPr/>
        </p:nvSpPr>
        <p:spPr>
          <a:xfrm>
            <a:off x="2388870"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52" name="object 252"/>
          <p:cNvSpPr/>
          <p:nvPr/>
        </p:nvSpPr>
        <p:spPr>
          <a:xfrm>
            <a:off x="2446022"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53" name="object 253"/>
          <p:cNvSpPr/>
          <p:nvPr/>
        </p:nvSpPr>
        <p:spPr>
          <a:xfrm>
            <a:off x="2503170"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54" name="object 254"/>
          <p:cNvSpPr/>
          <p:nvPr/>
        </p:nvSpPr>
        <p:spPr>
          <a:xfrm>
            <a:off x="2560322"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55" name="object 255"/>
          <p:cNvSpPr/>
          <p:nvPr/>
        </p:nvSpPr>
        <p:spPr>
          <a:xfrm>
            <a:off x="2617470"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56" name="object 256"/>
          <p:cNvSpPr/>
          <p:nvPr/>
        </p:nvSpPr>
        <p:spPr>
          <a:xfrm>
            <a:off x="2674622"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57" name="object 257"/>
          <p:cNvSpPr/>
          <p:nvPr/>
        </p:nvSpPr>
        <p:spPr>
          <a:xfrm>
            <a:off x="2731771"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58" name="object 258"/>
          <p:cNvSpPr/>
          <p:nvPr/>
        </p:nvSpPr>
        <p:spPr>
          <a:xfrm>
            <a:off x="2788920"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59" name="object 259"/>
          <p:cNvSpPr/>
          <p:nvPr/>
        </p:nvSpPr>
        <p:spPr>
          <a:xfrm>
            <a:off x="2846072"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60" name="object 260"/>
          <p:cNvSpPr/>
          <p:nvPr/>
        </p:nvSpPr>
        <p:spPr>
          <a:xfrm>
            <a:off x="2903220" y="3068573"/>
            <a:ext cx="29209" cy="0"/>
          </a:xfrm>
          <a:custGeom>
            <a:avLst/>
            <a:gdLst/>
            <a:ahLst/>
            <a:cxnLst/>
            <a:rect l="l" t="t" r="r" b="b"/>
            <a:pathLst>
              <a:path w="29210">
                <a:moveTo>
                  <a:pt x="0" y="0"/>
                </a:moveTo>
                <a:lnTo>
                  <a:pt x="28956" y="0"/>
                </a:lnTo>
              </a:path>
            </a:pathLst>
          </a:custGeom>
          <a:ln w="28955">
            <a:solidFill>
              <a:srgbClr val="1F497D"/>
            </a:solidFill>
          </a:ln>
        </p:spPr>
        <p:txBody>
          <a:bodyPr wrap="square" lIns="0" tIns="0" rIns="0" bIns="0" rtlCol="0"/>
          <a:lstStyle/>
          <a:p>
            <a:endParaRPr/>
          </a:p>
        </p:txBody>
      </p:sp>
      <p:sp>
        <p:nvSpPr>
          <p:cNvPr id="261" name="object 261"/>
          <p:cNvSpPr/>
          <p:nvPr/>
        </p:nvSpPr>
        <p:spPr>
          <a:xfrm>
            <a:off x="2960372" y="3068573"/>
            <a:ext cx="29209" cy="0"/>
          </a:xfrm>
          <a:custGeom>
            <a:avLst/>
            <a:gdLst/>
            <a:ahLst/>
            <a:cxnLst/>
            <a:rect l="l" t="t" r="r" b="b"/>
            <a:pathLst>
              <a:path w="29210">
                <a:moveTo>
                  <a:pt x="0" y="0"/>
                </a:moveTo>
                <a:lnTo>
                  <a:pt x="28956" y="0"/>
                </a:lnTo>
              </a:path>
            </a:pathLst>
          </a:custGeom>
          <a:ln w="28956">
            <a:solidFill>
              <a:srgbClr val="1F497D"/>
            </a:solidFill>
          </a:ln>
        </p:spPr>
        <p:txBody>
          <a:bodyPr wrap="square" lIns="0" tIns="0" rIns="0" bIns="0" rtlCol="0"/>
          <a:lstStyle/>
          <a:p>
            <a:endParaRPr/>
          </a:p>
        </p:txBody>
      </p:sp>
      <p:sp>
        <p:nvSpPr>
          <p:cNvPr id="262" name="object 262"/>
          <p:cNvSpPr/>
          <p:nvPr/>
        </p:nvSpPr>
        <p:spPr>
          <a:xfrm>
            <a:off x="3017520" y="3068573"/>
            <a:ext cx="29209" cy="0"/>
          </a:xfrm>
          <a:custGeom>
            <a:avLst/>
            <a:gdLst/>
            <a:ahLst/>
            <a:cxnLst/>
            <a:rect l="l" t="t" r="r" b="b"/>
            <a:pathLst>
              <a:path w="29210">
                <a:moveTo>
                  <a:pt x="0" y="0"/>
                </a:moveTo>
                <a:lnTo>
                  <a:pt x="28956" y="0"/>
                </a:lnTo>
              </a:path>
            </a:pathLst>
          </a:custGeom>
          <a:ln w="28956">
            <a:solidFill>
              <a:srgbClr val="1F497D"/>
            </a:solidFill>
          </a:ln>
        </p:spPr>
        <p:txBody>
          <a:bodyPr wrap="square" lIns="0" tIns="0" rIns="0" bIns="0" rtlCol="0"/>
          <a:lstStyle/>
          <a:p>
            <a:endParaRPr/>
          </a:p>
        </p:txBody>
      </p:sp>
      <p:sp>
        <p:nvSpPr>
          <p:cNvPr id="263" name="object 263"/>
          <p:cNvSpPr/>
          <p:nvPr/>
        </p:nvSpPr>
        <p:spPr>
          <a:xfrm>
            <a:off x="3074672" y="3068573"/>
            <a:ext cx="29209" cy="0"/>
          </a:xfrm>
          <a:custGeom>
            <a:avLst/>
            <a:gdLst/>
            <a:ahLst/>
            <a:cxnLst/>
            <a:rect l="l" t="t" r="r" b="b"/>
            <a:pathLst>
              <a:path w="29210">
                <a:moveTo>
                  <a:pt x="0" y="0"/>
                </a:moveTo>
                <a:lnTo>
                  <a:pt x="28956" y="0"/>
                </a:lnTo>
              </a:path>
            </a:pathLst>
          </a:custGeom>
          <a:ln w="28956">
            <a:solidFill>
              <a:srgbClr val="1F497D"/>
            </a:solidFill>
          </a:ln>
        </p:spPr>
        <p:txBody>
          <a:bodyPr wrap="square" lIns="0" tIns="0" rIns="0" bIns="0" rtlCol="0"/>
          <a:lstStyle/>
          <a:p>
            <a:endParaRPr/>
          </a:p>
        </p:txBody>
      </p:sp>
      <p:sp>
        <p:nvSpPr>
          <p:cNvPr id="264" name="object 264"/>
          <p:cNvSpPr/>
          <p:nvPr/>
        </p:nvSpPr>
        <p:spPr>
          <a:xfrm>
            <a:off x="3131820" y="3068573"/>
            <a:ext cx="29209" cy="0"/>
          </a:xfrm>
          <a:custGeom>
            <a:avLst/>
            <a:gdLst/>
            <a:ahLst/>
            <a:cxnLst/>
            <a:rect l="l" t="t" r="r" b="b"/>
            <a:pathLst>
              <a:path w="29210">
                <a:moveTo>
                  <a:pt x="0" y="0"/>
                </a:moveTo>
                <a:lnTo>
                  <a:pt x="28956" y="0"/>
                </a:lnTo>
              </a:path>
            </a:pathLst>
          </a:custGeom>
          <a:ln w="28956">
            <a:solidFill>
              <a:srgbClr val="1F497D"/>
            </a:solidFill>
          </a:ln>
        </p:spPr>
        <p:txBody>
          <a:bodyPr wrap="square" lIns="0" tIns="0" rIns="0" bIns="0" rtlCol="0"/>
          <a:lstStyle/>
          <a:p>
            <a:endParaRPr/>
          </a:p>
        </p:txBody>
      </p:sp>
      <p:sp>
        <p:nvSpPr>
          <p:cNvPr id="265" name="object 265"/>
          <p:cNvSpPr/>
          <p:nvPr/>
        </p:nvSpPr>
        <p:spPr>
          <a:xfrm>
            <a:off x="3188972" y="3068573"/>
            <a:ext cx="29209" cy="0"/>
          </a:xfrm>
          <a:custGeom>
            <a:avLst/>
            <a:gdLst/>
            <a:ahLst/>
            <a:cxnLst/>
            <a:rect l="l" t="t" r="r" b="b"/>
            <a:pathLst>
              <a:path w="29210">
                <a:moveTo>
                  <a:pt x="0" y="0"/>
                </a:moveTo>
                <a:lnTo>
                  <a:pt x="28956" y="0"/>
                </a:lnTo>
              </a:path>
            </a:pathLst>
          </a:custGeom>
          <a:ln w="28956">
            <a:solidFill>
              <a:srgbClr val="1F497D"/>
            </a:solidFill>
          </a:ln>
        </p:spPr>
        <p:txBody>
          <a:bodyPr wrap="square" lIns="0" tIns="0" rIns="0" bIns="0" rtlCol="0"/>
          <a:lstStyle/>
          <a:p>
            <a:endParaRPr/>
          </a:p>
        </p:txBody>
      </p:sp>
      <p:sp>
        <p:nvSpPr>
          <p:cNvPr id="266" name="object 266"/>
          <p:cNvSpPr/>
          <p:nvPr/>
        </p:nvSpPr>
        <p:spPr>
          <a:xfrm>
            <a:off x="3246120"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67" name="object 267"/>
          <p:cNvSpPr/>
          <p:nvPr/>
        </p:nvSpPr>
        <p:spPr>
          <a:xfrm>
            <a:off x="3303272"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68" name="object 268"/>
          <p:cNvSpPr/>
          <p:nvPr/>
        </p:nvSpPr>
        <p:spPr>
          <a:xfrm>
            <a:off x="3360421"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69" name="object 269"/>
          <p:cNvSpPr/>
          <p:nvPr/>
        </p:nvSpPr>
        <p:spPr>
          <a:xfrm>
            <a:off x="3417570"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70" name="object 270"/>
          <p:cNvSpPr/>
          <p:nvPr/>
        </p:nvSpPr>
        <p:spPr>
          <a:xfrm>
            <a:off x="3474722"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71" name="object 271"/>
          <p:cNvSpPr/>
          <p:nvPr/>
        </p:nvSpPr>
        <p:spPr>
          <a:xfrm>
            <a:off x="3531870"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72" name="object 272"/>
          <p:cNvSpPr/>
          <p:nvPr/>
        </p:nvSpPr>
        <p:spPr>
          <a:xfrm>
            <a:off x="3589022"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73" name="object 273"/>
          <p:cNvSpPr/>
          <p:nvPr/>
        </p:nvSpPr>
        <p:spPr>
          <a:xfrm>
            <a:off x="3646170"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74" name="object 274"/>
          <p:cNvSpPr/>
          <p:nvPr/>
        </p:nvSpPr>
        <p:spPr>
          <a:xfrm>
            <a:off x="3703322"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75" name="object 275"/>
          <p:cNvSpPr/>
          <p:nvPr/>
        </p:nvSpPr>
        <p:spPr>
          <a:xfrm>
            <a:off x="3760470"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76" name="object 276"/>
          <p:cNvSpPr/>
          <p:nvPr/>
        </p:nvSpPr>
        <p:spPr>
          <a:xfrm>
            <a:off x="3817622"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77" name="object 277"/>
          <p:cNvSpPr/>
          <p:nvPr/>
        </p:nvSpPr>
        <p:spPr>
          <a:xfrm>
            <a:off x="3874770"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78" name="object 278"/>
          <p:cNvSpPr/>
          <p:nvPr/>
        </p:nvSpPr>
        <p:spPr>
          <a:xfrm>
            <a:off x="3931922"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79" name="object 279"/>
          <p:cNvSpPr/>
          <p:nvPr/>
        </p:nvSpPr>
        <p:spPr>
          <a:xfrm>
            <a:off x="3989071"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80" name="object 280"/>
          <p:cNvSpPr/>
          <p:nvPr/>
        </p:nvSpPr>
        <p:spPr>
          <a:xfrm>
            <a:off x="4046220"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81" name="object 281"/>
          <p:cNvSpPr/>
          <p:nvPr/>
        </p:nvSpPr>
        <p:spPr>
          <a:xfrm>
            <a:off x="4103372"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82" name="object 282"/>
          <p:cNvSpPr/>
          <p:nvPr/>
        </p:nvSpPr>
        <p:spPr>
          <a:xfrm>
            <a:off x="4160520"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83" name="object 283"/>
          <p:cNvSpPr/>
          <p:nvPr/>
        </p:nvSpPr>
        <p:spPr>
          <a:xfrm>
            <a:off x="4217672"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84" name="object 284"/>
          <p:cNvSpPr/>
          <p:nvPr/>
        </p:nvSpPr>
        <p:spPr>
          <a:xfrm>
            <a:off x="4274820"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85" name="object 285"/>
          <p:cNvSpPr/>
          <p:nvPr/>
        </p:nvSpPr>
        <p:spPr>
          <a:xfrm>
            <a:off x="4331972"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86" name="object 286"/>
          <p:cNvSpPr/>
          <p:nvPr/>
        </p:nvSpPr>
        <p:spPr>
          <a:xfrm>
            <a:off x="4389120"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87" name="object 287"/>
          <p:cNvSpPr/>
          <p:nvPr/>
        </p:nvSpPr>
        <p:spPr>
          <a:xfrm>
            <a:off x="4446272"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88" name="object 288"/>
          <p:cNvSpPr/>
          <p:nvPr/>
        </p:nvSpPr>
        <p:spPr>
          <a:xfrm>
            <a:off x="4503420"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89" name="object 289"/>
          <p:cNvSpPr/>
          <p:nvPr/>
        </p:nvSpPr>
        <p:spPr>
          <a:xfrm>
            <a:off x="4560572"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90" name="object 290"/>
          <p:cNvSpPr/>
          <p:nvPr/>
        </p:nvSpPr>
        <p:spPr>
          <a:xfrm>
            <a:off x="4617721"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91" name="object 291"/>
          <p:cNvSpPr/>
          <p:nvPr/>
        </p:nvSpPr>
        <p:spPr>
          <a:xfrm>
            <a:off x="4674870"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92" name="object 292"/>
          <p:cNvSpPr/>
          <p:nvPr/>
        </p:nvSpPr>
        <p:spPr>
          <a:xfrm>
            <a:off x="4732022"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93" name="object 293"/>
          <p:cNvSpPr/>
          <p:nvPr/>
        </p:nvSpPr>
        <p:spPr>
          <a:xfrm>
            <a:off x="4789170"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94" name="object 294"/>
          <p:cNvSpPr/>
          <p:nvPr/>
        </p:nvSpPr>
        <p:spPr>
          <a:xfrm>
            <a:off x="4846322"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95" name="object 295"/>
          <p:cNvSpPr/>
          <p:nvPr/>
        </p:nvSpPr>
        <p:spPr>
          <a:xfrm>
            <a:off x="4903470" y="3068573"/>
            <a:ext cx="29209" cy="0"/>
          </a:xfrm>
          <a:custGeom>
            <a:avLst/>
            <a:gdLst/>
            <a:ahLst/>
            <a:cxnLst/>
            <a:rect l="l" t="t" r="r" b="b"/>
            <a:pathLst>
              <a:path w="29210">
                <a:moveTo>
                  <a:pt x="0" y="0"/>
                </a:moveTo>
                <a:lnTo>
                  <a:pt x="28955" y="0"/>
                </a:lnTo>
              </a:path>
            </a:pathLst>
          </a:custGeom>
          <a:ln w="28956">
            <a:solidFill>
              <a:srgbClr val="1F497D"/>
            </a:solidFill>
          </a:ln>
        </p:spPr>
        <p:txBody>
          <a:bodyPr wrap="square" lIns="0" tIns="0" rIns="0" bIns="0" rtlCol="0"/>
          <a:lstStyle/>
          <a:p>
            <a:endParaRPr/>
          </a:p>
        </p:txBody>
      </p:sp>
      <p:sp>
        <p:nvSpPr>
          <p:cNvPr id="296" name="object 296"/>
          <p:cNvSpPr txBox="1"/>
          <p:nvPr/>
        </p:nvSpPr>
        <p:spPr>
          <a:xfrm>
            <a:off x="443739" y="862840"/>
            <a:ext cx="5440045" cy="348814"/>
          </a:xfrm>
          <a:prstGeom prst="rect">
            <a:avLst/>
          </a:prstGeom>
        </p:spPr>
        <p:txBody>
          <a:bodyPr vert="horz" wrap="square" lIns="0" tIns="0" rIns="0" bIns="0" rtlCol="0">
            <a:spAutoFit/>
          </a:bodyPr>
          <a:lstStyle/>
          <a:p>
            <a:pPr marL="12697"/>
            <a:endParaRPr sz="2200" dirty="0">
              <a:latin typeface="Calibri"/>
              <a:cs typeface="Calibri"/>
            </a:endParaRPr>
          </a:p>
        </p:txBody>
      </p:sp>
      <p:sp>
        <p:nvSpPr>
          <p:cNvPr id="297" name="object 297"/>
          <p:cNvSpPr txBox="1"/>
          <p:nvPr/>
        </p:nvSpPr>
        <p:spPr>
          <a:xfrm>
            <a:off x="5421886" y="6499606"/>
            <a:ext cx="2304415" cy="348814"/>
          </a:xfrm>
          <a:prstGeom prst="rect">
            <a:avLst/>
          </a:prstGeom>
        </p:spPr>
        <p:txBody>
          <a:bodyPr vert="horz" wrap="square" lIns="0" tIns="0" rIns="0" bIns="0" rtlCol="0">
            <a:spAutoFit/>
          </a:bodyPr>
          <a:lstStyle/>
          <a:p>
            <a:pPr marL="12697"/>
            <a:r>
              <a:rPr sz="1100" i="1" spc="-10" dirty="0">
                <a:solidFill>
                  <a:srgbClr val="7E7E7E"/>
                </a:solidFill>
                <a:latin typeface="Calibri"/>
                <a:cs typeface="Calibri"/>
              </a:rPr>
              <a:t>Source:  Ducker</a:t>
            </a:r>
            <a:r>
              <a:rPr sz="1100" i="1" spc="35" dirty="0">
                <a:solidFill>
                  <a:srgbClr val="7E7E7E"/>
                </a:solidFill>
                <a:latin typeface="Calibri"/>
                <a:cs typeface="Calibri"/>
              </a:rPr>
              <a:t> </a:t>
            </a:r>
            <a:r>
              <a:rPr sz="1100" i="1" spc="-4" dirty="0">
                <a:solidFill>
                  <a:srgbClr val="7E7E7E"/>
                </a:solidFill>
                <a:latin typeface="Calibri"/>
                <a:cs typeface="Calibri"/>
              </a:rPr>
              <a:t>Worldwide</a:t>
            </a:r>
            <a:endParaRPr sz="1100">
              <a:latin typeface="Calibri"/>
              <a:cs typeface="Calibri"/>
            </a:endParaRPr>
          </a:p>
          <a:p>
            <a:pPr marL="12697"/>
            <a:r>
              <a:rPr sz="1100" i="1" spc="-4" dirty="0">
                <a:solidFill>
                  <a:srgbClr val="7E7E7E"/>
                </a:solidFill>
                <a:latin typeface="Calibri"/>
                <a:cs typeface="Calibri"/>
              </a:rPr>
              <a:t>Note:  Based on 3,600 lbs of curb</a:t>
            </a:r>
            <a:r>
              <a:rPr sz="1100" i="1" spc="30" dirty="0">
                <a:solidFill>
                  <a:srgbClr val="7E7E7E"/>
                </a:solidFill>
                <a:latin typeface="Calibri"/>
                <a:cs typeface="Calibri"/>
              </a:rPr>
              <a:t> </a:t>
            </a:r>
            <a:r>
              <a:rPr sz="1100" i="1" spc="-10" dirty="0">
                <a:solidFill>
                  <a:srgbClr val="7E7E7E"/>
                </a:solidFill>
                <a:latin typeface="Calibri"/>
                <a:cs typeface="Calibri"/>
              </a:rPr>
              <a:t>weight</a:t>
            </a:r>
            <a:endParaRPr sz="1100">
              <a:latin typeface="Calibri"/>
              <a:cs typeface="Calibri"/>
            </a:endParaRPr>
          </a:p>
        </p:txBody>
      </p:sp>
      <p:sp>
        <p:nvSpPr>
          <p:cNvPr id="298" name="object 298"/>
          <p:cNvSpPr/>
          <p:nvPr/>
        </p:nvSpPr>
        <p:spPr>
          <a:xfrm>
            <a:off x="5839205" y="3187447"/>
            <a:ext cx="2100072" cy="1168908"/>
          </a:xfrm>
          <a:prstGeom prst="rect">
            <a:avLst/>
          </a:prstGeom>
          <a:blipFill>
            <a:blip r:embed="rId8" cstate="print"/>
            <a:stretch>
              <a:fillRect/>
            </a:stretch>
          </a:blipFill>
        </p:spPr>
        <p:txBody>
          <a:bodyPr wrap="square" lIns="0" tIns="0" rIns="0" bIns="0" rtlCol="0"/>
          <a:lstStyle/>
          <a:p>
            <a:endParaRPr/>
          </a:p>
        </p:txBody>
      </p:sp>
      <p:sp>
        <p:nvSpPr>
          <p:cNvPr id="299" name="object 299"/>
          <p:cNvSpPr/>
          <p:nvPr/>
        </p:nvSpPr>
        <p:spPr>
          <a:xfrm>
            <a:off x="1138429" y="3241547"/>
            <a:ext cx="940308" cy="940309"/>
          </a:xfrm>
          <a:prstGeom prst="rect">
            <a:avLst/>
          </a:prstGeom>
          <a:blipFill>
            <a:blip r:embed="rId9"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xmlns="" val="340142917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36118" y="264670"/>
            <a:ext cx="8572416" cy="436017"/>
          </a:xfrm>
          <a:prstGeom prst="rect">
            <a:avLst/>
          </a:prstGeom>
        </p:spPr>
        <p:txBody>
          <a:bodyPr vert="horz" wrap="square" lIns="0" tIns="0" rIns="0" bIns="0" rtlCol="0">
            <a:spAutoFit/>
          </a:bodyPr>
          <a:lstStyle/>
          <a:p>
            <a:pPr marL="12697"/>
            <a:r>
              <a:rPr lang="en-US" spc="-4" dirty="0"/>
              <a:t>Solar (10% of silicon metal consumption)</a:t>
            </a:r>
            <a:endParaRPr dirty="0"/>
          </a:p>
        </p:txBody>
      </p:sp>
      <p:sp>
        <p:nvSpPr>
          <p:cNvPr id="3" name="object 3"/>
          <p:cNvSpPr txBox="1"/>
          <p:nvPr/>
        </p:nvSpPr>
        <p:spPr>
          <a:xfrm>
            <a:off x="225808" y="1239012"/>
            <a:ext cx="8885555" cy="1579961"/>
          </a:xfrm>
          <a:prstGeom prst="rect">
            <a:avLst/>
          </a:prstGeom>
        </p:spPr>
        <p:txBody>
          <a:bodyPr vert="horz" wrap="square" lIns="0" tIns="0" rIns="0" bIns="0" rtlCol="0">
            <a:spAutoFit/>
          </a:bodyPr>
          <a:lstStyle/>
          <a:p>
            <a:pPr marL="185376" indent="-172680">
              <a:buClr>
                <a:srgbClr val="1F497C"/>
              </a:buClr>
              <a:buFont typeface="Wingdings"/>
              <a:buChar char=""/>
              <a:tabLst>
                <a:tab pos="186012" algn="l"/>
              </a:tabLst>
            </a:pPr>
            <a:r>
              <a:rPr lang="en-US" sz="1600" b="1" spc="-4" dirty="0">
                <a:latin typeface="Calibri"/>
                <a:cs typeface="Calibri"/>
              </a:rPr>
              <a:t>Lower </a:t>
            </a:r>
            <a:r>
              <a:rPr sz="1600" b="1" spc="-4" dirty="0">
                <a:latin typeface="Calibri"/>
                <a:cs typeface="Calibri"/>
              </a:rPr>
              <a:t>solar </a:t>
            </a:r>
            <a:r>
              <a:rPr sz="1600" b="1" spc="-14" dirty="0">
                <a:latin typeface="Calibri"/>
                <a:cs typeface="Calibri"/>
              </a:rPr>
              <a:t>wafer </a:t>
            </a:r>
            <a:r>
              <a:rPr sz="1600" b="1" dirty="0">
                <a:latin typeface="Calibri"/>
                <a:cs typeface="Calibri"/>
              </a:rPr>
              <a:t>and </a:t>
            </a:r>
            <a:r>
              <a:rPr sz="1600" b="1" spc="-4" dirty="0">
                <a:latin typeface="Calibri"/>
                <a:cs typeface="Calibri"/>
              </a:rPr>
              <a:t>module </a:t>
            </a:r>
            <a:r>
              <a:rPr sz="1600" b="1" dirty="0">
                <a:latin typeface="Calibri"/>
                <a:cs typeface="Calibri"/>
              </a:rPr>
              <a:t>prices </a:t>
            </a:r>
            <a:r>
              <a:rPr sz="1600" b="1" spc="-4" dirty="0">
                <a:latin typeface="Calibri"/>
                <a:cs typeface="Calibri"/>
              </a:rPr>
              <a:t>stimulating</a:t>
            </a:r>
            <a:r>
              <a:rPr sz="1600" b="1" spc="-40" dirty="0">
                <a:latin typeface="Calibri"/>
                <a:cs typeface="Calibri"/>
              </a:rPr>
              <a:t> </a:t>
            </a:r>
            <a:r>
              <a:rPr sz="1600" b="1" dirty="0">
                <a:latin typeface="Calibri"/>
                <a:cs typeface="Calibri"/>
              </a:rPr>
              <a:t>demand</a:t>
            </a:r>
          </a:p>
          <a:p>
            <a:pPr marL="185376" indent="-172680">
              <a:spcBef>
                <a:spcPts val="855"/>
              </a:spcBef>
              <a:buClr>
                <a:srgbClr val="1F497C"/>
              </a:buClr>
              <a:buFont typeface="Wingdings"/>
              <a:buChar char=""/>
              <a:tabLst>
                <a:tab pos="186012" algn="l"/>
              </a:tabLst>
            </a:pPr>
            <a:r>
              <a:rPr sz="1600" b="1" spc="-4" dirty="0">
                <a:latin typeface="Calibri"/>
                <a:cs typeface="Calibri"/>
              </a:rPr>
              <a:t>Financing companies </a:t>
            </a:r>
            <a:r>
              <a:rPr sz="1600" b="1" dirty="0">
                <a:latin typeface="Calibri"/>
                <a:cs typeface="Calibri"/>
              </a:rPr>
              <a:t>such as </a:t>
            </a:r>
            <a:r>
              <a:rPr sz="1600" b="1" spc="-4" dirty="0">
                <a:latin typeface="Calibri"/>
                <a:cs typeface="Calibri"/>
              </a:rPr>
              <a:t>YieldCos and home installations </a:t>
            </a:r>
            <a:r>
              <a:rPr sz="1600" b="1" dirty="0">
                <a:latin typeface="Calibri"/>
                <a:cs typeface="Calibri"/>
              </a:rPr>
              <a:t>such as </a:t>
            </a:r>
            <a:r>
              <a:rPr sz="1600" b="1" spc="-4" dirty="0">
                <a:latin typeface="Calibri"/>
                <a:cs typeface="Calibri"/>
              </a:rPr>
              <a:t>SolarCity driving </a:t>
            </a:r>
            <a:r>
              <a:rPr sz="1600" b="1" dirty="0">
                <a:latin typeface="Calibri"/>
                <a:cs typeface="Calibri"/>
              </a:rPr>
              <a:t>demand</a:t>
            </a:r>
            <a:r>
              <a:rPr sz="1600" b="1" spc="25" dirty="0">
                <a:latin typeface="Calibri"/>
                <a:cs typeface="Calibri"/>
              </a:rPr>
              <a:t> </a:t>
            </a:r>
            <a:r>
              <a:rPr sz="1600" b="1" spc="-4" dirty="0">
                <a:latin typeface="Calibri"/>
                <a:cs typeface="Calibri"/>
              </a:rPr>
              <a:t>acceleration</a:t>
            </a:r>
            <a:endParaRPr sz="1600" b="1" dirty="0">
              <a:latin typeface="Calibri"/>
              <a:cs typeface="Calibri"/>
            </a:endParaRPr>
          </a:p>
          <a:p>
            <a:pPr marL="185376" marR="5080" indent="-172680">
              <a:lnSpc>
                <a:spcPct val="132100"/>
              </a:lnSpc>
              <a:spcBef>
                <a:spcPts val="394"/>
              </a:spcBef>
              <a:buClr>
                <a:srgbClr val="1F497C"/>
              </a:buClr>
              <a:buFont typeface="Wingdings"/>
              <a:buChar char=""/>
              <a:tabLst>
                <a:tab pos="186012" algn="l"/>
              </a:tabLst>
            </a:pPr>
            <a:r>
              <a:rPr sz="1600" b="1" dirty="0">
                <a:latin typeface="Calibri"/>
                <a:cs typeface="Calibri"/>
              </a:rPr>
              <a:t>Global </a:t>
            </a:r>
            <a:r>
              <a:rPr sz="1600" b="1" spc="-4" dirty="0">
                <a:latin typeface="Calibri"/>
                <a:cs typeface="Calibri"/>
              </a:rPr>
              <a:t>solar</a:t>
            </a:r>
            <a:r>
              <a:rPr lang="en-US" sz="1600" b="1" spc="-4" dirty="0">
                <a:latin typeface="Calibri"/>
                <a:cs typeface="Calibri"/>
              </a:rPr>
              <a:t>-</a:t>
            </a:r>
            <a:r>
              <a:rPr sz="1600" b="1" spc="-10" dirty="0">
                <a:latin typeface="Calibri"/>
                <a:cs typeface="Calibri"/>
              </a:rPr>
              <a:t>related silicon </a:t>
            </a:r>
            <a:r>
              <a:rPr sz="1600" b="1" dirty="0">
                <a:latin typeface="Calibri"/>
                <a:cs typeface="Calibri"/>
              </a:rPr>
              <a:t>demand </a:t>
            </a:r>
            <a:r>
              <a:rPr lang="en-US" sz="1600" b="1" spc="-10" dirty="0">
                <a:latin typeface="Calibri"/>
                <a:cs typeface="Calibri"/>
              </a:rPr>
              <a:t>in </a:t>
            </a:r>
            <a:r>
              <a:rPr sz="1600" b="1" spc="-4" dirty="0">
                <a:latin typeface="Calibri"/>
                <a:cs typeface="Calibri"/>
              </a:rPr>
              <a:t>2016</a:t>
            </a:r>
            <a:r>
              <a:rPr lang="en-US" sz="1600" b="1" spc="-4" dirty="0">
                <a:latin typeface="Calibri"/>
                <a:cs typeface="Calibri"/>
              </a:rPr>
              <a:t> expected to be</a:t>
            </a:r>
            <a:r>
              <a:rPr sz="1600" b="1" spc="-4" dirty="0">
                <a:latin typeface="Calibri"/>
                <a:cs typeface="Calibri"/>
              </a:rPr>
              <a:t> 50% </a:t>
            </a:r>
            <a:r>
              <a:rPr lang="en-US" sz="1600" b="1" dirty="0">
                <a:latin typeface="Calibri"/>
                <a:cs typeface="Calibri"/>
              </a:rPr>
              <a:t>higher than </a:t>
            </a:r>
            <a:r>
              <a:rPr sz="1600" b="1" spc="-4" dirty="0">
                <a:latin typeface="Calibri"/>
                <a:cs typeface="Calibri"/>
              </a:rPr>
              <a:t>2014 </a:t>
            </a:r>
            <a:r>
              <a:rPr lang="en-US" sz="1600" b="1" spc="-4" dirty="0">
                <a:latin typeface="Calibri"/>
                <a:cs typeface="Calibri"/>
              </a:rPr>
              <a:t>levels</a:t>
            </a:r>
            <a:endParaRPr sz="1600" b="1" dirty="0">
              <a:latin typeface="Calibri"/>
              <a:cs typeface="Calibri"/>
            </a:endParaRPr>
          </a:p>
          <a:p>
            <a:pPr marL="185376" indent="-172680">
              <a:spcBef>
                <a:spcPts val="855"/>
              </a:spcBef>
              <a:buClr>
                <a:srgbClr val="1F497C"/>
              </a:buClr>
              <a:buFont typeface="Wingdings"/>
              <a:buChar char=""/>
              <a:tabLst>
                <a:tab pos="186012" algn="l"/>
              </a:tabLst>
            </a:pPr>
            <a:r>
              <a:rPr sz="1600" b="1" spc="-10" dirty="0">
                <a:latin typeface="Calibri"/>
                <a:cs typeface="Calibri"/>
              </a:rPr>
              <a:t>Projections have </a:t>
            </a:r>
            <a:r>
              <a:rPr sz="1600" b="1" dirty="0">
                <a:latin typeface="Calibri"/>
                <a:cs typeface="Calibri"/>
              </a:rPr>
              <a:t>been </a:t>
            </a:r>
            <a:r>
              <a:rPr sz="1600" b="1" spc="-10" dirty="0">
                <a:latin typeface="Calibri"/>
                <a:cs typeface="Calibri"/>
              </a:rPr>
              <a:t>consistently </a:t>
            </a:r>
            <a:r>
              <a:rPr sz="1600" b="1" spc="-4" dirty="0">
                <a:latin typeface="Calibri"/>
                <a:cs typeface="Calibri"/>
              </a:rPr>
              <a:t>beaten by </a:t>
            </a:r>
            <a:r>
              <a:rPr sz="1600" b="1" dirty="0">
                <a:latin typeface="Calibri"/>
                <a:cs typeface="Calibri"/>
              </a:rPr>
              <a:t>actual</a:t>
            </a:r>
            <a:r>
              <a:rPr sz="1600" b="1" spc="35" dirty="0">
                <a:latin typeface="Calibri"/>
                <a:cs typeface="Calibri"/>
              </a:rPr>
              <a:t> </a:t>
            </a:r>
            <a:r>
              <a:rPr sz="1600" b="1" spc="-10" dirty="0">
                <a:latin typeface="Calibri"/>
                <a:cs typeface="Calibri"/>
              </a:rPr>
              <a:t>growth</a:t>
            </a:r>
            <a:endParaRPr sz="1600" b="1" dirty="0">
              <a:latin typeface="Calibri"/>
              <a:cs typeface="Calibri"/>
            </a:endParaRPr>
          </a:p>
        </p:txBody>
      </p:sp>
      <p:sp>
        <p:nvSpPr>
          <p:cNvPr id="4" name="object 4"/>
          <p:cNvSpPr/>
          <p:nvPr/>
        </p:nvSpPr>
        <p:spPr>
          <a:xfrm>
            <a:off x="1242822" y="7094980"/>
            <a:ext cx="263652" cy="137161"/>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229867" y="7063740"/>
            <a:ext cx="295275" cy="199390"/>
          </a:xfrm>
          <a:custGeom>
            <a:avLst/>
            <a:gdLst/>
            <a:ahLst/>
            <a:cxnLst/>
            <a:rect l="l" t="t" r="r" b="b"/>
            <a:pathLst>
              <a:path w="295275" h="199390">
                <a:moveTo>
                  <a:pt x="208026" y="52577"/>
                </a:moveTo>
                <a:lnTo>
                  <a:pt x="0" y="52577"/>
                </a:lnTo>
                <a:lnTo>
                  <a:pt x="0" y="146303"/>
                </a:lnTo>
                <a:lnTo>
                  <a:pt x="12953" y="146303"/>
                </a:lnTo>
                <a:lnTo>
                  <a:pt x="12954" y="77723"/>
                </a:lnTo>
                <a:lnTo>
                  <a:pt x="25908" y="65531"/>
                </a:lnTo>
                <a:lnTo>
                  <a:pt x="25907" y="77723"/>
                </a:lnTo>
                <a:lnTo>
                  <a:pt x="195072" y="77723"/>
                </a:lnTo>
                <a:lnTo>
                  <a:pt x="195072" y="65531"/>
                </a:lnTo>
                <a:lnTo>
                  <a:pt x="208026" y="52577"/>
                </a:lnTo>
                <a:close/>
              </a:path>
              <a:path w="295275" h="199390">
                <a:moveTo>
                  <a:pt x="25907" y="77723"/>
                </a:moveTo>
                <a:lnTo>
                  <a:pt x="25908" y="65531"/>
                </a:lnTo>
                <a:lnTo>
                  <a:pt x="12954" y="77723"/>
                </a:lnTo>
                <a:lnTo>
                  <a:pt x="25907" y="77723"/>
                </a:lnTo>
                <a:close/>
              </a:path>
              <a:path w="295275" h="199390">
                <a:moveTo>
                  <a:pt x="25907" y="121157"/>
                </a:moveTo>
                <a:lnTo>
                  <a:pt x="25907" y="77723"/>
                </a:lnTo>
                <a:lnTo>
                  <a:pt x="12954" y="77723"/>
                </a:lnTo>
                <a:lnTo>
                  <a:pt x="12954" y="121157"/>
                </a:lnTo>
                <a:lnTo>
                  <a:pt x="25907" y="121157"/>
                </a:lnTo>
                <a:close/>
              </a:path>
              <a:path w="295275" h="199390">
                <a:moveTo>
                  <a:pt x="220979" y="137159"/>
                </a:moveTo>
                <a:lnTo>
                  <a:pt x="220979" y="121157"/>
                </a:lnTo>
                <a:lnTo>
                  <a:pt x="12954" y="121157"/>
                </a:lnTo>
                <a:lnTo>
                  <a:pt x="25908" y="134111"/>
                </a:lnTo>
                <a:lnTo>
                  <a:pt x="25907" y="146303"/>
                </a:lnTo>
                <a:lnTo>
                  <a:pt x="195072" y="146303"/>
                </a:lnTo>
                <a:lnTo>
                  <a:pt x="195072" y="134111"/>
                </a:lnTo>
                <a:lnTo>
                  <a:pt x="208026" y="146303"/>
                </a:lnTo>
                <a:lnTo>
                  <a:pt x="208026" y="150113"/>
                </a:lnTo>
                <a:lnTo>
                  <a:pt x="220979" y="137159"/>
                </a:lnTo>
                <a:close/>
              </a:path>
              <a:path w="295275" h="199390">
                <a:moveTo>
                  <a:pt x="25907" y="146303"/>
                </a:moveTo>
                <a:lnTo>
                  <a:pt x="25908" y="134111"/>
                </a:lnTo>
                <a:lnTo>
                  <a:pt x="12954" y="121157"/>
                </a:lnTo>
                <a:lnTo>
                  <a:pt x="12953" y="146303"/>
                </a:lnTo>
                <a:lnTo>
                  <a:pt x="25907" y="146303"/>
                </a:lnTo>
                <a:close/>
              </a:path>
              <a:path w="295275" h="199390">
                <a:moveTo>
                  <a:pt x="294894" y="99821"/>
                </a:moveTo>
                <a:lnTo>
                  <a:pt x="195072" y="0"/>
                </a:lnTo>
                <a:lnTo>
                  <a:pt x="195072" y="52577"/>
                </a:lnTo>
                <a:lnTo>
                  <a:pt x="198882" y="52577"/>
                </a:lnTo>
                <a:lnTo>
                  <a:pt x="198882" y="39623"/>
                </a:lnTo>
                <a:lnTo>
                  <a:pt x="220979" y="31241"/>
                </a:lnTo>
                <a:lnTo>
                  <a:pt x="220979" y="61721"/>
                </a:lnTo>
                <a:lnTo>
                  <a:pt x="258698" y="99440"/>
                </a:lnTo>
                <a:lnTo>
                  <a:pt x="267462" y="90677"/>
                </a:lnTo>
                <a:lnTo>
                  <a:pt x="267462" y="127044"/>
                </a:lnTo>
                <a:lnTo>
                  <a:pt x="294894" y="99821"/>
                </a:lnTo>
                <a:close/>
              </a:path>
              <a:path w="295275" h="199390">
                <a:moveTo>
                  <a:pt x="208026" y="77723"/>
                </a:moveTo>
                <a:lnTo>
                  <a:pt x="208026" y="52577"/>
                </a:lnTo>
                <a:lnTo>
                  <a:pt x="195072" y="65531"/>
                </a:lnTo>
                <a:lnTo>
                  <a:pt x="195072" y="77723"/>
                </a:lnTo>
                <a:lnTo>
                  <a:pt x="208026" y="77723"/>
                </a:lnTo>
                <a:close/>
              </a:path>
              <a:path w="295275" h="199390">
                <a:moveTo>
                  <a:pt x="208026" y="146303"/>
                </a:moveTo>
                <a:lnTo>
                  <a:pt x="195072" y="134111"/>
                </a:lnTo>
                <a:lnTo>
                  <a:pt x="195072" y="146303"/>
                </a:lnTo>
                <a:lnTo>
                  <a:pt x="208026" y="146303"/>
                </a:lnTo>
                <a:close/>
              </a:path>
              <a:path w="295275" h="199390">
                <a:moveTo>
                  <a:pt x="208026" y="150113"/>
                </a:moveTo>
                <a:lnTo>
                  <a:pt x="208026" y="146303"/>
                </a:lnTo>
                <a:lnTo>
                  <a:pt x="195072" y="146303"/>
                </a:lnTo>
                <a:lnTo>
                  <a:pt x="195072" y="198881"/>
                </a:lnTo>
                <a:lnTo>
                  <a:pt x="198882" y="195101"/>
                </a:lnTo>
                <a:lnTo>
                  <a:pt x="198882" y="159257"/>
                </a:lnTo>
                <a:lnTo>
                  <a:pt x="208026" y="150113"/>
                </a:lnTo>
                <a:close/>
              </a:path>
              <a:path w="295275" h="199390">
                <a:moveTo>
                  <a:pt x="220979" y="61721"/>
                </a:moveTo>
                <a:lnTo>
                  <a:pt x="220979" y="31241"/>
                </a:lnTo>
                <a:lnTo>
                  <a:pt x="198882" y="39623"/>
                </a:lnTo>
                <a:lnTo>
                  <a:pt x="220979" y="61721"/>
                </a:lnTo>
                <a:close/>
              </a:path>
              <a:path w="295275" h="199390">
                <a:moveTo>
                  <a:pt x="220979" y="77723"/>
                </a:moveTo>
                <a:lnTo>
                  <a:pt x="220979" y="61721"/>
                </a:lnTo>
                <a:lnTo>
                  <a:pt x="198882" y="39623"/>
                </a:lnTo>
                <a:lnTo>
                  <a:pt x="198882" y="52577"/>
                </a:lnTo>
                <a:lnTo>
                  <a:pt x="208026" y="52577"/>
                </a:lnTo>
                <a:lnTo>
                  <a:pt x="208026" y="77723"/>
                </a:lnTo>
                <a:lnTo>
                  <a:pt x="220979" y="77723"/>
                </a:lnTo>
                <a:close/>
              </a:path>
              <a:path w="295275" h="199390">
                <a:moveTo>
                  <a:pt x="267462" y="127044"/>
                </a:moveTo>
                <a:lnTo>
                  <a:pt x="267462" y="108203"/>
                </a:lnTo>
                <a:lnTo>
                  <a:pt x="258698" y="99440"/>
                </a:lnTo>
                <a:lnTo>
                  <a:pt x="198882" y="159257"/>
                </a:lnTo>
                <a:lnTo>
                  <a:pt x="220979" y="168401"/>
                </a:lnTo>
                <a:lnTo>
                  <a:pt x="220979" y="173171"/>
                </a:lnTo>
                <a:lnTo>
                  <a:pt x="267462" y="127044"/>
                </a:lnTo>
                <a:close/>
              </a:path>
              <a:path w="295275" h="199390">
                <a:moveTo>
                  <a:pt x="220979" y="173171"/>
                </a:moveTo>
                <a:lnTo>
                  <a:pt x="220979" y="168401"/>
                </a:lnTo>
                <a:lnTo>
                  <a:pt x="198882" y="159257"/>
                </a:lnTo>
                <a:lnTo>
                  <a:pt x="198882" y="195101"/>
                </a:lnTo>
                <a:lnTo>
                  <a:pt x="220979" y="173171"/>
                </a:lnTo>
                <a:close/>
              </a:path>
              <a:path w="295275" h="199390">
                <a:moveTo>
                  <a:pt x="267462" y="108203"/>
                </a:moveTo>
                <a:lnTo>
                  <a:pt x="267462" y="90677"/>
                </a:lnTo>
                <a:lnTo>
                  <a:pt x="258698" y="99440"/>
                </a:lnTo>
                <a:lnTo>
                  <a:pt x="267462" y="108203"/>
                </a:lnTo>
                <a:close/>
              </a:path>
            </a:pathLst>
          </a:custGeom>
          <a:solidFill>
            <a:srgbClr val="385D8A"/>
          </a:solidFill>
        </p:spPr>
        <p:txBody>
          <a:bodyPr wrap="square" lIns="0" tIns="0" rIns="0" bIns="0" rtlCol="0"/>
          <a:lstStyle/>
          <a:p>
            <a:endParaRPr/>
          </a:p>
        </p:txBody>
      </p:sp>
      <p:sp>
        <p:nvSpPr>
          <p:cNvPr id="6" name="object 6"/>
          <p:cNvSpPr txBox="1"/>
          <p:nvPr/>
        </p:nvSpPr>
        <p:spPr>
          <a:xfrm>
            <a:off x="193039" y="6507985"/>
            <a:ext cx="3952240" cy="246221"/>
          </a:xfrm>
          <a:prstGeom prst="rect">
            <a:avLst/>
          </a:prstGeom>
        </p:spPr>
        <p:txBody>
          <a:bodyPr vert="horz" wrap="square" lIns="0" tIns="0" rIns="0" bIns="0" rtlCol="0">
            <a:spAutoFit/>
          </a:bodyPr>
          <a:lstStyle/>
          <a:p>
            <a:pPr marL="12697"/>
            <a:r>
              <a:rPr sz="800" i="1" spc="-10" dirty="0">
                <a:solidFill>
                  <a:srgbClr val="7E7E7E"/>
                </a:solidFill>
                <a:latin typeface="Calibri"/>
                <a:cs typeface="Calibri"/>
              </a:rPr>
              <a:t>Source: </a:t>
            </a:r>
            <a:r>
              <a:rPr sz="800" i="1" spc="-4" dirty="0">
                <a:solidFill>
                  <a:srgbClr val="7E7E7E"/>
                </a:solidFill>
                <a:latin typeface="Calibri"/>
                <a:cs typeface="Calibri"/>
              </a:rPr>
              <a:t>Credit Suisse, CRU, Photon Consulting, GTM Research, EPIA, HIS, GSM Analysis, and </a:t>
            </a:r>
            <a:r>
              <a:rPr sz="800" i="1" spc="4" dirty="0">
                <a:solidFill>
                  <a:srgbClr val="7E7E7E"/>
                </a:solidFill>
                <a:latin typeface="Calibri"/>
                <a:cs typeface="Calibri"/>
              </a:rPr>
              <a:t> </a:t>
            </a:r>
            <a:r>
              <a:rPr sz="800" i="1" spc="-10" dirty="0">
                <a:solidFill>
                  <a:srgbClr val="7E7E7E"/>
                </a:solidFill>
                <a:latin typeface="Calibri"/>
                <a:cs typeface="Calibri"/>
              </a:rPr>
              <a:t>WSJ</a:t>
            </a:r>
            <a:endParaRPr sz="800">
              <a:latin typeface="Calibri"/>
              <a:cs typeface="Calibri"/>
            </a:endParaRPr>
          </a:p>
        </p:txBody>
      </p:sp>
      <p:sp>
        <p:nvSpPr>
          <p:cNvPr id="7" name="object 7"/>
          <p:cNvSpPr txBox="1"/>
          <p:nvPr/>
        </p:nvSpPr>
        <p:spPr>
          <a:xfrm>
            <a:off x="443737" y="713995"/>
            <a:ext cx="3939540" cy="279050"/>
          </a:xfrm>
          <a:prstGeom prst="rect">
            <a:avLst/>
          </a:prstGeom>
        </p:spPr>
        <p:txBody>
          <a:bodyPr vert="horz" wrap="square" lIns="0" tIns="0" rIns="0" bIns="0" rtlCol="0">
            <a:spAutoFit/>
          </a:bodyPr>
          <a:lstStyle/>
          <a:p>
            <a:pPr marL="12697"/>
            <a:endParaRPr sz="1800" dirty="0">
              <a:latin typeface="Calibri"/>
              <a:cs typeface="Calibri"/>
            </a:endParaRPr>
          </a:p>
        </p:txBody>
      </p:sp>
      <p:sp>
        <p:nvSpPr>
          <p:cNvPr id="8" name="object 8"/>
          <p:cNvSpPr/>
          <p:nvPr/>
        </p:nvSpPr>
        <p:spPr>
          <a:xfrm>
            <a:off x="448820" y="6928104"/>
            <a:ext cx="602741" cy="466344"/>
          </a:xfrm>
          <a:prstGeom prst="rect">
            <a:avLst/>
          </a:prstGeom>
          <a:blipFill>
            <a:blip r:embed="rId3" cstate="print"/>
            <a:stretch>
              <a:fillRect/>
            </a:stretch>
          </a:blipFill>
        </p:spPr>
        <p:txBody>
          <a:bodyPr wrap="square" lIns="0" tIns="0" rIns="0" bIns="0" rtlCol="0"/>
          <a:lstStyle/>
          <a:p>
            <a:endParaRPr/>
          </a:p>
        </p:txBody>
      </p:sp>
      <p:sp>
        <p:nvSpPr>
          <p:cNvPr id="9" name="object 9"/>
          <p:cNvSpPr/>
          <p:nvPr/>
        </p:nvSpPr>
        <p:spPr>
          <a:xfrm>
            <a:off x="1915669" y="6936485"/>
            <a:ext cx="703326" cy="432815"/>
          </a:xfrm>
          <a:prstGeom prst="rect">
            <a:avLst/>
          </a:prstGeom>
          <a:blipFill>
            <a:blip r:embed="rId4" cstate="print"/>
            <a:stretch>
              <a:fillRect/>
            </a:stretch>
          </a:blipFill>
        </p:spPr>
        <p:txBody>
          <a:bodyPr wrap="square" lIns="0" tIns="0" rIns="0" bIns="0" rtlCol="0"/>
          <a:lstStyle/>
          <a:p>
            <a:endParaRPr/>
          </a:p>
        </p:txBody>
      </p:sp>
      <p:sp>
        <p:nvSpPr>
          <p:cNvPr id="10" name="object 10"/>
          <p:cNvSpPr/>
          <p:nvPr/>
        </p:nvSpPr>
        <p:spPr>
          <a:xfrm>
            <a:off x="3399285" y="6803897"/>
            <a:ext cx="691133" cy="690372"/>
          </a:xfrm>
          <a:prstGeom prst="rect">
            <a:avLst/>
          </a:prstGeom>
          <a:blipFill>
            <a:blip r:embed="rId5" cstate="print"/>
            <a:stretch>
              <a:fillRect/>
            </a:stretch>
          </a:blipFill>
        </p:spPr>
        <p:txBody>
          <a:bodyPr wrap="square" lIns="0" tIns="0" rIns="0" bIns="0" rtlCol="0"/>
          <a:lstStyle/>
          <a:p>
            <a:endParaRPr/>
          </a:p>
        </p:txBody>
      </p:sp>
      <p:sp>
        <p:nvSpPr>
          <p:cNvPr id="11" name="object 11"/>
          <p:cNvSpPr/>
          <p:nvPr/>
        </p:nvSpPr>
        <p:spPr>
          <a:xfrm>
            <a:off x="4891281" y="6816090"/>
            <a:ext cx="640841" cy="640841"/>
          </a:xfrm>
          <a:prstGeom prst="rect">
            <a:avLst/>
          </a:prstGeom>
          <a:blipFill>
            <a:blip r:embed="rId6" cstate="print"/>
            <a:stretch>
              <a:fillRect/>
            </a:stretch>
          </a:blipFill>
        </p:spPr>
        <p:txBody>
          <a:bodyPr wrap="square" lIns="0" tIns="0" rIns="0" bIns="0" rtlCol="0"/>
          <a:lstStyle/>
          <a:p>
            <a:endParaRPr/>
          </a:p>
        </p:txBody>
      </p:sp>
      <p:sp>
        <p:nvSpPr>
          <p:cNvPr id="12" name="object 12"/>
          <p:cNvSpPr/>
          <p:nvPr/>
        </p:nvSpPr>
        <p:spPr>
          <a:xfrm>
            <a:off x="6441949" y="6836664"/>
            <a:ext cx="632459" cy="491490"/>
          </a:xfrm>
          <a:prstGeom prst="rect">
            <a:avLst/>
          </a:prstGeom>
          <a:blipFill>
            <a:blip r:embed="rId7" cstate="print"/>
            <a:stretch>
              <a:fillRect/>
            </a:stretch>
          </a:blipFill>
        </p:spPr>
        <p:txBody>
          <a:bodyPr wrap="square" lIns="0" tIns="0" rIns="0" bIns="0" rtlCol="0"/>
          <a:lstStyle/>
          <a:p>
            <a:endParaRPr/>
          </a:p>
        </p:txBody>
      </p:sp>
      <p:sp>
        <p:nvSpPr>
          <p:cNvPr id="13" name="object 13"/>
          <p:cNvSpPr/>
          <p:nvPr/>
        </p:nvSpPr>
        <p:spPr>
          <a:xfrm>
            <a:off x="8150352" y="6720840"/>
            <a:ext cx="1002030" cy="627887"/>
          </a:xfrm>
          <a:prstGeom prst="rect">
            <a:avLst/>
          </a:prstGeom>
          <a:blipFill>
            <a:blip r:embed="rId8" cstate="print"/>
            <a:stretch>
              <a:fillRect/>
            </a:stretch>
          </a:blipFill>
        </p:spPr>
        <p:txBody>
          <a:bodyPr wrap="square" lIns="0" tIns="0" rIns="0" bIns="0" rtlCol="0"/>
          <a:lstStyle/>
          <a:p>
            <a:endParaRPr/>
          </a:p>
        </p:txBody>
      </p:sp>
      <p:sp>
        <p:nvSpPr>
          <p:cNvPr id="14" name="object 14"/>
          <p:cNvSpPr/>
          <p:nvPr/>
        </p:nvSpPr>
        <p:spPr>
          <a:xfrm>
            <a:off x="150879" y="3145535"/>
            <a:ext cx="28575" cy="0"/>
          </a:xfrm>
          <a:custGeom>
            <a:avLst/>
            <a:gdLst/>
            <a:ahLst/>
            <a:cxnLst/>
            <a:rect l="l" t="t" r="r" b="b"/>
            <a:pathLst>
              <a:path w="28575">
                <a:moveTo>
                  <a:pt x="0" y="0"/>
                </a:moveTo>
                <a:lnTo>
                  <a:pt x="28194" y="0"/>
                </a:lnTo>
              </a:path>
            </a:pathLst>
          </a:custGeom>
          <a:ln w="28956">
            <a:solidFill>
              <a:srgbClr val="1F497D"/>
            </a:solidFill>
          </a:ln>
        </p:spPr>
        <p:txBody>
          <a:bodyPr wrap="square" lIns="0" tIns="0" rIns="0" bIns="0" rtlCol="0"/>
          <a:lstStyle/>
          <a:p>
            <a:endParaRPr/>
          </a:p>
        </p:txBody>
      </p:sp>
      <p:sp>
        <p:nvSpPr>
          <p:cNvPr id="15" name="object 15"/>
          <p:cNvSpPr/>
          <p:nvPr/>
        </p:nvSpPr>
        <p:spPr>
          <a:xfrm>
            <a:off x="208027"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16" name="object 16"/>
          <p:cNvSpPr/>
          <p:nvPr/>
        </p:nvSpPr>
        <p:spPr>
          <a:xfrm>
            <a:off x="265177"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17" name="object 17"/>
          <p:cNvSpPr/>
          <p:nvPr/>
        </p:nvSpPr>
        <p:spPr>
          <a:xfrm>
            <a:off x="322327"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18" name="object 18"/>
          <p:cNvSpPr/>
          <p:nvPr/>
        </p:nvSpPr>
        <p:spPr>
          <a:xfrm>
            <a:off x="379477" y="3145535"/>
            <a:ext cx="28575" cy="0"/>
          </a:xfrm>
          <a:custGeom>
            <a:avLst/>
            <a:gdLst/>
            <a:ahLst/>
            <a:cxnLst/>
            <a:rect l="l" t="t" r="r" b="b"/>
            <a:pathLst>
              <a:path w="28575">
                <a:moveTo>
                  <a:pt x="0" y="0"/>
                </a:moveTo>
                <a:lnTo>
                  <a:pt x="28194" y="0"/>
                </a:lnTo>
              </a:path>
            </a:pathLst>
          </a:custGeom>
          <a:ln w="28956">
            <a:solidFill>
              <a:srgbClr val="1F497D"/>
            </a:solidFill>
          </a:ln>
        </p:spPr>
        <p:txBody>
          <a:bodyPr wrap="square" lIns="0" tIns="0" rIns="0" bIns="0" rtlCol="0"/>
          <a:lstStyle/>
          <a:p>
            <a:endParaRPr/>
          </a:p>
        </p:txBody>
      </p:sp>
      <p:sp>
        <p:nvSpPr>
          <p:cNvPr id="19" name="object 19"/>
          <p:cNvSpPr/>
          <p:nvPr/>
        </p:nvSpPr>
        <p:spPr>
          <a:xfrm>
            <a:off x="43662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20" name="object 20"/>
          <p:cNvSpPr/>
          <p:nvPr/>
        </p:nvSpPr>
        <p:spPr>
          <a:xfrm>
            <a:off x="49377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21" name="object 21"/>
          <p:cNvSpPr/>
          <p:nvPr/>
        </p:nvSpPr>
        <p:spPr>
          <a:xfrm>
            <a:off x="55092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22" name="object 22"/>
          <p:cNvSpPr/>
          <p:nvPr/>
        </p:nvSpPr>
        <p:spPr>
          <a:xfrm>
            <a:off x="60807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23" name="object 23"/>
          <p:cNvSpPr/>
          <p:nvPr/>
        </p:nvSpPr>
        <p:spPr>
          <a:xfrm>
            <a:off x="665229"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24" name="object 24"/>
          <p:cNvSpPr/>
          <p:nvPr/>
        </p:nvSpPr>
        <p:spPr>
          <a:xfrm>
            <a:off x="72237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25" name="object 25"/>
          <p:cNvSpPr/>
          <p:nvPr/>
        </p:nvSpPr>
        <p:spPr>
          <a:xfrm>
            <a:off x="779529"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26" name="object 26"/>
          <p:cNvSpPr/>
          <p:nvPr/>
        </p:nvSpPr>
        <p:spPr>
          <a:xfrm>
            <a:off x="836677"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27" name="object 27"/>
          <p:cNvSpPr/>
          <p:nvPr/>
        </p:nvSpPr>
        <p:spPr>
          <a:xfrm>
            <a:off x="893827"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28" name="object 28"/>
          <p:cNvSpPr/>
          <p:nvPr/>
        </p:nvSpPr>
        <p:spPr>
          <a:xfrm>
            <a:off x="950977"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29" name="object 29"/>
          <p:cNvSpPr/>
          <p:nvPr/>
        </p:nvSpPr>
        <p:spPr>
          <a:xfrm>
            <a:off x="1008127"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30" name="object 30"/>
          <p:cNvSpPr/>
          <p:nvPr/>
        </p:nvSpPr>
        <p:spPr>
          <a:xfrm>
            <a:off x="1065277"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31" name="object 31"/>
          <p:cNvSpPr/>
          <p:nvPr/>
        </p:nvSpPr>
        <p:spPr>
          <a:xfrm>
            <a:off x="1122427"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32" name="object 32"/>
          <p:cNvSpPr/>
          <p:nvPr/>
        </p:nvSpPr>
        <p:spPr>
          <a:xfrm>
            <a:off x="117957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33" name="object 33"/>
          <p:cNvSpPr/>
          <p:nvPr/>
        </p:nvSpPr>
        <p:spPr>
          <a:xfrm>
            <a:off x="1236727"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34" name="object 34"/>
          <p:cNvSpPr/>
          <p:nvPr/>
        </p:nvSpPr>
        <p:spPr>
          <a:xfrm>
            <a:off x="129387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35" name="object 35"/>
          <p:cNvSpPr/>
          <p:nvPr/>
        </p:nvSpPr>
        <p:spPr>
          <a:xfrm>
            <a:off x="1351027"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36" name="object 36"/>
          <p:cNvSpPr/>
          <p:nvPr/>
        </p:nvSpPr>
        <p:spPr>
          <a:xfrm>
            <a:off x="140817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37" name="object 37"/>
          <p:cNvSpPr/>
          <p:nvPr/>
        </p:nvSpPr>
        <p:spPr>
          <a:xfrm>
            <a:off x="1465327"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38" name="object 38"/>
          <p:cNvSpPr/>
          <p:nvPr/>
        </p:nvSpPr>
        <p:spPr>
          <a:xfrm>
            <a:off x="1522477"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39" name="object 39"/>
          <p:cNvSpPr/>
          <p:nvPr/>
        </p:nvSpPr>
        <p:spPr>
          <a:xfrm>
            <a:off x="1579627"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40" name="object 40"/>
          <p:cNvSpPr/>
          <p:nvPr/>
        </p:nvSpPr>
        <p:spPr>
          <a:xfrm>
            <a:off x="163677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41" name="object 41"/>
          <p:cNvSpPr/>
          <p:nvPr/>
        </p:nvSpPr>
        <p:spPr>
          <a:xfrm>
            <a:off x="169392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42" name="object 42"/>
          <p:cNvSpPr/>
          <p:nvPr/>
        </p:nvSpPr>
        <p:spPr>
          <a:xfrm>
            <a:off x="175107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43" name="object 43"/>
          <p:cNvSpPr/>
          <p:nvPr/>
        </p:nvSpPr>
        <p:spPr>
          <a:xfrm>
            <a:off x="180822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44" name="object 44"/>
          <p:cNvSpPr/>
          <p:nvPr/>
        </p:nvSpPr>
        <p:spPr>
          <a:xfrm>
            <a:off x="186537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45" name="object 45"/>
          <p:cNvSpPr/>
          <p:nvPr/>
        </p:nvSpPr>
        <p:spPr>
          <a:xfrm>
            <a:off x="1922529"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46" name="object 46"/>
          <p:cNvSpPr/>
          <p:nvPr/>
        </p:nvSpPr>
        <p:spPr>
          <a:xfrm>
            <a:off x="197967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47" name="object 47"/>
          <p:cNvSpPr/>
          <p:nvPr/>
        </p:nvSpPr>
        <p:spPr>
          <a:xfrm>
            <a:off x="2036829"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48" name="object 48"/>
          <p:cNvSpPr/>
          <p:nvPr/>
        </p:nvSpPr>
        <p:spPr>
          <a:xfrm>
            <a:off x="209397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49" name="object 49"/>
          <p:cNvSpPr/>
          <p:nvPr/>
        </p:nvSpPr>
        <p:spPr>
          <a:xfrm>
            <a:off x="2151129"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50" name="object 50"/>
          <p:cNvSpPr/>
          <p:nvPr/>
        </p:nvSpPr>
        <p:spPr>
          <a:xfrm>
            <a:off x="220827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51" name="object 51"/>
          <p:cNvSpPr/>
          <p:nvPr/>
        </p:nvSpPr>
        <p:spPr>
          <a:xfrm>
            <a:off x="226542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52" name="object 52"/>
          <p:cNvSpPr/>
          <p:nvPr/>
        </p:nvSpPr>
        <p:spPr>
          <a:xfrm>
            <a:off x="232257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53" name="object 53"/>
          <p:cNvSpPr/>
          <p:nvPr/>
        </p:nvSpPr>
        <p:spPr>
          <a:xfrm>
            <a:off x="237972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54" name="object 54"/>
          <p:cNvSpPr/>
          <p:nvPr/>
        </p:nvSpPr>
        <p:spPr>
          <a:xfrm>
            <a:off x="243687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55" name="object 55"/>
          <p:cNvSpPr/>
          <p:nvPr/>
        </p:nvSpPr>
        <p:spPr>
          <a:xfrm>
            <a:off x="249402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56" name="object 56"/>
          <p:cNvSpPr/>
          <p:nvPr/>
        </p:nvSpPr>
        <p:spPr>
          <a:xfrm>
            <a:off x="2551179"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57" name="object 57"/>
          <p:cNvSpPr/>
          <p:nvPr/>
        </p:nvSpPr>
        <p:spPr>
          <a:xfrm>
            <a:off x="260832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58" name="object 58"/>
          <p:cNvSpPr/>
          <p:nvPr/>
        </p:nvSpPr>
        <p:spPr>
          <a:xfrm>
            <a:off x="2665479"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59" name="object 59"/>
          <p:cNvSpPr/>
          <p:nvPr/>
        </p:nvSpPr>
        <p:spPr>
          <a:xfrm>
            <a:off x="272262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60" name="object 60"/>
          <p:cNvSpPr/>
          <p:nvPr/>
        </p:nvSpPr>
        <p:spPr>
          <a:xfrm>
            <a:off x="2779779"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61" name="object 61"/>
          <p:cNvSpPr/>
          <p:nvPr/>
        </p:nvSpPr>
        <p:spPr>
          <a:xfrm>
            <a:off x="283692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62" name="object 62"/>
          <p:cNvSpPr/>
          <p:nvPr/>
        </p:nvSpPr>
        <p:spPr>
          <a:xfrm>
            <a:off x="2894078" y="3145535"/>
            <a:ext cx="28575" cy="0"/>
          </a:xfrm>
          <a:custGeom>
            <a:avLst/>
            <a:gdLst/>
            <a:ahLst/>
            <a:cxnLst/>
            <a:rect l="l" t="t" r="r" b="b"/>
            <a:pathLst>
              <a:path w="28575">
                <a:moveTo>
                  <a:pt x="0" y="0"/>
                </a:moveTo>
                <a:lnTo>
                  <a:pt x="28193" y="0"/>
                </a:lnTo>
              </a:path>
            </a:pathLst>
          </a:custGeom>
          <a:ln w="28956">
            <a:solidFill>
              <a:srgbClr val="1F497D"/>
            </a:solidFill>
          </a:ln>
        </p:spPr>
        <p:txBody>
          <a:bodyPr wrap="square" lIns="0" tIns="0" rIns="0" bIns="0" rtlCol="0"/>
          <a:lstStyle/>
          <a:p>
            <a:endParaRPr/>
          </a:p>
        </p:txBody>
      </p:sp>
      <p:sp>
        <p:nvSpPr>
          <p:cNvPr id="63" name="object 63"/>
          <p:cNvSpPr/>
          <p:nvPr/>
        </p:nvSpPr>
        <p:spPr>
          <a:xfrm>
            <a:off x="2951228" y="3145535"/>
            <a:ext cx="28575" cy="0"/>
          </a:xfrm>
          <a:custGeom>
            <a:avLst/>
            <a:gdLst/>
            <a:ahLst/>
            <a:cxnLst/>
            <a:rect l="l" t="t" r="r" b="b"/>
            <a:pathLst>
              <a:path w="28575">
                <a:moveTo>
                  <a:pt x="0" y="0"/>
                </a:moveTo>
                <a:lnTo>
                  <a:pt x="28193" y="0"/>
                </a:lnTo>
              </a:path>
            </a:pathLst>
          </a:custGeom>
          <a:ln w="28955">
            <a:solidFill>
              <a:srgbClr val="1F497D"/>
            </a:solidFill>
          </a:ln>
        </p:spPr>
        <p:txBody>
          <a:bodyPr wrap="square" lIns="0" tIns="0" rIns="0" bIns="0" rtlCol="0"/>
          <a:lstStyle/>
          <a:p>
            <a:endParaRPr/>
          </a:p>
        </p:txBody>
      </p:sp>
      <p:sp>
        <p:nvSpPr>
          <p:cNvPr id="64" name="object 64"/>
          <p:cNvSpPr/>
          <p:nvPr/>
        </p:nvSpPr>
        <p:spPr>
          <a:xfrm>
            <a:off x="3008378" y="3145535"/>
            <a:ext cx="28575" cy="0"/>
          </a:xfrm>
          <a:custGeom>
            <a:avLst/>
            <a:gdLst/>
            <a:ahLst/>
            <a:cxnLst/>
            <a:rect l="l" t="t" r="r" b="b"/>
            <a:pathLst>
              <a:path w="28575">
                <a:moveTo>
                  <a:pt x="0" y="0"/>
                </a:moveTo>
                <a:lnTo>
                  <a:pt x="28193" y="0"/>
                </a:lnTo>
              </a:path>
            </a:pathLst>
          </a:custGeom>
          <a:ln w="28955">
            <a:solidFill>
              <a:srgbClr val="1F497D"/>
            </a:solidFill>
          </a:ln>
        </p:spPr>
        <p:txBody>
          <a:bodyPr wrap="square" lIns="0" tIns="0" rIns="0" bIns="0" rtlCol="0"/>
          <a:lstStyle/>
          <a:p>
            <a:endParaRPr/>
          </a:p>
        </p:txBody>
      </p:sp>
      <p:sp>
        <p:nvSpPr>
          <p:cNvPr id="65" name="object 65"/>
          <p:cNvSpPr/>
          <p:nvPr/>
        </p:nvSpPr>
        <p:spPr>
          <a:xfrm>
            <a:off x="3065528" y="3145535"/>
            <a:ext cx="28575" cy="0"/>
          </a:xfrm>
          <a:custGeom>
            <a:avLst/>
            <a:gdLst/>
            <a:ahLst/>
            <a:cxnLst/>
            <a:rect l="l" t="t" r="r" b="b"/>
            <a:pathLst>
              <a:path w="28575">
                <a:moveTo>
                  <a:pt x="0" y="0"/>
                </a:moveTo>
                <a:lnTo>
                  <a:pt x="28193" y="0"/>
                </a:lnTo>
              </a:path>
            </a:pathLst>
          </a:custGeom>
          <a:ln w="28955">
            <a:solidFill>
              <a:srgbClr val="1F497D"/>
            </a:solidFill>
          </a:ln>
        </p:spPr>
        <p:txBody>
          <a:bodyPr wrap="square" lIns="0" tIns="0" rIns="0" bIns="0" rtlCol="0"/>
          <a:lstStyle/>
          <a:p>
            <a:endParaRPr/>
          </a:p>
        </p:txBody>
      </p:sp>
      <p:sp>
        <p:nvSpPr>
          <p:cNvPr id="66" name="object 66"/>
          <p:cNvSpPr/>
          <p:nvPr/>
        </p:nvSpPr>
        <p:spPr>
          <a:xfrm>
            <a:off x="3122678" y="3145535"/>
            <a:ext cx="28575" cy="0"/>
          </a:xfrm>
          <a:custGeom>
            <a:avLst/>
            <a:gdLst/>
            <a:ahLst/>
            <a:cxnLst/>
            <a:rect l="l" t="t" r="r" b="b"/>
            <a:pathLst>
              <a:path w="28575">
                <a:moveTo>
                  <a:pt x="0" y="0"/>
                </a:moveTo>
                <a:lnTo>
                  <a:pt x="28193" y="0"/>
                </a:lnTo>
              </a:path>
            </a:pathLst>
          </a:custGeom>
          <a:ln w="28955">
            <a:solidFill>
              <a:srgbClr val="1F497D"/>
            </a:solidFill>
          </a:ln>
        </p:spPr>
        <p:txBody>
          <a:bodyPr wrap="square" lIns="0" tIns="0" rIns="0" bIns="0" rtlCol="0"/>
          <a:lstStyle/>
          <a:p>
            <a:endParaRPr/>
          </a:p>
        </p:txBody>
      </p:sp>
      <p:sp>
        <p:nvSpPr>
          <p:cNvPr id="67" name="object 67"/>
          <p:cNvSpPr/>
          <p:nvPr/>
        </p:nvSpPr>
        <p:spPr>
          <a:xfrm>
            <a:off x="3179829" y="3145535"/>
            <a:ext cx="28575" cy="0"/>
          </a:xfrm>
          <a:custGeom>
            <a:avLst/>
            <a:gdLst/>
            <a:ahLst/>
            <a:cxnLst/>
            <a:rect l="l" t="t" r="r" b="b"/>
            <a:pathLst>
              <a:path w="28575">
                <a:moveTo>
                  <a:pt x="0" y="0"/>
                </a:moveTo>
                <a:lnTo>
                  <a:pt x="28193" y="0"/>
                </a:lnTo>
              </a:path>
            </a:pathLst>
          </a:custGeom>
          <a:ln w="28955">
            <a:solidFill>
              <a:srgbClr val="1F497D"/>
            </a:solidFill>
          </a:ln>
        </p:spPr>
        <p:txBody>
          <a:bodyPr wrap="square" lIns="0" tIns="0" rIns="0" bIns="0" rtlCol="0"/>
          <a:lstStyle/>
          <a:p>
            <a:endParaRPr/>
          </a:p>
        </p:txBody>
      </p:sp>
      <p:sp>
        <p:nvSpPr>
          <p:cNvPr id="68" name="object 68"/>
          <p:cNvSpPr/>
          <p:nvPr/>
        </p:nvSpPr>
        <p:spPr>
          <a:xfrm>
            <a:off x="3236978" y="3145535"/>
            <a:ext cx="28575" cy="0"/>
          </a:xfrm>
          <a:custGeom>
            <a:avLst/>
            <a:gdLst/>
            <a:ahLst/>
            <a:cxnLst/>
            <a:rect l="l" t="t" r="r" b="b"/>
            <a:pathLst>
              <a:path w="28575">
                <a:moveTo>
                  <a:pt x="0" y="0"/>
                </a:moveTo>
                <a:lnTo>
                  <a:pt x="28193" y="0"/>
                </a:lnTo>
              </a:path>
            </a:pathLst>
          </a:custGeom>
          <a:ln w="28955">
            <a:solidFill>
              <a:srgbClr val="1F497D"/>
            </a:solidFill>
          </a:ln>
        </p:spPr>
        <p:txBody>
          <a:bodyPr wrap="square" lIns="0" tIns="0" rIns="0" bIns="0" rtlCol="0"/>
          <a:lstStyle/>
          <a:p>
            <a:endParaRPr/>
          </a:p>
        </p:txBody>
      </p:sp>
      <p:sp>
        <p:nvSpPr>
          <p:cNvPr id="69" name="object 69"/>
          <p:cNvSpPr/>
          <p:nvPr/>
        </p:nvSpPr>
        <p:spPr>
          <a:xfrm>
            <a:off x="3294129"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70" name="object 70"/>
          <p:cNvSpPr/>
          <p:nvPr/>
        </p:nvSpPr>
        <p:spPr>
          <a:xfrm>
            <a:off x="335127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71" name="object 71"/>
          <p:cNvSpPr/>
          <p:nvPr/>
        </p:nvSpPr>
        <p:spPr>
          <a:xfrm>
            <a:off x="3408429"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72" name="object 72"/>
          <p:cNvSpPr/>
          <p:nvPr/>
        </p:nvSpPr>
        <p:spPr>
          <a:xfrm>
            <a:off x="346557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73" name="object 73"/>
          <p:cNvSpPr/>
          <p:nvPr/>
        </p:nvSpPr>
        <p:spPr>
          <a:xfrm>
            <a:off x="352272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74" name="object 74"/>
          <p:cNvSpPr/>
          <p:nvPr/>
        </p:nvSpPr>
        <p:spPr>
          <a:xfrm>
            <a:off x="357987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75" name="object 75"/>
          <p:cNvSpPr/>
          <p:nvPr/>
        </p:nvSpPr>
        <p:spPr>
          <a:xfrm>
            <a:off x="363702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76" name="object 76"/>
          <p:cNvSpPr/>
          <p:nvPr/>
        </p:nvSpPr>
        <p:spPr>
          <a:xfrm>
            <a:off x="369417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77" name="object 77"/>
          <p:cNvSpPr/>
          <p:nvPr/>
        </p:nvSpPr>
        <p:spPr>
          <a:xfrm>
            <a:off x="375132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78" name="object 78"/>
          <p:cNvSpPr/>
          <p:nvPr/>
        </p:nvSpPr>
        <p:spPr>
          <a:xfrm>
            <a:off x="3808479"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79" name="object 79"/>
          <p:cNvSpPr/>
          <p:nvPr/>
        </p:nvSpPr>
        <p:spPr>
          <a:xfrm>
            <a:off x="386562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80" name="object 80"/>
          <p:cNvSpPr/>
          <p:nvPr/>
        </p:nvSpPr>
        <p:spPr>
          <a:xfrm>
            <a:off x="3922779"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81" name="object 81"/>
          <p:cNvSpPr/>
          <p:nvPr/>
        </p:nvSpPr>
        <p:spPr>
          <a:xfrm>
            <a:off x="397992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82" name="object 82"/>
          <p:cNvSpPr/>
          <p:nvPr/>
        </p:nvSpPr>
        <p:spPr>
          <a:xfrm>
            <a:off x="4037079"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83" name="object 83"/>
          <p:cNvSpPr/>
          <p:nvPr/>
        </p:nvSpPr>
        <p:spPr>
          <a:xfrm>
            <a:off x="409422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84" name="object 84"/>
          <p:cNvSpPr/>
          <p:nvPr/>
        </p:nvSpPr>
        <p:spPr>
          <a:xfrm>
            <a:off x="415137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85" name="object 85"/>
          <p:cNvSpPr/>
          <p:nvPr/>
        </p:nvSpPr>
        <p:spPr>
          <a:xfrm>
            <a:off x="420852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86" name="object 86"/>
          <p:cNvSpPr/>
          <p:nvPr/>
        </p:nvSpPr>
        <p:spPr>
          <a:xfrm>
            <a:off x="426567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87" name="object 87"/>
          <p:cNvSpPr/>
          <p:nvPr/>
        </p:nvSpPr>
        <p:spPr>
          <a:xfrm>
            <a:off x="432282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88" name="object 88"/>
          <p:cNvSpPr/>
          <p:nvPr/>
        </p:nvSpPr>
        <p:spPr>
          <a:xfrm>
            <a:off x="437997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89" name="object 89"/>
          <p:cNvSpPr/>
          <p:nvPr/>
        </p:nvSpPr>
        <p:spPr>
          <a:xfrm>
            <a:off x="4437129"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90" name="object 90"/>
          <p:cNvSpPr/>
          <p:nvPr/>
        </p:nvSpPr>
        <p:spPr>
          <a:xfrm>
            <a:off x="449427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91" name="object 91"/>
          <p:cNvSpPr/>
          <p:nvPr/>
        </p:nvSpPr>
        <p:spPr>
          <a:xfrm>
            <a:off x="4551429"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92" name="object 92"/>
          <p:cNvSpPr/>
          <p:nvPr/>
        </p:nvSpPr>
        <p:spPr>
          <a:xfrm>
            <a:off x="460857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93" name="object 93"/>
          <p:cNvSpPr/>
          <p:nvPr/>
        </p:nvSpPr>
        <p:spPr>
          <a:xfrm>
            <a:off x="4665729"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94" name="object 94"/>
          <p:cNvSpPr/>
          <p:nvPr/>
        </p:nvSpPr>
        <p:spPr>
          <a:xfrm>
            <a:off x="4722878" y="3145535"/>
            <a:ext cx="28575" cy="0"/>
          </a:xfrm>
          <a:custGeom>
            <a:avLst/>
            <a:gdLst/>
            <a:ahLst/>
            <a:cxnLst/>
            <a:rect l="l" t="t" r="r" b="b"/>
            <a:pathLst>
              <a:path w="28575">
                <a:moveTo>
                  <a:pt x="0" y="0"/>
                </a:moveTo>
                <a:lnTo>
                  <a:pt x="28194" y="0"/>
                </a:lnTo>
              </a:path>
            </a:pathLst>
          </a:custGeom>
          <a:ln w="28955">
            <a:solidFill>
              <a:srgbClr val="1F497D"/>
            </a:solidFill>
          </a:ln>
        </p:spPr>
        <p:txBody>
          <a:bodyPr wrap="square" lIns="0" tIns="0" rIns="0" bIns="0" rtlCol="0"/>
          <a:lstStyle/>
          <a:p>
            <a:endParaRPr/>
          </a:p>
        </p:txBody>
      </p:sp>
      <p:sp>
        <p:nvSpPr>
          <p:cNvPr id="95" name="object 95"/>
          <p:cNvSpPr/>
          <p:nvPr/>
        </p:nvSpPr>
        <p:spPr>
          <a:xfrm>
            <a:off x="4780027" y="3145535"/>
            <a:ext cx="1905" cy="0"/>
          </a:xfrm>
          <a:custGeom>
            <a:avLst/>
            <a:gdLst/>
            <a:ahLst/>
            <a:cxnLst/>
            <a:rect l="l" t="t" r="r" b="b"/>
            <a:pathLst>
              <a:path w="1904">
                <a:moveTo>
                  <a:pt x="0" y="0"/>
                </a:moveTo>
                <a:lnTo>
                  <a:pt x="1524" y="0"/>
                </a:lnTo>
              </a:path>
            </a:pathLst>
          </a:custGeom>
          <a:ln w="28955">
            <a:solidFill>
              <a:srgbClr val="1F497D"/>
            </a:solidFill>
          </a:ln>
        </p:spPr>
        <p:txBody>
          <a:bodyPr wrap="square" lIns="0" tIns="0" rIns="0" bIns="0" rtlCol="0"/>
          <a:lstStyle/>
          <a:p>
            <a:endParaRPr/>
          </a:p>
        </p:txBody>
      </p:sp>
      <p:sp>
        <p:nvSpPr>
          <p:cNvPr id="96" name="object 96"/>
          <p:cNvSpPr txBox="1"/>
          <p:nvPr/>
        </p:nvSpPr>
        <p:spPr>
          <a:xfrm>
            <a:off x="862077" y="2907031"/>
            <a:ext cx="3218815" cy="191847"/>
          </a:xfrm>
          <a:prstGeom prst="rect">
            <a:avLst/>
          </a:prstGeom>
        </p:spPr>
        <p:txBody>
          <a:bodyPr vert="horz" wrap="square" lIns="0" tIns="0" rIns="0" bIns="0" rtlCol="0">
            <a:spAutoFit/>
          </a:bodyPr>
          <a:lstStyle/>
          <a:p>
            <a:pPr marL="12697"/>
            <a:r>
              <a:rPr sz="1200" b="1" spc="-4" dirty="0">
                <a:solidFill>
                  <a:srgbClr val="444F51"/>
                </a:solidFill>
                <a:latin typeface="Calibri"/>
                <a:cs typeface="Calibri"/>
              </a:rPr>
              <a:t>Global </a:t>
            </a:r>
            <a:r>
              <a:rPr sz="1200" b="1" dirty="0">
                <a:solidFill>
                  <a:srgbClr val="444F51"/>
                </a:solidFill>
                <a:latin typeface="Calibri"/>
                <a:cs typeface="Calibri"/>
              </a:rPr>
              <a:t>Solar </a:t>
            </a:r>
            <a:r>
              <a:rPr sz="1200" b="1" spc="-4" dirty="0">
                <a:solidFill>
                  <a:srgbClr val="444F51"/>
                </a:solidFill>
                <a:latin typeface="Calibri"/>
                <a:cs typeface="Calibri"/>
              </a:rPr>
              <a:t>Demand  ― 2008 vs. 2012</a:t>
            </a:r>
            <a:r>
              <a:rPr sz="1200" b="1" spc="70" dirty="0">
                <a:solidFill>
                  <a:srgbClr val="444F51"/>
                </a:solidFill>
                <a:latin typeface="Calibri"/>
                <a:cs typeface="Calibri"/>
              </a:rPr>
              <a:t> </a:t>
            </a:r>
            <a:r>
              <a:rPr sz="1200" b="1" spc="-4" dirty="0">
                <a:solidFill>
                  <a:srgbClr val="444F51"/>
                </a:solidFill>
                <a:latin typeface="Calibri"/>
                <a:cs typeface="Calibri"/>
              </a:rPr>
              <a:t>Projections</a:t>
            </a:r>
            <a:endParaRPr sz="1200">
              <a:latin typeface="Calibri"/>
              <a:cs typeface="Calibri"/>
            </a:endParaRPr>
          </a:p>
        </p:txBody>
      </p:sp>
      <p:sp>
        <p:nvSpPr>
          <p:cNvPr id="97" name="object 97"/>
          <p:cNvSpPr/>
          <p:nvPr/>
        </p:nvSpPr>
        <p:spPr>
          <a:xfrm>
            <a:off x="2900174" y="7026405"/>
            <a:ext cx="263651" cy="137159"/>
          </a:xfrm>
          <a:prstGeom prst="rect">
            <a:avLst/>
          </a:prstGeom>
          <a:blipFill>
            <a:blip r:embed="rId9" cstate="print"/>
            <a:stretch>
              <a:fillRect/>
            </a:stretch>
          </a:blipFill>
        </p:spPr>
        <p:txBody>
          <a:bodyPr wrap="square" lIns="0" tIns="0" rIns="0" bIns="0" rtlCol="0"/>
          <a:lstStyle/>
          <a:p>
            <a:endParaRPr/>
          </a:p>
        </p:txBody>
      </p:sp>
      <p:sp>
        <p:nvSpPr>
          <p:cNvPr id="98" name="object 98"/>
          <p:cNvSpPr/>
          <p:nvPr/>
        </p:nvSpPr>
        <p:spPr>
          <a:xfrm>
            <a:off x="2887217" y="6995159"/>
            <a:ext cx="295275" cy="199390"/>
          </a:xfrm>
          <a:custGeom>
            <a:avLst/>
            <a:gdLst/>
            <a:ahLst/>
            <a:cxnLst/>
            <a:rect l="l" t="t" r="r" b="b"/>
            <a:pathLst>
              <a:path w="295275" h="199390">
                <a:moveTo>
                  <a:pt x="208026" y="52577"/>
                </a:moveTo>
                <a:lnTo>
                  <a:pt x="0" y="52577"/>
                </a:lnTo>
                <a:lnTo>
                  <a:pt x="0" y="146303"/>
                </a:lnTo>
                <a:lnTo>
                  <a:pt x="12953" y="146303"/>
                </a:lnTo>
                <a:lnTo>
                  <a:pt x="12954" y="77723"/>
                </a:lnTo>
                <a:lnTo>
                  <a:pt x="25908" y="65531"/>
                </a:lnTo>
                <a:lnTo>
                  <a:pt x="25907" y="77723"/>
                </a:lnTo>
                <a:lnTo>
                  <a:pt x="195072" y="77723"/>
                </a:lnTo>
                <a:lnTo>
                  <a:pt x="195072" y="65531"/>
                </a:lnTo>
                <a:lnTo>
                  <a:pt x="208026" y="52577"/>
                </a:lnTo>
                <a:close/>
              </a:path>
              <a:path w="295275" h="199390">
                <a:moveTo>
                  <a:pt x="25907" y="77723"/>
                </a:moveTo>
                <a:lnTo>
                  <a:pt x="25908" y="65531"/>
                </a:lnTo>
                <a:lnTo>
                  <a:pt x="12954" y="77723"/>
                </a:lnTo>
                <a:lnTo>
                  <a:pt x="25907" y="77723"/>
                </a:lnTo>
                <a:close/>
              </a:path>
              <a:path w="295275" h="199390">
                <a:moveTo>
                  <a:pt x="25907" y="121157"/>
                </a:moveTo>
                <a:lnTo>
                  <a:pt x="25907" y="77723"/>
                </a:lnTo>
                <a:lnTo>
                  <a:pt x="12954" y="77723"/>
                </a:lnTo>
                <a:lnTo>
                  <a:pt x="12954" y="121157"/>
                </a:lnTo>
                <a:lnTo>
                  <a:pt x="25907" y="121157"/>
                </a:lnTo>
                <a:close/>
              </a:path>
              <a:path w="295275" h="199390">
                <a:moveTo>
                  <a:pt x="220979" y="137159"/>
                </a:moveTo>
                <a:lnTo>
                  <a:pt x="220979" y="121157"/>
                </a:lnTo>
                <a:lnTo>
                  <a:pt x="12954" y="121157"/>
                </a:lnTo>
                <a:lnTo>
                  <a:pt x="25908" y="134111"/>
                </a:lnTo>
                <a:lnTo>
                  <a:pt x="25907" y="146303"/>
                </a:lnTo>
                <a:lnTo>
                  <a:pt x="195072" y="146303"/>
                </a:lnTo>
                <a:lnTo>
                  <a:pt x="195072" y="134111"/>
                </a:lnTo>
                <a:lnTo>
                  <a:pt x="208026" y="146303"/>
                </a:lnTo>
                <a:lnTo>
                  <a:pt x="208026" y="150113"/>
                </a:lnTo>
                <a:lnTo>
                  <a:pt x="220979" y="137159"/>
                </a:lnTo>
                <a:close/>
              </a:path>
              <a:path w="295275" h="199390">
                <a:moveTo>
                  <a:pt x="25907" y="146303"/>
                </a:moveTo>
                <a:lnTo>
                  <a:pt x="25908" y="134111"/>
                </a:lnTo>
                <a:lnTo>
                  <a:pt x="12954" y="121157"/>
                </a:lnTo>
                <a:lnTo>
                  <a:pt x="12953" y="146303"/>
                </a:lnTo>
                <a:lnTo>
                  <a:pt x="25907" y="146303"/>
                </a:lnTo>
                <a:close/>
              </a:path>
              <a:path w="295275" h="199390">
                <a:moveTo>
                  <a:pt x="294894" y="99821"/>
                </a:moveTo>
                <a:lnTo>
                  <a:pt x="195072" y="0"/>
                </a:lnTo>
                <a:lnTo>
                  <a:pt x="195072" y="52577"/>
                </a:lnTo>
                <a:lnTo>
                  <a:pt x="198882" y="52577"/>
                </a:lnTo>
                <a:lnTo>
                  <a:pt x="198882" y="39623"/>
                </a:lnTo>
                <a:lnTo>
                  <a:pt x="220979" y="31241"/>
                </a:lnTo>
                <a:lnTo>
                  <a:pt x="220979" y="61721"/>
                </a:lnTo>
                <a:lnTo>
                  <a:pt x="258698" y="99440"/>
                </a:lnTo>
                <a:lnTo>
                  <a:pt x="267462" y="90677"/>
                </a:lnTo>
                <a:lnTo>
                  <a:pt x="267462" y="127044"/>
                </a:lnTo>
                <a:lnTo>
                  <a:pt x="294894" y="99821"/>
                </a:lnTo>
                <a:close/>
              </a:path>
              <a:path w="295275" h="199390">
                <a:moveTo>
                  <a:pt x="208026" y="77723"/>
                </a:moveTo>
                <a:lnTo>
                  <a:pt x="208026" y="52577"/>
                </a:lnTo>
                <a:lnTo>
                  <a:pt x="195072" y="65531"/>
                </a:lnTo>
                <a:lnTo>
                  <a:pt x="195072" y="77723"/>
                </a:lnTo>
                <a:lnTo>
                  <a:pt x="208026" y="77723"/>
                </a:lnTo>
                <a:close/>
              </a:path>
              <a:path w="295275" h="199390">
                <a:moveTo>
                  <a:pt x="208026" y="146303"/>
                </a:moveTo>
                <a:lnTo>
                  <a:pt x="195072" y="134111"/>
                </a:lnTo>
                <a:lnTo>
                  <a:pt x="195072" y="146303"/>
                </a:lnTo>
                <a:lnTo>
                  <a:pt x="208026" y="146303"/>
                </a:lnTo>
                <a:close/>
              </a:path>
              <a:path w="295275" h="199390">
                <a:moveTo>
                  <a:pt x="208026" y="150113"/>
                </a:moveTo>
                <a:lnTo>
                  <a:pt x="208026" y="146303"/>
                </a:lnTo>
                <a:lnTo>
                  <a:pt x="195072" y="146303"/>
                </a:lnTo>
                <a:lnTo>
                  <a:pt x="195072" y="198881"/>
                </a:lnTo>
                <a:lnTo>
                  <a:pt x="198882" y="195101"/>
                </a:lnTo>
                <a:lnTo>
                  <a:pt x="198882" y="159257"/>
                </a:lnTo>
                <a:lnTo>
                  <a:pt x="208026" y="150113"/>
                </a:lnTo>
                <a:close/>
              </a:path>
              <a:path w="295275" h="199390">
                <a:moveTo>
                  <a:pt x="220979" y="61721"/>
                </a:moveTo>
                <a:lnTo>
                  <a:pt x="220979" y="31241"/>
                </a:lnTo>
                <a:lnTo>
                  <a:pt x="198882" y="39623"/>
                </a:lnTo>
                <a:lnTo>
                  <a:pt x="220979" y="61721"/>
                </a:lnTo>
                <a:close/>
              </a:path>
              <a:path w="295275" h="199390">
                <a:moveTo>
                  <a:pt x="220979" y="77723"/>
                </a:moveTo>
                <a:lnTo>
                  <a:pt x="220979" y="61721"/>
                </a:lnTo>
                <a:lnTo>
                  <a:pt x="198882" y="39623"/>
                </a:lnTo>
                <a:lnTo>
                  <a:pt x="198882" y="52577"/>
                </a:lnTo>
                <a:lnTo>
                  <a:pt x="208026" y="52577"/>
                </a:lnTo>
                <a:lnTo>
                  <a:pt x="208026" y="77723"/>
                </a:lnTo>
                <a:lnTo>
                  <a:pt x="220979" y="77723"/>
                </a:lnTo>
                <a:close/>
              </a:path>
              <a:path w="295275" h="199390">
                <a:moveTo>
                  <a:pt x="267462" y="127044"/>
                </a:moveTo>
                <a:lnTo>
                  <a:pt x="267462" y="108203"/>
                </a:lnTo>
                <a:lnTo>
                  <a:pt x="258698" y="99440"/>
                </a:lnTo>
                <a:lnTo>
                  <a:pt x="198882" y="159257"/>
                </a:lnTo>
                <a:lnTo>
                  <a:pt x="220979" y="168401"/>
                </a:lnTo>
                <a:lnTo>
                  <a:pt x="220979" y="173171"/>
                </a:lnTo>
                <a:lnTo>
                  <a:pt x="267462" y="127044"/>
                </a:lnTo>
                <a:close/>
              </a:path>
              <a:path w="295275" h="199390">
                <a:moveTo>
                  <a:pt x="220979" y="173171"/>
                </a:moveTo>
                <a:lnTo>
                  <a:pt x="220979" y="168401"/>
                </a:lnTo>
                <a:lnTo>
                  <a:pt x="198882" y="159257"/>
                </a:lnTo>
                <a:lnTo>
                  <a:pt x="198882" y="195101"/>
                </a:lnTo>
                <a:lnTo>
                  <a:pt x="220979" y="173171"/>
                </a:lnTo>
                <a:close/>
              </a:path>
              <a:path w="295275" h="199390">
                <a:moveTo>
                  <a:pt x="267462" y="108203"/>
                </a:moveTo>
                <a:lnTo>
                  <a:pt x="267462" y="90677"/>
                </a:lnTo>
                <a:lnTo>
                  <a:pt x="258698" y="99440"/>
                </a:lnTo>
                <a:lnTo>
                  <a:pt x="267462" y="108203"/>
                </a:lnTo>
                <a:close/>
              </a:path>
            </a:pathLst>
          </a:custGeom>
          <a:solidFill>
            <a:srgbClr val="385D8A"/>
          </a:solidFill>
        </p:spPr>
        <p:txBody>
          <a:bodyPr wrap="square" lIns="0" tIns="0" rIns="0" bIns="0" rtlCol="0"/>
          <a:lstStyle/>
          <a:p>
            <a:endParaRPr/>
          </a:p>
        </p:txBody>
      </p:sp>
      <p:sp>
        <p:nvSpPr>
          <p:cNvPr id="99" name="object 99"/>
          <p:cNvSpPr/>
          <p:nvPr/>
        </p:nvSpPr>
        <p:spPr>
          <a:xfrm>
            <a:off x="4309873" y="7041644"/>
            <a:ext cx="263651" cy="137159"/>
          </a:xfrm>
          <a:prstGeom prst="rect">
            <a:avLst/>
          </a:prstGeom>
          <a:blipFill>
            <a:blip r:embed="rId2" cstate="print"/>
            <a:stretch>
              <a:fillRect/>
            </a:stretch>
          </a:blipFill>
        </p:spPr>
        <p:txBody>
          <a:bodyPr wrap="square" lIns="0" tIns="0" rIns="0" bIns="0" rtlCol="0"/>
          <a:lstStyle/>
          <a:p>
            <a:endParaRPr/>
          </a:p>
        </p:txBody>
      </p:sp>
      <p:sp>
        <p:nvSpPr>
          <p:cNvPr id="100" name="object 100"/>
          <p:cNvSpPr/>
          <p:nvPr/>
        </p:nvSpPr>
        <p:spPr>
          <a:xfrm>
            <a:off x="4296918" y="7010400"/>
            <a:ext cx="294641" cy="199390"/>
          </a:xfrm>
          <a:custGeom>
            <a:avLst/>
            <a:gdLst/>
            <a:ahLst/>
            <a:cxnLst/>
            <a:rect l="l" t="t" r="r" b="b"/>
            <a:pathLst>
              <a:path w="294639" h="199390">
                <a:moveTo>
                  <a:pt x="208026" y="52577"/>
                </a:moveTo>
                <a:lnTo>
                  <a:pt x="0" y="52577"/>
                </a:lnTo>
                <a:lnTo>
                  <a:pt x="0" y="146303"/>
                </a:lnTo>
                <a:lnTo>
                  <a:pt x="12953" y="146303"/>
                </a:lnTo>
                <a:lnTo>
                  <a:pt x="12954" y="77723"/>
                </a:lnTo>
                <a:lnTo>
                  <a:pt x="25908" y="65531"/>
                </a:lnTo>
                <a:lnTo>
                  <a:pt x="25907" y="77723"/>
                </a:lnTo>
                <a:lnTo>
                  <a:pt x="195072" y="77723"/>
                </a:lnTo>
                <a:lnTo>
                  <a:pt x="195072" y="65531"/>
                </a:lnTo>
                <a:lnTo>
                  <a:pt x="208026" y="52577"/>
                </a:lnTo>
                <a:close/>
              </a:path>
              <a:path w="294639" h="199390">
                <a:moveTo>
                  <a:pt x="25907" y="77723"/>
                </a:moveTo>
                <a:lnTo>
                  <a:pt x="25908" y="65531"/>
                </a:lnTo>
                <a:lnTo>
                  <a:pt x="12954" y="77723"/>
                </a:lnTo>
                <a:lnTo>
                  <a:pt x="25907" y="77723"/>
                </a:lnTo>
                <a:close/>
              </a:path>
              <a:path w="294639" h="199390">
                <a:moveTo>
                  <a:pt x="25907" y="121157"/>
                </a:moveTo>
                <a:lnTo>
                  <a:pt x="25907" y="77723"/>
                </a:lnTo>
                <a:lnTo>
                  <a:pt x="12954" y="77723"/>
                </a:lnTo>
                <a:lnTo>
                  <a:pt x="12954" y="121157"/>
                </a:lnTo>
                <a:lnTo>
                  <a:pt x="25907" y="121157"/>
                </a:lnTo>
                <a:close/>
              </a:path>
              <a:path w="294639" h="199390">
                <a:moveTo>
                  <a:pt x="220979" y="137159"/>
                </a:moveTo>
                <a:lnTo>
                  <a:pt x="220979" y="121157"/>
                </a:lnTo>
                <a:lnTo>
                  <a:pt x="12954" y="121157"/>
                </a:lnTo>
                <a:lnTo>
                  <a:pt x="25908" y="134111"/>
                </a:lnTo>
                <a:lnTo>
                  <a:pt x="25907" y="146303"/>
                </a:lnTo>
                <a:lnTo>
                  <a:pt x="195072" y="146303"/>
                </a:lnTo>
                <a:lnTo>
                  <a:pt x="195072" y="134111"/>
                </a:lnTo>
                <a:lnTo>
                  <a:pt x="208026" y="146303"/>
                </a:lnTo>
                <a:lnTo>
                  <a:pt x="208026" y="150113"/>
                </a:lnTo>
                <a:lnTo>
                  <a:pt x="220979" y="137159"/>
                </a:lnTo>
                <a:close/>
              </a:path>
              <a:path w="294639" h="199390">
                <a:moveTo>
                  <a:pt x="25907" y="146303"/>
                </a:moveTo>
                <a:lnTo>
                  <a:pt x="25908" y="134111"/>
                </a:lnTo>
                <a:lnTo>
                  <a:pt x="12954" y="121157"/>
                </a:lnTo>
                <a:lnTo>
                  <a:pt x="12953" y="146303"/>
                </a:lnTo>
                <a:lnTo>
                  <a:pt x="25907" y="146303"/>
                </a:lnTo>
                <a:close/>
              </a:path>
              <a:path w="294639" h="199390">
                <a:moveTo>
                  <a:pt x="294132" y="99821"/>
                </a:moveTo>
                <a:lnTo>
                  <a:pt x="195072" y="0"/>
                </a:lnTo>
                <a:lnTo>
                  <a:pt x="195072" y="52577"/>
                </a:lnTo>
                <a:lnTo>
                  <a:pt x="198882" y="52577"/>
                </a:lnTo>
                <a:lnTo>
                  <a:pt x="198882" y="39623"/>
                </a:lnTo>
                <a:lnTo>
                  <a:pt x="220979" y="31241"/>
                </a:lnTo>
                <a:lnTo>
                  <a:pt x="220979" y="61721"/>
                </a:lnTo>
                <a:lnTo>
                  <a:pt x="258698" y="99440"/>
                </a:lnTo>
                <a:lnTo>
                  <a:pt x="267462" y="90677"/>
                </a:lnTo>
                <a:lnTo>
                  <a:pt x="267462" y="126491"/>
                </a:lnTo>
                <a:lnTo>
                  <a:pt x="294132" y="99821"/>
                </a:lnTo>
                <a:close/>
              </a:path>
              <a:path w="294639" h="199390">
                <a:moveTo>
                  <a:pt x="208026" y="77723"/>
                </a:moveTo>
                <a:lnTo>
                  <a:pt x="208026" y="52577"/>
                </a:lnTo>
                <a:lnTo>
                  <a:pt x="195072" y="65531"/>
                </a:lnTo>
                <a:lnTo>
                  <a:pt x="195072" y="77723"/>
                </a:lnTo>
                <a:lnTo>
                  <a:pt x="208026" y="77723"/>
                </a:lnTo>
                <a:close/>
              </a:path>
              <a:path w="294639" h="199390">
                <a:moveTo>
                  <a:pt x="208026" y="146303"/>
                </a:moveTo>
                <a:lnTo>
                  <a:pt x="195072" y="134111"/>
                </a:lnTo>
                <a:lnTo>
                  <a:pt x="195072" y="146303"/>
                </a:lnTo>
                <a:lnTo>
                  <a:pt x="208026" y="146303"/>
                </a:lnTo>
                <a:close/>
              </a:path>
              <a:path w="294639" h="199390">
                <a:moveTo>
                  <a:pt x="208026" y="150113"/>
                </a:moveTo>
                <a:lnTo>
                  <a:pt x="208026" y="146303"/>
                </a:lnTo>
                <a:lnTo>
                  <a:pt x="195072" y="146303"/>
                </a:lnTo>
                <a:lnTo>
                  <a:pt x="195072" y="198881"/>
                </a:lnTo>
                <a:lnTo>
                  <a:pt x="198882" y="195071"/>
                </a:lnTo>
                <a:lnTo>
                  <a:pt x="198882" y="159257"/>
                </a:lnTo>
                <a:lnTo>
                  <a:pt x="208026" y="150113"/>
                </a:lnTo>
                <a:close/>
              </a:path>
              <a:path w="294639" h="199390">
                <a:moveTo>
                  <a:pt x="220979" y="61721"/>
                </a:moveTo>
                <a:lnTo>
                  <a:pt x="220979" y="31241"/>
                </a:lnTo>
                <a:lnTo>
                  <a:pt x="198882" y="39623"/>
                </a:lnTo>
                <a:lnTo>
                  <a:pt x="220979" y="61721"/>
                </a:lnTo>
                <a:close/>
              </a:path>
              <a:path w="294639" h="199390">
                <a:moveTo>
                  <a:pt x="220979" y="77723"/>
                </a:moveTo>
                <a:lnTo>
                  <a:pt x="220979" y="61721"/>
                </a:lnTo>
                <a:lnTo>
                  <a:pt x="198882" y="39623"/>
                </a:lnTo>
                <a:lnTo>
                  <a:pt x="198882" y="52577"/>
                </a:lnTo>
                <a:lnTo>
                  <a:pt x="208026" y="52577"/>
                </a:lnTo>
                <a:lnTo>
                  <a:pt x="208026" y="77723"/>
                </a:lnTo>
                <a:lnTo>
                  <a:pt x="220979" y="77723"/>
                </a:lnTo>
                <a:close/>
              </a:path>
              <a:path w="294639" h="199390">
                <a:moveTo>
                  <a:pt x="267462" y="126491"/>
                </a:moveTo>
                <a:lnTo>
                  <a:pt x="267462" y="108203"/>
                </a:lnTo>
                <a:lnTo>
                  <a:pt x="258698" y="99440"/>
                </a:lnTo>
                <a:lnTo>
                  <a:pt x="198882" y="159257"/>
                </a:lnTo>
                <a:lnTo>
                  <a:pt x="220979" y="168401"/>
                </a:lnTo>
                <a:lnTo>
                  <a:pt x="220979" y="172973"/>
                </a:lnTo>
                <a:lnTo>
                  <a:pt x="267462" y="126491"/>
                </a:lnTo>
                <a:close/>
              </a:path>
              <a:path w="294639" h="199390">
                <a:moveTo>
                  <a:pt x="220979" y="172973"/>
                </a:moveTo>
                <a:lnTo>
                  <a:pt x="220979" y="168401"/>
                </a:lnTo>
                <a:lnTo>
                  <a:pt x="198882" y="159257"/>
                </a:lnTo>
                <a:lnTo>
                  <a:pt x="198882" y="195071"/>
                </a:lnTo>
                <a:lnTo>
                  <a:pt x="220979" y="172973"/>
                </a:lnTo>
                <a:close/>
              </a:path>
              <a:path w="294639" h="199390">
                <a:moveTo>
                  <a:pt x="267462" y="108203"/>
                </a:moveTo>
                <a:lnTo>
                  <a:pt x="267462" y="90677"/>
                </a:lnTo>
                <a:lnTo>
                  <a:pt x="258698" y="99440"/>
                </a:lnTo>
                <a:lnTo>
                  <a:pt x="267462" y="108203"/>
                </a:lnTo>
                <a:close/>
              </a:path>
            </a:pathLst>
          </a:custGeom>
          <a:solidFill>
            <a:srgbClr val="385D8A"/>
          </a:solidFill>
        </p:spPr>
        <p:txBody>
          <a:bodyPr wrap="square" lIns="0" tIns="0" rIns="0" bIns="0" rtlCol="0"/>
          <a:lstStyle/>
          <a:p>
            <a:endParaRPr/>
          </a:p>
        </p:txBody>
      </p:sp>
      <p:sp>
        <p:nvSpPr>
          <p:cNvPr id="101" name="object 101"/>
          <p:cNvSpPr/>
          <p:nvPr/>
        </p:nvSpPr>
        <p:spPr>
          <a:xfrm>
            <a:off x="5847590" y="7083554"/>
            <a:ext cx="263651" cy="137159"/>
          </a:xfrm>
          <a:prstGeom prst="rect">
            <a:avLst/>
          </a:prstGeom>
          <a:blipFill>
            <a:blip r:embed="rId9" cstate="print"/>
            <a:stretch>
              <a:fillRect/>
            </a:stretch>
          </a:blipFill>
        </p:spPr>
        <p:txBody>
          <a:bodyPr wrap="square" lIns="0" tIns="0" rIns="0" bIns="0" rtlCol="0"/>
          <a:lstStyle/>
          <a:p>
            <a:endParaRPr/>
          </a:p>
        </p:txBody>
      </p:sp>
      <p:sp>
        <p:nvSpPr>
          <p:cNvPr id="102" name="object 102"/>
          <p:cNvSpPr/>
          <p:nvPr/>
        </p:nvSpPr>
        <p:spPr>
          <a:xfrm>
            <a:off x="5835397" y="7053071"/>
            <a:ext cx="294641" cy="198120"/>
          </a:xfrm>
          <a:custGeom>
            <a:avLst/>
            <a:gdLst/>
            <a:ahLst/>
            <a:cxnLst/>
            <a:rect l="l" t="t" r="r" b="b"/>
            <a:pathLst>
              <a:path w="294639" h="198120">
                <a:moveTo>
                  <a:pt x="207264" y="52577"/>
                </a:moveTo>
                <a:lnTo>
                  <a:pt x="0" y="52577"/>
                </a:lnTo>
                <a:lnTo>
                  <a:pt x="0" y="146303"/>
                </a:lnTo>
                <a:lnTo>
                  <a:pt x="12192" y="146303"/>
                </a:lnTo>
                <a:lnTo>
                  <a:pt x="12192" y="77723"/>
                </a:lnTo>
                <a:lnTo>
                  <a:pt x="25146" y="64769"/>
                </a:lnTo>
                <a:lnTo>
                  <a:pt x="25146" y="77723"/>
                </a:lnTo>
                <a:lnTo>
                  <a:pt x="195072" y="77723"/>
                </a:lnTo>
                <a:lnTo>
                  <a:pt x="195072" y="64769"/>
                </a:lnTo>
                <a:lnTo>
                  <a:pt x="207264" y="52577"/>
                </a:lnTo>
                <a:close/>
              </a:path>
              <a:path w="294639" h="198120">
                <a:moveTo>
                  <a:pt x="25146" y="77723"/>
                </a:moveTo>
                <a:lnTo>
                  <a:pt x="25146" y="64769"/>
                </a:lnTo>
                <a:lnTo>
                  <a:pt x="12192" y="77723"/>
                </a:lnTo>
                <a:lnTo>
                  <a:pt x="25146" y="77723"/>
                </a:lnTo>
                <a:close/>
              </a:path>
              <a:path w="294639" h="198120">
                <a:moveTo>
                  <a:pt x="25146" y="121157"/>
                </a:moveTo>
                <a:lnTo>
                  <a:pt x="25146" y="77723"/>
                </a:lnTo>
                <a:lnTo>
                  <a:pt x="12192" y="77723"/>
                </a:lnTo>
                <a:lnTo>
                  <a:pt x="12192" y="121157"/>
                </a:lnTo>
                <a:lnTo>
                  <a:pt x="25146" y="121157"/>
                </a:lnTo>
                <a:close/>
              </a:path>
              <a:path w="294639" h="198120">
                <a:moveTo>
                  <a:pt x="220218" y="136397"/>
                </a:moveTo>
                <a:lnTo>
                  <a:pt x="220218" y="121157"/>
                </a:lnTo>
                <a:lnTo>
                  <a:pt x="12192" y="121157"/>
                </a:lnTo>
                <a:lnTo>
                  <a:pt x="25146" y="133349"/>
                </a:lnTo>
                <a:lnTo>
                  <a:pt x="25146" y="146303"/>
                </a:lnTo>
                <a:lnTo>
                  <a:pt x="195072" y="146303"/>
                </a:lnTo>
                <a:lnTo>
                  <a:pt x="195072" y="133349"/>
                </a:lnTo>
                <a:lnTo>
                  <a:pt x="207264" y="146303"/>
                </a:lnTo>
                <a:lnTo>
                  <a:pt x="207264" y="149351"/>
                </a:lnTo>
                <a:lnTo>
                  <a:pt x="220218" y="136397"/>
                </a:lnTo>
                <a:close/>
              </a:path>
              <a:path w="294639" h="198120">
                <a:moveTo>
                  <a:pt x="25146" y="146303"/>
                </a:moveTo>
                <a:lnTo>
                  <a:pt x="25146" y="133349"/>
                </a:lnTo>
                <a:lnTo>
                  <a:pt x="12192" y="121157"/>
                </a:lnTo>
                <a:lnTo>
                  <a:pt x="12192" y="146303"/>
                </a:lnTo>
                <a:lnTo>
                  <a:pt x="25146" y="146303"/>
                </a:lnTo>
                <a:close/>
              </a:path>
              <a:path w="294639" h="198120">
                <a:moveTo>
                  <a:pt x="294132" y="99059"/>
                </a:moveTo>
                <a:lnTo>
                  <a:pt x="195072" y="0"/>
                </a:lnTo>
                <a:lnTo>
                  <a:pt x="195072" y="52577"/>
                </a:lnTo>
                <a:lnTo>
                  <a:pt x="198120" y="52577"/>
                </a:lnTo>
                <a:lnTo>
                  <a:pt x="198120" y="39623"/>
                </a:lnTo>
                <a:lnTo>
                  <a:pt x="220218" y="30479"/>
                </a:lnTo>
                <a:lnTo>
                  <a:pt x="220218" y="61721"/>
                </a:lnTo>
                <a:lnTo>
                  <a:pt x="257556" y="99059"/>
                </a:lnTo>
                <a:lnTo>
                  <a:pt x="266700" y="89915"/>
                </a:lnTo>
                <a:lnTo>
                  <a:pt x="266700" y="126491"/>
                </a:lnTo>
                <a:lnTo>
                  <a:pt x="294132" y="99059"/>
                </a:lnTo>
                <a:close/>
              </a:path>
              <a:path w="294639" h="198120">
                <a:moveTo>
                  <a:pt x="207264" y="77723"/>
                </a:moveTo>
                <a:lnTo>
                  <a:pt x="207264" y="52577"/>
                </a:lnTo>
                <a:lnTo>
                  <a:pt x="195072" y="64769"/>
                </a:lnTo>
                <a:lnTo>
                  <a:pt x="195072" y="77723"/>
                </a:lnTo>
                <a:lnTo>
                  <a:pt x="207264" y="77723"/>
                </a:lnTo>
                <a:close/>
              </a:path>
              <a:path w="294639" h="198120">
                <a:moveTo>
                  <a:pt x="207264" y="146303"/>
                </a:moveTo>
                <a:lnTo>
                  <a:pt x="195072" y="133349"/>
                </a:lnTo>
                <a:lnTo>
                  <a:pt x="195072" y="146303"/>
                </a:lnTo>
                <a:lnTo>
                  <a:pt x="207264" y="146303"/>
                </a:lnTo>
                <a:close/>
              </a:path>
              <a:path w="294639" h="198120">
                <a:moveTo>
                  <a:pt x="207264" y="149351"/>
                </a:moveTo>
                <a:lnTo>
                  <a:pt x="207264" y="146303"/>
                </a:lnTo>
                <a:lnTo>
                  <a:pt x="195072" y="146303"/>
                </a:lnTo>
                <a:lnTo>
                  <a:pt x="195072" y="198119"/>
                </a:lnTo>
                <a:lnTo>
                  <a:pt x="198120" y="195071"/>
                </a:lnTo>
                <a:lnTo>
                  <a:pt x="198120" y="158495"/>
                </a:lnTo>
                <a:lnTo>
                  <a:pt x="207264" y="149351"/>
                </a:lnTo>
                <a:close/>
              </a:path>
              <a:path w="294639" h="198120">
                <a:moveTo>
                  <a:pt x="220218" y="61721"/>
                </a:moveTo>
                <a:lnTo>
                  <a:pt x="220218" y="30479"/>
                </a:lnTo>
                <a:lnTo>
                  <a:pt x="198120" y="39623"/>
                </a:lnTo>
                <a:lnTo>
                  <a:pt x="220218" y="61721"/>
                </a:lnTo>
                <a:close/>
              </a:path>
              <a:path w="294639" h="198120">
                <a:moveTo>
                  <a:pt x="220218" y="77723"/>
                </a:moveTo>
                <a:lnTo>
                  <a:pt x="220218" y="61721"/>
                </a:lnTo>
                <a:lnTo>
                  <a:pt x="198120" y="39623"/>
                </a:lnTo>
                <a:lnTo>
                  <a:pt x="198120" y="52577"/>
                </a:lnTo>
                <a:lnTo>
                  <a:pt x="207264" y="52577"/>
                </a:lnTo>
                <a:lnTo>
                  <a:pt x="207264" y="77723"/>
                </a:lnTo>
                <a:lnTo>
                  <a:pt x="220218" y="77723"/>
                </a:lnTo>
                <a:close/>
              </a:path>
              <a:path w="294639" h="198120">
                <a:moveTo>
                  <a:pt x="266700" y="126491"/>
                </a:moveTo>
                <a:lnTo>
                  <a:pt x="266700" y="108203"/>
                </a:lnTo>
                <a:lnTo>
                  <a:pt x="257556" y="99059"/>
                </a:lnTo>
                <a:lnTo>
                  <a:pt x="198120" y="158495"/>
                </a:lnTo>
                <a:lnTo>
                  <a:pt x="220218" y="167639"/>
                </a:lnTo>
                <a:lnTo>
                  <a:pt x="220218" y="172973"/>
                </a:lnTo>
                <a:lnTo>
                  <a:pt x="266700" y="126491"/>
                </a:lnTo>
                <a:close/>
              </a:path>
              <a:path w="294639" h="198120">
                <a:moveTo>
                  <a:pt x="220218" y="172973"/>
                </a:moveTo>
                <a:lnTo>
                  <a:pt x="220218" y="167639"/>
                </a:lnTo>
                <a:lnTo>
                  <a:pt x="198120" y="158495"/>
                </a:lnTo>
                <a:lnTo>
                  <a:pt x="198120" y="195071"/>
                </a:lnTo>
                <a:lnTo>
                  <a:pt x="220218" y="172973"/>
                </a:lnTo>
                <a:close/>
              </a:path>
              <a:path w="294639" h="198120">
                <a:moveTo>
                  <a:pt x="266700" y="108203"/>
                </a:moveTo>
                <a:lnTo>
                  <a:pt x="266700" y="89915"/>
                </a:lnTo>
                <a:lnTo>
                  <a:pt x="257556" y="99059"/>
                </a:lnTo>
                <a:lnTo>
                  <a:pt x="266700" y="108203"/>
                </a:lnTo>
                <a:close/>
              </a:path>
            </a:pathLst>
          </a:custGeom>
          <a:solidFill>
            <a:srgbClr val="385D8A"/>
          </a:solidFill>
        </p:spPr>
        <p:txBody>
          <a:bodyPr wrap="square" lIns="0" tIns="0" rIns="0" bIns="0" rtlCol="0"/>
          <a:lstStyle/>
          <a:p>
            <a:endParaRPr/>
          </a:p>
        </p:txBody>
      </p:sp>
      <p:sp>
        <p:nvSpPr>
          <p:cNvPr id="103" name="object 103"/>
          <p:cNvSpPr/>
          <p:nvPr/>
        </p:nvSpPr>
        <p:spPr>
          <a:xfrm>
            <a:off x="7533895" y="7078221"/>
            <a:ext cx="263651" cy="137159"/>
          </a:xfrm>
          <a:prstGeom prst="rect">
            <a:avLst/>
          </a:prstGeom>
          <a:blipFill>
            <a:blip r:embed="rId2" cstate="print"/>
            <a:stretch>
              <a:fillRect/>
            </a:stretch>
          </a:blipFill>
        </p:spPr>
        <p:txBody>
          <a:bodyPr wrap="square" lIns="0" tIns="0" rIns="0" bIns="0" rtlCol="0"/>
          <a:lstStyle/>
          <a:p>
            <a:endParaRPr/>
          </a:p>
        </p:txBody>
      </p:sp>
      <p:sp>
        <p:nvSpPr>
          <p:cNvPr id="104" name="object 104"/>
          <p:cNvSpPr/>
          <p:nvPr/>
        </p:nvSpPr>
        <p:spPr>
          <a:xfrm>
            <a:off x="7520941" y="7047738"/>
            <a:ext cx="294641" cy="198120"/>
          </a:xfrm>
          <a:custGeom>
            <a:avLst/>
            <a:gdLst/>
            <a:ahLst/>
            <a:cxnLst/>
            <a:rect l="l" t="t" r="r" b="b"/>
            <a:pathLst>
              <a:path w="294640" h="198120">
                <a:moveTo>
                  <a:pt x="208026" y="51816"/>
                </a:moveTo>
                <a:lnTo>
                  <a:pt x="0" y="51816"/>
                </a:lnTo>
                <a:lnTo>
                  <a:pt x="0" y="146304"/>
                </a:lnTo>
                <a:lnTo>
                  <a:pt x="12953" y="146304"/>
                </a:lnTo>
                <a:lnTo>
                  <a:pt x="12954" y="77724"/>
                </a:lnTo>
                <a:lnTo>
                  <a:pt x="25146" y="64770"/>
                </a:lnTo>
                <a:lnTo>
                  <a:pt x="25146" y="77724"/>
                </a:lnTo>
                <a:lnTo>
                  <a:pt x="195072" y="77724"/>
                </a:lnTo>
                <a:lnTo>
                  <a:pt x="195072" y="64770"/>
                </a:lnTo>
                <a:lnTo>
                  <a:pt x="208026" y="51816"/>
                </a:lnTo>
                <a:close/>
              </a:path>
              <a:path w="294640" h="198120">
                <a:moveTo>
                  <a:pt x="25146" y="77724"/>
                </a:moveTo>
                <a:lnTo>
                  <a:pt x="25146" y="64770"/>
                </a:lnTo>
                <a:lnTo>
                  <a:pt x="12954" y="77724"/>
                </a:lnTo>
                <a:lnTo>
                  <a:pt x="25146" y="77724"/>
                </a:lnTo>
                <a:close/>
              </a:path>
              <a:path w="294640" h="198120">
                <a:moveTo>
                  <a:pt x="25146" y="120396"/>
                </a:moveTo>
                <a:lnTo>
                  <a:pt x="25146" y="77724"/>
                </a:lnTo>
                <a:lnTo>
                  <a:pt x="12954" y="77724"/>
                </a:lnTo>
                <a:lnTo>
                  <a:pt x="12954" y="120396"/>
                </a:lnTo>
                <a:lnTo>
                  <a:pt x="25146" y="120396"/>
                </a:lnTo>
                <a:close/>
              </a:path>
              <a:path w="294640" h="198120">
                <a:moveTo>
                  <a:pt x="220218" y="137160"/>
                </a:moveTo>
                <a:lnTo>
                  <a:pt x="220218" y="120396"/>
                </a:lnTo>
                <a:lnTo>
                  <a:pt x="12954" y="120396"/>
                </a:lnTo>
                <a:lnTo>
                  <a:pt x="25146" y="133350"/>
                </a:lnTo>
                <a:lnTo>
                  <a:pt x="25146" y="146304"/>
                </a:lnTo>
                <a:lnTo>
                  <a:pt x="195072" y="146304"/>
                </a:lnTo>
                <a:lnTo>
                  <a:pt x="195072" y="133350"/>
                </a:lnTo>
                <a:lnTo>
                  <a:pt x="208026" y="146304"/>
                </a:lnTo>
                <a:lnTo>
                  <a:pt x="208026" y="149352"/>
                </a:lnTo>
                <a:lnTo>
                  <a:pt x="220218" y="137160"/>
                </a:lnTo>
                <a:close/>
              </a:path>
              <a:path w="294640" h="198120">
                <a:moveTo>
                  <a:pt x="25146" y="146304"/>
                </a:moveTo>
                <a:lnTo>
                  <a:pt x="25146" y="133350"/>
                </a:lnTo>
                <a:lnTo>
                  <a:pt x="12954" y="120396"/>
                </a:lnTo>
                <a:lnTo>
                  <a:pt x="12953" y="146304"/>
                </a:lnTo>
                <a:lnTo>
                  <a:pt x="25146" y="146304"/>
                </a:lnTo>
                <a:close/>
              </a:path>
              <a:path w="294640" h="198120">
                <a:moveTo>
                  <a:pt x="294132" y="99060"/>
                </a:moveTo>
                <a:lnTo>
                  <a:pt x="195072" y="0"/>
                </a:lnTo>
                <a:lnTo>
                  <a:pt x="195072" y="51816"/>
                </a:lnTo>
                <a:lnTo>
                  <a:pt x="198882" y="51816"/>
                </a:lnTo>
                <a:lnTo>
                  <a:pt x="198882" y="39624"/>
                </a:lnTo>
                <a:lnTo>
                  <a:pt x="220218" y="30480"/>
                </a:lnTo>
                <a:lnTo>
                  <a:pt x="220218" y="60960"/>
                </a:lnTo>
                <a:lnTo>
                  <a:pt x="258317" y="99060"/>
                </a:lnTo>
                <a:lnTo>
                  <a:pt x="267462" y="89916"/>
                </a:lnTo>
                <a:lnTo>
                  <a:pt x="267462" y="125730"/>
                </a:lnTo>
                <a:lnTo>
                  <a:pt x="294132" y="99060"/>
                </a:lnTo>
                <a:close/>
              </a:path>
              <a:path w="294640" h="198120">
                <a:moveTo>
                  <a:pt x="208026" y="77724"/>
                </a:moveTo>
                <a:lnTo>
                  <a:pt x="208026" y="51816"/>
                </a:lnTo>
                <a:lnTo>
                  <a:pt x="195072" y="64770"/>
                </a:lnTo>
                <a:lnTo>
                  <a:pt x="195072" y="77724"/>
                </a:lnTo>
                <a:lnTo>
                  <a:pt x="208026" y="77724"/>
                </a:lnTo>
                <a:close/>
              </a:path>
              <a:path w="294640" h="198120">
                <a:moveTo>
                  <a:pt x="208026" y="146304"/>
                </a:moveTo>
                <a:lnTo>
                  <a:pt x="195072" y="133350"/>
                </a:lnTo>
                <a:lnTo>
                  <a:pt x="195072" y="146304"/>
                </a:lnTo>
                <a:lnTo>
                  <a:pt x="208026" y="146304"/>
                </a:lnTo>
                <a:close/>
              </a:path>
              <a:path w="294640" h="198120">
                <a:moveTo>
                  <a:pt x="208026" y="149352"/>
                </a:moveTo>
                <a:lnTo>
                  <a:pt x="208026" y="146304"/>
                </a:lnTo>
                <a:lnTo>
                  <a:pt x="195072" y="146304"/>
                </a:lnTo>
                <a:lnTo>
                  <a:pt x="195072" y="198120"/>
                </a:lnTo>
                <a:lnTo>
                  <a:pt x="198882" y="194310"/>
                </a:lnTo>
                <a:lnTo>
                  <a:pt x="198882" y="158496"/>
                </a:lnTo>
                <a:lnTo>
                  <a:pt x="208026" y="149352"/>
                </a:lnTo>
                <a:close/>
              </a:path>
              <a:path w="294640" h="198120">
                <a:moveTo>
                  <a:pt x="220218" y="60960"/>
                </a:moveTo>
                <a:lnTo>
                  <a:pt x="220218" y="30480"/>
                </a:lnTo>
                <a:lnTo>
                  <a:pt x="198882" y="39624"/>
                </a:lnTo>
                <a:lnTo>
                  <a:pt x="220218" y="60960"/>
                </a:lnTo>
                <a:close/>
              </a:path>
              <a:path w="294640" h="198120">
                <a:moveTo>
                  <a:pt x="220218" y="77724"/>
                </a:moveTo>
                <a:lnTo>
                  <a:pt x="220218" y="60960"/>
                </a:lnTo>
                <a:lnTo>
                  <a:pt x="198882" y="39624"/>
                </a:lnTo>
                <a:lnTo>
                  <a:pt x="198882" y="51816"/>
                </a:lnTo>
                <a:lnTo>
                  <a:pt x="208026" y="51816"/>
                </a:lnTo>
                <a:lnTo>
                  <a:pt x="208026" y="77724"/>
                </a:lnTo>
                <a:lnTo>
                  <a:pt x="220218" y="77724"/>
                </a:lnTo>
                <a:close/>
              </a:path>
              <a:path w="294640" h="198120">
                <a:moveTo>
                  <a:pt x="267462" y="125730"/>
                </a:moveTo>
                <a:lnTo>
                  <a:pt x="267462" y="108204"/>
                </a:lnTo>
                <a:lnTo>
                  <a:pt x="258317" y="99060"/>
                </a:lnTo>
                <a:lnTo>
                  <a:pt x="198882" y="158496"/>
                </a:lnTo>
                <a:lnTo>
                  <a:pt x="220218" y="167640"/>
                </a:lnTo>
                <a:lnTo>
                  <a:pt x="220218" y="172974"/>
                </a:lnTo>
                <a:lnTo>
                  <a:pt x="267462" y="125730"/>
                </a:lnTo>
                <a:close/>
              </a:path>
              <a:path w="294640" h="198120">
                <a:moveTo>
                  <a:pt x="220218" y="172974"/>
                </a:moveTo>
                <a:lnTo>
                  <a:pt x="220218" y="167640"/>
                </a:lnTo>
                <a:lnTo>
                  <a:pt x="198882" y="158496"/>
                </a:lnTo>
                <a:lnTo>
                  <a:pt x="198882" y="194310"/>
                </a:lnTo>
                <a:lnTo>
                  <a:pt x="220218" y="172974"/>
                </a:lnTo>
                <a:close/>
              </a:path>
              <a:path w="294640" h="198120">
                <a:moveTo>
                  <a:pt x="267462" y="108204"/>
                </a:moveTo>
                <a:lnTo>
                  <a:pt x="267462" y="89916"/>
                </a:lnTo>
                <a:lnTo>
                  <a:pt x="258317" y="99060"/>
                </a:lnTo>
                <a:lnTo>
                  <a:pt x="267462" y="108204"/>
                </a:lnTo>
                <a:close/>
              </a:path>
            </a:pathLst>
          </a:custGeom>
          <a:solidFill>
            <a:srgbClr val="385D8A"/>
          </a:solidFill>
        </p:spPr>
        <p:txBody>
          <a:bodyPr wrap="square" lIns="0" tIns="0" rIns="0" bIns="0" rtlCol="0"/>
          <a:lstStyle/>
          <a:p>
            <a:endParaRPr/>
          </a:p>
        </p:txBody>
      </p:sp>
      <p:sp>
        <p:nvSpPr>
          <p:cNvPr id="105" name="object 105"/>
          <p:cNvSpPr/>
          <p:nvPr/>
        </p:nvSpPr>
        <p:spPr>
          <a:xfrm>
            <a:off x="5324856"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06" name="object 106"/>
          <p:cNvSpPr/>
          <p:nvPr/>
        </p:nvSpPr>
        <p:spPr>
          <a:xfrm>
            <a:off x="5382005"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07" name="object 107"/>
          <p:cNvSpPr/>
          <p:nvPr/>
        </p:nvSpPr>
        <p:spPr>
          <a:xfrm>
            <a:off x="5439157"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08" name="object 108"/>
          <p:cNvSpPr/>
          <p:nvPr/>
        </p:nvSpPr>
        <p:spPr>
          <a:xfrm>
            <a:off x="5496305"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09" name="object 109"/>
          <p:cNvSpPr/>
          <p:nvPr/>
        </p:nvSpPr>
        <p:spPr>
          <a:xfrm>
            <a:off x="5553457"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10" name="object 110"/>
          <p:cNvSpPr/>
          <p:nvPr/>
        </p:nvSpPr>
        <p:spPr>
          <a:xfrm>
            <a:off x="5610605"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11" name="object 111"/>
          <p:cNvSpPr/>
          <p:nvPr/>
        </p:nvSpPr>
        <p:spPr>
          <a:xfrm>
            <a:off x="5667757"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12" name="object 112"/>
          <p:cNvSpPr/>
          <p:nvPr/>
        </p:nvSpPr>
        <p:spPr>
          <a:xfrm>
            <a:off x="5724905"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13" name="object 113"/>
          <p:cNvSpPr/>
          <p:nvPr/>
        </p:nvSpPr>
        <p:spPr>
          <a:xfrm>
            <a:off x="5782057"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14" name="object 114"/>
          <p:cNvSpPr/>
          <p:nvPr/>
        </p:nvSpPr>
        <p:spPr>
          <a:xfrm>
            <a:off x="5839205"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15" name="object 115"/>
          <p:cNvSpPr/>
          <p:nvPr/>
        </p:nvSpPr>
        <p:spPr>
          <a:xfrm>
            <a:off x="5896357"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16" name="object 116"/>
          <p:cNvSpPr/>
          <p:nvPr/>
        </p:nvSpPr>
        <p:spPr>
          <a:xfrm>
            <a:off x="5953506"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17" name="object 117"/>
          <p:cNvSpPr/>
          <p:nvPr/>
        </p:nvSpPr>
        <p:spPr>
          <a:xfrm>
            <a:off x="6010655"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18" name="object 118"/>
          <p:cNvSpPr/>
          <p:nvPr/>
        </p:nvSpPr>
        <p:spPr>
          <a:xfrm>
            <a:off x="6067807"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19" name="object 119"/>
          <p:cNvSpPr/>
          <p:nvPr/>
        </p:nvSpPr>
        <p:spPr>
          <a:xfrm>
            <a:off x="6124955"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20" name="object 120"/>
          <p:cNvSpPr/>
          <p:nvPr/>
        </p:nvSpPr>
        <p:spPr>
          <a:xfrm>
            <a:off x="6182107"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21" name="object 121"/>
          <p:cNvSpPr/>
          <p:nvPr/>
        </p:nvSpPr>
        <p:spPr>
          <a:xfrm>
            <a:off x="6239255"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22" name="object 122"/>
          <p:cNvSpPr/>
          <p:nvPr/>
        </p:nvSpPr>
        <p:spPr>
          <a:xfrm>
            <a:off x="6296407"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23" name="object 123"/>
          <p:cNvSpPr/>
          <p:nvPr/>
        </p:nvSpPr>
        <p:spPr>
          <a:xfrm>
            <a:off x="6353555"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24" name="object 124"/>
          <p:cNvSpPr/>
          <p:nvPr/>
        </p:nvSpPr>
        <p:spPr>
          <a:xfrm>
            <a:off x="6410707"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25" name="object 125"/>
          <p:cNvSpPr/>
          <p:nvPr/>
        </p:nvSpPr>
        <p:spPr>
          <a:xfrm>
            <a:off x="6467855" y="3174110"/>
            <a:ext cx="29209" cy="0"/>
          </a:xfrm>
          <a:custGeom>
            <a:avLst/>
            <a:gdLst/>
            <a:ahLst/>
            <a:cxnLst/>
            <a:rect l="l" t="t" r="r" b="b"/>
            <a:pathLst>
              <a:path w="29210">
                <a:moveTo>
                  <a:pt x="0" y="0"/>
                </a:moveTo>
                <a:lnTo>
                  <a:pt x="28955" y="0"/>
                </a:lnTo>
              </a:path>
            </a:pathLst>
          </a:custGeom>
          <a:ln w="28194">
            <a:solidFill>
              <a:srgbClr val="1F497D"/>
            </a:solidFill>
          </a:ln>
        </p:spPr>
        <p:txBody>
          <a:bodyPr wrap="square" lIns="0" tIns="0" rIns="0" bIns="0" rtlCol="0"/>
          <a:lstStyle/>
          <a:p>
            <a:endParaRPr/>
          </a:p>
        </p:txBody>
      </p:sp>
      <p:sp>
        <p:nvSpPr>
          <p:cNvPr id="126" name="object 126"/>
          <p:cNvSpPr/>
          <p:nvPr/>
        </p:nvSpPr>
        <p:spPr>
          <a:xfrm>
            <a:off x="652500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27" name="object 127"/>
          <p:cNvSpPr/>
          <p:nvPr/>
        </p:nvSpPr>
        <p:spPr>
          <a:xfrm>
            <a:off x="658215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28" name="object 128"/>
          <p:cNvSpPr/>
          <p:nvPr/>
        </p:nvSpPr>
        <p:spPr>
          <a:xfrm>
            <a:off x="663930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29" name="object 129"/>
          <p:cNvSpPr/>
          <p:nvPr/>
        </p:nvSpPr>
        <p:spPr>
          <a:xfrm>
            <a:off x="6696457"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30" name="object 130"/>
          <p:cNvSpPr/>
          <p:nvPr/>
        </p:nvSpPr>
        <p:spPr>
          <a:xfrm>
            <a:off x="675360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31" name="object 131"/>
          <p:cNvSpPr/>
          <p:nvPr/>
        </p:nvSpPr>
        <p:spPr>
          <a:xfrm>
            <a:off x="681075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32" name="object 132"/>
          <p:cNvSpPr/>
          <p:nvPr/>
        </p:nvSpPr>
        <p:spPr>
          <a:xfrm>
            <a:off x="686790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33" name="object 133"/>
          <p:cNvSpPr/>
          <p:nvPr/>
        </p:nvSpPr>
        <p:spPr>
          <a:xfrm>
            <a:off x="692505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34" name="object 134"/>
          <p:cNvSpPr/>
          <p:nvPr/>
        </p:nvSpPr>
        <p:spPr>
          <a:xfrm>
            <a:off x="698220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35" name="object 135"/>
          <p:cNvSpPr/>
          <p:nvPr/>
        </p:nvSpPr>
        <p:spPr>
          <a:xfrm>
            <a:off x="703935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36" name="object 136"/>
          <p:cNvSpPr/>
          <p:nvPr/>
        </p:nvSpPr>
        <p:spPr>
          <a:xfrm>
            <a:off x="709650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37" name="object 137"/>
          <p:cNvSpPr/>
          <p:nvPr/>
        </p:nvSpPr>
        <p:spPr>
          <a:xfrm>
            <a:off x="715365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38" name="object 138"/>
          <p:cNvSpPr/>
          <p:nvPr/>
        </p:nvSpPr>
        <p:spPr>
          <a:xfrm>
            <a:off x="721080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39" name="object 139"/>
          <p:cNvSpPr/>
          <p:nvPr/>
        </p:nvSpPr>
        <p:spPr>
          <a:xfrm>
            <a:off x="726795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40" name="object 140"/>
          <p:cNvSpPr/>
          <p:nvPr/>
        </p:nvSpPr>
        <p:spPr>
          <a:xfrm>
            <a:off x="7325107"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41" name="object 141"/>
          <p:cNvSpPr/>
          <p:nvPr/>
        </p:nvSpPr>
        <p:spPr>
          <a:xfrm>
            <a:off x="738225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42" name="object 142"/>
          <p:cNvSpPr/>
          <p:nvPr/>
        </p:nvSpPr>
        <p:spPr>
          <a:xfrm>
            <a:off x="743940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43" name="object 143"/>
          <p:cNvSpPr/>
          <p:nvPr/>
        </p:nvSpPr>
        <p:spPr>
          <a:xfrm>
            <a:off x="749655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44" name="object 144"/>
          <p:cNvSpPr/>
          <p:nvPr/>
        </p:nvSpPr>
        <p:spPr>
          <a:xfrm>
            <a:off x="755370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45" name="object 145"/>
          <p:cNvSpPr/>
          <p:nvPr/>
        </p:nvSpPr>
        <p:spPr>
          <a:xfrm>
            <a:off x="761085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46" name="object 146"/>
          <p:cNvSpPr/>
          <p:nvPr/>
        </p:nvSpPr>
        <p:spPr>
          <a:xfrm>
            <a:off x="766800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47" name="object 147"/>
          <p:cNvSpPr/>
          <p:nvPr/>
        </p:nvSpPr>
        <p:spPr>
          <a:xfrm>
            <a:off x="772515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48" name="object 148"/>
          <p:cNvSpPr/>
          <p:nvPr/>
        </p:nvSpPr>
        <p:spPr>
          <a:xfrm>
            <a:off x="778230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49" name="object 149"/>
          <p:cNvSpPr/>
          <p:nvPr/>
        </p:nvSpPr>
        <p:spPr>
          <a:xfrm>
            <a:off x="783945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50" name="object 150"/>
          <p:cNvSpPr/>
          <p:nvPr/>
        </p:nvSpPr>
        <p:spPr>
          <a:xfrm>
            <a:off x="789660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51" name="object 151"/>
          <p:cNvSpPr/>
          <p:nvPr/>
        </p:nvSpPr>
        <p:spPr>
          <a:xfrm>
            <a:off x="7953757"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52" name="object 152"/>
          <p:cNvSpPr/>
          <p:nvPr/>
        </p:nvSpPr>
        <p:spPr>
          <a:xfrm>
            <a:off x="801090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53" name="object 153"/>
          <p:cNvSpPr/>
          <p:nvPr/>
        </p:nvSpPr>
        <p:spPr>
          <a:xfrm>
            <a:off x="806805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54" name="object 154"/>
          <p:cNvSpPr/>
          <p:nvPr/>
        </p:nvSpPr>
        <p:spPr>
          <a:xfrm>
            <a:off x="812520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55" name="object 155"/>
          <p:cNvSpPr/>
          <p:nvPr/>
        </p:nvSpPr>
        <p:spPr>
          <a:xfrm>
            <a:off x="818235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56" name="object 156"/>
          <p:cNvSpPr/>
          <p:nvPr/>
        </p:nvSpPr>
        <p:spPr>
          <a:xfrm>
            <a:off x="823950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57" name="object 157"/>
          <p:cNvSpPr/>
          <p:nvPr/>
        </p:nvSpPr>
        <p:spPr>
          <a:xfrm>
            <a:off x="829665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58" name="object 158"/>
          <p:cNvSpPr/>
          <p:nvPr/>
        </p:nvSpPr>
        <p:spPr>
          <a:xfrm>
            <a:off x="835380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59" name="object 159"/>
          <p:cNvSpPr/>
          <p:nvPr/>
        </p:nvSpPr>
        <p:spPr>
          <a:xfrm>
            <a:off x="841095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60" name="object 160"/>
          <p:cNvSpPr/>
          <p:nvPr/>
        </p:nvSpPr>
        <p:spPr>
          <a:xfrm>
            <a:off x="846810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61" name="object 161"/>
          <p:cNvSpPr/>
          <p:nvPr/>
        </p:nvSpPr>
        <p:spPr>
          <a:xfrm>
            <a:off x="852525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62" name="object 162"/>
          <p:cNvSpPr/>
          <p:nvPr/>
        </p:nvSpPr>
        <p:spPr>
          <a:xfrm>
            <a:off x="8582407"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63" name="object 163"/>
          <p:cNvSpPr/>
          <p:nvPr/>
        </p:nvSpPr>
        <p:spPr>
          <a:xfrm>
            <a:off x="863955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64" name="object 164"/>
          <p:cNvSpPr/>
          <p:nvPr/>
        </p:nvSpPr>
        <p:spPr>
          <a:xfrm>
            <a:off x="869670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65" name="object 165"/>
          <p:cNvSpPr/>
          <p:nvPr/>
        </p:nvSpPr>
        <p:spPr>
          <a:xfrm>
            <a:off x="875385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66" name="object 166"/>
          <p:cNvSpPr/>
          <p:nvPr/>
        </p:nvSpPr>
        <p:spPr>
          <a:xfrm>
            <a:off x="881100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67" name="object 167"/>
          <p:cNvSpPr/>
          <p:nvPr/>
        </p:nvSpPr>
        <p:spPr>
          <a:xfrm>
            <a:off x="886815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68" name="object 168"/>
          <p:cNvSpPr/>
          <p:nvPr/>
        </p:nvSpPr>
        <p:spPr>
          <a:xfrm>
            <a:off x="892530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69" name="object 169"/>
          <p:cNvSpPr/>
          <p:nvPr/>
        </p:nvSpPr>
        <p:spPr>
          <a:xfrm>
            <a:off x="898245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70" name="object 170"/>
          <p:cNvSpPr/>
          <p:nvPr/>
        </p:nvSpPr>
        <p:spPr>
          <a:xfrm>
            <a:off x="903960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71" name="object 171"/>
          <p:cNvSpPr/>
          <p:nvPr/>
        </p:nvSpPr>
        <p:spPr>
          <a:xfrm>
            <a:off x="909675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72" name="object 172"/>
          <p:cNvSpPr/>
          <p:nvPr/>
        </p:nvSpPr>
        <p:spPr>
          <a:xfrm>
            <a:off x="915390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73" name="object 173"/>
          <p:cNvSpPr/>
          <p:nvPr/>
        </p:nvSpPr>
        <p:spPr>
          <a:xfrm>
            <a:off x="9211057"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74" name="object 174"/>
          <p:cNvSpPr/>
          <p:nvPr/>
        </p:nvSpPr>
        <p:spPr>
          <a:xfrm>
            <a:off x="926820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75" name="object 175"/>
          <p:cNvSpPr/>
          <p:nvPr/>
        </p:nvSpPr>
        <p:spPr>
          <a:xfrm>
            <a:off x="932535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76" name="object 176"/>
          <p:cNvSpPr/>
          <p:nvPr/>
        </p:nvSpPr>
        <p:spPr>
          <a:xfrm>
            <a:off x="938250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77" name="object 177"/>
          <p:cNvSpPr/>
          <p:nvPr/>
        </p:nvSpPr>
        <p:spPr>
          <a:xfrm>
            <a:off x="943965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78" name="object 178"/>
          <p:cNvSpPr/>
          <p:nvPr/>
        </p:nvSpPr>
        <p:spPr>
          <a:xfrm>
            <a:off x="949680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79" name="object 179"/>
          <p:cNvSpPr/>
          <p:nvPr/>
        </p:nvSpPr>
        <p:spPr>
          <a:xfrm>
            <a:off x="955395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80" name="object 180"/>
          <p:cNvSpPr/>
          <p:nvPr/>
        </p:nvSpPr>
        <p:spPr>
          <a:xfrm>
            <a:off x="961110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81" name="object 181"/>
          <p:cNvSpPr/>
          <p:nvPr/>
        </p:nvSpPr>
        <p:spPr>
          <a:xfrm>
            <a:off x="966825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82" name="object 182"/>
          <p:cNvSpPr/>
          <p:nvPr/>
        </p:nvSpPr>
        <p:spPr>
          <a:xfrm>
            <a:off x="972540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83" name="object 183"/>
          <p:cNvSpPr/>
          <p:nvPr/>
        </p:nvSpPr>
        <p:spPr>
          <a:xfrm>
            <a:off x="9782558"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84" name="object 184"/>
          <p:cNvSpPr/>
          <p:nvPr/>
        </p:nvSpPr>
        <p:spPr>
          <a:xfrm>
            <a:off x="9839707"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85" name="object 185"/>
          <p:cNvSpPr/>
          <p:nvPr/>
        </p:nvSpPr>
        <p:spPr>
          <a:xfrm>
            <a:off x="9896856" y="3174110"/>
            <a:ext cx="29209" cy="0"/>
          </a:xfrm>
          <a:custGeom>
            <a:avLst/>
            <a:gdLst/>
            <a:ahLst/>
            <a:cxnLst/>
            <a:rect l="l" t="t" r="r" b="b"/>
            <a:pathLst>
              <a:path w="29209">
                <a:moveTo>
                  <a:pt x="0" y="0"/>
                </a:moveTo>
                <a:lnTo>
                  <a:pt x="28955" y="0"/>
                </a:lnTo>
              </a:path>
            </a:pathLst>
          </a:custGeom>
          <a:ln w="28194">
            <a:solidFill>
              <a:srgbClr val="1F497D"/>
            </a:solidFill>
          </a:ln>
        </p:spPr>
        <p:txBody>
          <a:bodyPr wrap="square" lIns="0" tIns="0" rIns="0" bIns="0" rtlCol="0"/>
          <a:lstStyle/>
          <a:p>
            <a:endParaRPr/>
          </a:p>
        </p:txBody>
      </p:sp>
      <p:sp>
        <p:nvSpPr>
          <p:cNvPr id="186" name="object 186"/>
          <p:cNvSpPr/>
          <p:nvPr/>
        </p:nvSpPr>
        <p:spPr>
          <a:xfrm>
            <a:off x="9954006" y="3174110"/>
            <a:ext cx="2540" cy="0"/>
          </a:xfrm>
          <a:custGeom>
            <a:avLst/>
            <a:gdLst/>
            <a:ahLst/>
            <a:cxnLst/>
            <a:rect l="l" t="t" r="r" b="b"/>
            <a:pathLst>
              <a:path w="2540">
                <a:moveTo>
                  <a:pt x="0" y="0"/>
                </a:moveTo>
                <a:lnTo>
                  <a:pt x="2285" y="0"/>
                </a:lnTo>
              </a:path>
            </a:pathLst>
          </a:custGeom>
          <a:ln w="28194">
            <a:solidFill>
              <a:srgbClr val="1F497D"/>
            </a:solidFill>
          </a:ln>
        </p:spPr>
        <p:txBody>
          <a:bodyPr wrap="square" lIns="0" tIns="0" rIns="0" bIns="0" rtlCol="0"/>
          <a:lstStyle/>
          <a:p>
            <a:endParaRPr/>
          </a:p>
        </p:txBody>
      </p:sp>
      <p:sp>
        <p:nvSpPr>
          <p:cNvPr id="187" name="object 187"/>
          <p:cNvSpPr txBox="1"/>
          <p:nvPr/>
        </p:nvSpPr>
        <p:spPr>
          <a:xfrm>
            <a:off x="6179313" y="2871215"/>
            <a:ext cx="2821305" cy="184666"/>
          </a:xfrm>
          <a:prstGeom prst="rect">
            <a:avLst/>
          </a:prstGeom>
        </p:spPr>
        <p:txBody>
          <a:bodyPr vert="horz" wrap="square" lIns="0" tIns="0" rIns="0" bIns="0" rtlCol="0">
            <a:spAutoFit/>
          </a:bodyPr>
          <a:lstStyle/>
          <a:p>
            <a:pPr marL="12697"/>
            <a:r>
              <a:rPr sz="1200" b="1" dirty="0">
                <a:solidFill>
                  <a:srgbClr val="444F51"/>
                </a:solidFill>
                <a:latin typeface="Calibri"/>
                <a:cs typeface="Calibri"/>
              </a:rPr>
              <a:t>Solar </a:t>
            </a:r>
            <a:r>
              <a:rPr sz="1200" b="1" spc="-10" dirty="0">
                <a:solidFill>
                  <a:srgbClr val="444F51"/>
                </a:solidFill>
                <a:latin typeface="Calibri"/>
                <a:cs typeface="Calibri"/>
              </a:rPr>
              <a:t>Installations </a:t>
            </a:r>
            <a:r>
              <a:rPr sz="1200" b="1" spc="-4" dirty="0">
                <a:solidFill>
                  <a:srgbClr val="444F51"/>
                </a:solidFill>
                <a:latin typeface="Calibri"/>
                <a:cs typeface="Calibri"/>
              </a:rPr>
              <a:t>Continue </a:t>
            </a:r>
            <a:r>
              <a:rPr sz="1200" b="1" spc="-10" dirty="0">
                <a:solidFill>
                  <a:srgbClr val="444F51"/>
                </a:solidFill>
                <a:latin typeface="Calibri"/>
                <a:cs typeface="Calibri"/>
              </a:rPr>
              <a:t>to </a:t>
            </a:r>
            <a:r>
              <a:rPr sz="1200" b="1" spc="-4" dirty="0">
                <a:solidFill>
                  <a:srgbClr val="444F51"/>
                </a:solidFill>
                <a:latin typeface="Calibri"/>
                <a:cs typeface="Calibri"/>
              </a:rPr>
              <a:t>Grow</a:t>
            </a:r>
            <a:r>
              <a:rPr sz="1200" b="1" spc="45" dirty="0">
                <a:solidFill>
                  <a:srgbClr val="444F51"/>
                </a:solidFill>
                <a:latin typeface="Calibri"/>
                <a:cs typeface="Calibri"/>
              </a:rPr>
              <a:t> </a:t>
            </a:r>
            <a:r>
              <a:rPr sz="1200" b="1" spc="-4" dirty="0">
                <a:solidFill>
                  <a:srgbClr val="444F51"/>
                </a:solidFill>
                <a:latin typeface="Calibri"/>
                <a:cs typeface="Calibri"/>
              </a:rPr>
              <a:t>Rapidly</a:t>
            </a:r>
            <a:endParaRPr sz="1200">
              <a:latin typeface="Calibri"/>
              <a:cs typeface="Calibri"/>
            </a:endParaRPr>
          </a:p>
        </p:txBody>
      </p:sp>
      <p:sp>
        <p:nvSpPr>
          <p:cNvPr id="188" name="object 188"/>
          <p:cNvSpPr/>
          <p:nvPr/>
        </p:nvSpPr>
        <p:spPr>
          <a:xfrm>
            <a:off x="9134093" y="3448050"/>
            <a:ext cx="0" cy="2102485"/>
          </a:xfrm>
          <a:custGeom>
            <a:avLst/>
            <a:gdLst/>
            <a:ahLst/>
            <a:cxnLst/>
            <a:rect l="l" t="t" r="r" b="b"/>
            <a:pathLst>
              <a:path h="2102485">
                <a:moveTo>
                  <a:pt x="0" y="0"/>
                </a:moveTo>
                <a:lnTo>
                  <a:pt x="0" y="2102358"/>
                </a:lnTo>
              </a:path>
            </a:pathLst>
          </a:custGeom>
          <a:ln w="9144">
            <a:solidFill>
              <a:srgbClr val="868686"/>
            </a:solidFill>
          </a:ln>
        </p:spPr>
        <p:txBody>
          <a:bodyPr wrap="square" lIns="0" tIns="0" rIns="0" bIns="0" rtlCol="0"/>
          <a:lstStyle/>
          <a:p>
            <a:endParaRPr/>
          </a:p>
        </p:txBody>
      </p:sp>
      <p:sp>
        <p:nvSpPr>
          <p:cNvPr id="189" name="object 189"/>
          <p:cNvSpPr/>
          <p:nvPr/>
        </p:nvSpPr>
        <p:spPr>
          <a:xfrm>
            <a:off x="9134093" y="5513832"/>
            <a:ext cx="36196" cy="0"/>
          </a:xfrm>
          <a:custGeom>
            <a:avLst/>
            <a:gdLst/>
            <a:ahLst/>
            <a:cxnLst/>
            <a:rect l="l" t="t" r="r" b="b"/>
            <a:pathLst>
              <a:path w="36195">
                <a:moveTo>
                  <a:pt x="0" y="0"/>
                </a:moveTo>
                <a:lnTo>
                  <a:pt x="35814" y="0"/>
                </a:lnTo>
              </a:path>
            </a:pathLst>
          </a:custGeom>
          <a:ln w="9143">
            <a:solidFill>
              <a:srgbClr val="868686"/>
            </a:solidFill>
          </a:ln>
        </p:spPr>
        <p:txBody>
          <a:bodyPr wrap="square" lIns="0" tIns="0" rIns="0" bIns="0" rtlCol="0"/>
          <a:lstStyle/>
          <a:p>
            <a:endParaRPr/>
          </a:p>
        </p:txBody>
      </p:sp>
      <p:sp>
        <p:nvSpPr>
          <p:cNvPr id="190" name="object 190"/>
          <p:cNvSpPr/>
          <p:nvPr/>
        </p:nvSpPr>
        <p:spPr>
          <a:xfrm>
            <a:off x="9134093" y="5169408"/>
            <a:ext cx="36196" cy="0"/>
          </a:xfrm>
          <a:custGeom>
            <a:avLst/>
            <a:gdLst/>
            <a:ahLst/>
            <a:cxnLst/>
            <a:rect l="l" t="t" r="r" b="b"/>
            <a:pathLst>
              <a:path w="36195">
                <a:moveTo>
                  <a:pt x="0" y="0"/>
                </a:moveTo>
                <a:lnTo>
                  <a:pt x="35814" y="0"/>
                </a:lnTo>
              </a:path>
            </a:pathLst>
          </a:custGeom>
          <a:ln w="9143">
            <a:solidFill>
              <a:srgbClr val="868686"/>
            </a:solidFill>
          </a:ln>
        </p:spPr>
        <p:txBody>
          <a:bodyPr wrap="square" lIns="0" tIns="0" rIns="0" bIns="0" rtlCol="0"/>
          <a:lstStyle/>
          <a:p>
            <a:endParaRPr/>
          </a:p>
        </p:txBody>
      </p:sp>
      <p:sp>
        <p:nvSpPr>
          <p:cNvPr id="191" name="object 191"/>
          <p:cNvSpPr/>
          <p:nvPr/>
        </p:nvSpPr>
        <p:spPr>
          <a:xfrm>
            <a:off x="9134093" y="4824984"/>
            <a:ext cx="36196" cy="0"/>
          </a:xfrm>
          <a:custGeom>
            <a:avLst/>
            <a:gdLst/>
            <a:ahLst/>
            <a:cxnLst/>
            <a:rect l="l" t="t" r="r" b="b"/>
            <a:pathLst>
              <a:path w="36195">
                <a:moveTo>
                  <a:pt x="0" y="0"/>
                </a:moveTo>
                <a:lnTo>
                  <a:pt x="35814" y="0"/>
                </a:lnTo>
              </a:path>
            </a:pathLst>
          </a:custGeom>
          <a:ln w="9144">
            <a:solidFill>
              <a:srgbClr val="868686"/>
            </a:solidFill>
          </a:ln>
        </p:spPr>
        <p:txBody>
          <a:bodyPr wrap="square" lIns="0" tIns="0" rIns="0" bIns="0" rtlCol="0"/>
          <a:lstStyle/>
          <a:p>
            <a:endParaRPr/>
          </a:p>
        </p:txBody>
      </p:sp>
      <p:sp>
        <p:nvSpPr>
          <p:cNvPr id="192" name="object 192"/>
          <p:cNvSpPr/>
          <p:nvPr/>
        </p:nvSpPr>
        <p:spPr>
          <a:xfrm>
            <a:off x="9134093" y="4480559"/>
            <a:ext cx="36196" cy="0"/>
          </a:xfrm>
          <a:custGeom>
            <a:avLst/>
            <a:gdLst/>
            <a:ahLst/>
            <a:cxnLst/>
            <a:rect l="l" t="t" r="r" b="b"/>
            <a:pathLst>
              <a:path w="36195">
                <a:moveTo>
                  <a:pt x="0" y="0"/>
                </a:moveTo>
                <a:lnTo>
                  <a:pt x="35814" y="0"/>
                </a:lnTo>
              </a:path>
            </a:pathLst>
          </a:custGeom>
          <a:ln w="9144">
            <a:solidFill>
              <a:srgbClr val="868686"/>
            </a:solidFill>
          </a:ln>
        </p:spPr>
        <p:txBody>
          <a:bodyPr wrap="square" lIns="0" tIns="0" rIns="0" bIns="0" rtlCol="0"/>
          <a:lstStyle/>
          <a:p>
            <a:endParaRPr/>
          </a:p>
        </p:txBody>
      </p:sp>
      <p:sp>
        <p:nvSpPr>
          <p:cNvPr id="193" name="object 193"/>
          <p:cNvSpPr/>
          <p:nvPr/>
        </p:nvSpPr>
        <p:spPr>
          <a:xfrm>
            <a:off x="9134093" y="4136135"/>
            <a:ext cx="36196" cy="0"/>
          </a:xfrm>
          <a:custGeom>
            <a:avLst/>
            <a:gdLst/>
            <a:ahLst/>
            <a:cxnLst/>
            <a:rect l="l" t="t" r="r" b="b"/>
            <a:pathLst>
              <a:path w="36195">
                <a:moveTo>
                  <a:pt x="0" y="0"/>
                </a:moveTo>
                <a:lnTo>
                  <a:pt x="35814" y="0"/>
                </a:lnTo>
              </a:path>
            </a:pathLst>
          </a:custGeom>
          <a:ln w="9144">
            <a:solidFill>
              <a:srgbClr val="868686"/>
            </a:solidFill>
          </a:ln>
        </p:spPr>
        <p:txBody>
          <a:bodyPr wrap="square" lIns="0" tIns="0" rIns="0" bIns="0" rtlCol="0"/>
          <a:lstStyle/>
          <a:p>
            <a:endParaRPr/>
          </a:p>
        </p:txBody>
      </p:sp>
      <p:sp>
        <p:nvSpPr>
          <p:cNvPr id="194" name="object 194"/>
          <p:cNvSpPr/>
          <p:nvPr/>
        </p:nvSpPr>
        <p:spPr>
          <a:xfrm>
            <a:off x="9134093" y="3792473"/>
            <a:ext cx="36196" cy="0"/>
          </a:xfrm>
          <a:custGeom>
            <a:avLst/>
            <a:gdLst/>
            <a:ahLst/>
            <a:cxnLst/>
            <a:rect l="l" t="t" r="r" b="b"/>
            <a:pathLst>
              <a:path w="36195">
                <a:moveTo>
                  <a:pt x="0" y="0"/>
                </a:moveTo>
                <a:lnTo>
                  <a:pt x="35814" y="0"/>
                </a:lnTo>
              </a:path>
            </a:pathLst>
          </a:custGeom>
          <a:ln w="9144">
            <a:solidFill>
              <a:srgbClr val="868686"/>
            </a:solidFill>
          </a:ln>
        </p:spPr>
        <p:txBody>
          <a:bodyPr wrap="square" lIns="0" tIns="0" rIns="0" bIns="0" rtlCol="0"/>
          <a:lstStyle/>
          <a:p>
            <a:endParaRPr/>
          </a:p>
        </p:txBody>
      </p:sp>
      <p:sp>
        <p:nvSpPr>
          <p:cNvPr id="195" name="object 195"/>
          <p:cNvSpPr/>
          <p:nvPr/>
        </p:nvSpPr>
        <p:spPr>
          <a:xfrm>
            <a:off x="9134093" y="3448050"/>
            <a:ext cx="36196" cy="0"/>
          </a:xfrm>
          <a:custGeom>
            <a:avLst/>
            <a:gdLst/>
            <a:ahLst/>
            <a:cxnLst/>
            <a:rect l="l" t="t" r="r" b="b"/>
            <a:pathLst>
              <a:path w="36195">
                <a:moveTo>
                  <a:pt x="0" y="0"/>
                </a:moveTo>
                <a:lnTo>
                  <a:pt x="35814" y="0"/>
                </a:lnTo>
              </a:path>
            </a:pathLst>
          </a:custGeom>
          <a:ln w="9144">
            <a:solidFill>
              <a:srgbClr val="868686"/>
            </a:solidFill>
          </a:ln>
        </p:spPr>
        <p:txBody>
          <a:bodyPr wrap="square" lIns="0" tIns="0" rIns="0" bIns="0" rtlCol="0"/>
          <a:lstStyle/>
          <a:p>
            <a:endParaRPr/>
          </a:p>
        </p:txBody>
      </p:sp>
      <p:sp>
        <p:nvSpPr>
          <p:cNvPr id="196" name="object 196"/>
          <p:cNvSpPr/>
          <p:nvPr/>
        </p:nvSpPr>
        <p:spPr>
          <a:xfrm>
            <a:off x="5877306" y="3448050"/>
            <a:ext cx="0" cy="2102485"/>
          </a:xfrm>
          <a:custGeom>
            <a:avLst/>
            <a:gdLst/>
            <a:ahLst/>
            <a:cxnLst/>
            <a:rect l="l" t="t" r="r" b="b"/>
            <a:pathLst>
              <a:path h="2102485">
                <a:moveTo>
                  <a:pt x="0" y="0"/>
                </a:moveTo>
                <a:lnTo>
                  <a:pt x="0" y="2102358"/>
                </a:lnTo>
              </a:path>
            </a:pathLst>
          </a:custGeom>
          <a:ln w="9144">
            <a:solidFill>
              <a:srgbClr val="868686"/>
            </a:solidFill>
          </a:ln>
        </p:spPr>
        <p:txBody>
          <a:bodyPr wrap="square" lIns="0" tIns="0" rIns="0" bIns="0" rtlCol="0"/>
          <a:lstStyle/>
          <a:p>
            <a:endParaRPr/>
          </a:p>
        </p:txBody>
      </p:sp>
      <p:sp>
        <p:nvSpPr>
          <p:cNvPr id="197" name="object 197"/>
          <p:cNvSpPr/>
          <p:nvPr/>
        </p:nvSpPr>
        <p:spPr>
          <a:xfrm>
            <a:off x="5841492" y="5255513"/>
            <a:ext cx="36196" cy="0"/>
          </a:xfrm>
          <a:custGeom>
            <a:avLst/>
            <a:gdLst/>
            <a:ahLst/>
            <a:cxnLst/>
            <a:rect l="l" t="t" r="r" b="b"/>
            <a:pathLst>
              <a:path w="36195">
                <a:moveTo>
                  <a:pt x="0" y="0"/>
                </a:moveTo>
                <a:lnTo>
                  <a:pt x="35813" y="0"/>
                </a:lnTo>
              </a:path>
            </a:pathLst>
          </a:custGeom>
          <a:ln w="9144">
            <a:solidFill>
              <a:srgbClr val="868686"/>
            </a:solidFill>
          </a:ln>
        </p:spPr>
        <p:txBody>
          <a:bodyPr wrap="square" lIns="0" tIns="0" rIns="0" bIns="0" rtlCol="0"/>
          <a:lstStyle/>
          <a:p>
            <a:endParaRPr/>
          </a:p>
        </p:txBody>
      </p:sp>
      <p:sp>
        <p:nvSpPr>
          <p:cNvPr id="198" name="object 198"/>
          <p:cNvSpPr/>
          <p:nvPr/>
        </p:nvSpPr>
        <p:spPr>
          <a:xfrm>
            <a:off x="5841492" y="4997196"/>
            <a:ext cx="36196" cy="0"/>
          </a:xfrm>
          <a:custGeom>
            <a:avLst/>
            <a:gdLst/>
            <a:ahLst/>
            <a:cxnLst/>
            <a:rect l="l" t="t" r="r" b="b"/>
            <a:pathLst>
              <a:path w="36195">
                <a:moveTo>
                  <a:pt x="0" y="0"/>
                </a:moveTo>
                <a:lnTo>
                  <a:pt x="35813" y="0"/>
                </a:lnTo>
              </a:path>
            </a:pathLst>
          </a:custGeom>
          <a:ln w="9144">
            <a:solidFill>
              <a:srgbClr val="868686"/>
            </a:solidFill>
          </a:ln>
        </p:spPr>
        <p:txBody>
          <a:bodyPr wrap="square" lIns="0" tIns="0" rIns="0" bIns="0" rtlCol="0"/>
          <a:lstStyle/>
          <a:p>
            <a:endParaRPr/>
          </a:p>
        </p:txBody>
      </p:sp>
      <p:sp>
        <p:nvSpPr>
          <p:cNvPr id="199" name="object 199"/>
          <p:cNvSpPr/>
          <p:nvPr/>
        </p:nvSpPr>
        <p:spPr>
          <a:xfrm>
            <a:off x="5841492" y="4738878"/>
            <a:ext cx="36196" cy="0"/>
          </a:xfrm>
          <a:custGeom>
            <a:avLst/>
            <a:gdLst/>
            <a:ahLst/>
            <a:cxnLst/>
            <a:rect l="l" t="t" r="r" b="b"/>
            <a:pathLst>
              <a:path w="36195">
                <a:moveTo>
                  <a:pt x="0" y="0"/>
                </a:moveTo>
                <a:lnTo>
                  <a:pt x="35813" y="0"/>
                </a:lnTo>
              </a:path>
            </a:pathLst>
          </a:custGeom>
          <a:ln w="9144">
            <a:solidFill>
              <a:srgbClr val="868686"/>
            </a:solidFill>
          </a:ln>
        </p:spPr>
        <p:txBody>
          <a:bodyPr wrap="square" lIns="0" tIns="0" rIns="0" bIns="0" rtlCol="0"/>
          <a:lstStyle/>
          <a:p>
            <a:endParaRPr/>
          </a:p>
        </p:txBody>
      </p:sp>
      <p:sp>
        <p:nvSpPr>
          <p:cNvPr id="200" name="object 200"/>
          <p:cNvSpPr/>
          <p:nvPr/>
        </p:nvSpPr>
        <p:spPr>
          <a:xfrm>
            <a:off x="5841492" y="4480559"/>
            <a:ext cx="36196" cy="0"/>
          </a:xfrm>
          <a:custGeom>
            <a:avLst/>
            <a:gdLst/>
            <a:ahLst/>
            <a:cxnLst/>
            <a:rect l="l" t="t" r="r" b="b"/>
            <a:pathLst>
              <a:path w="36195">
                <a:moveTo>
                  <a:pt x="0" y="0"/>
                </a:moveTo>
                <a:lnTo>
                  <a:pt x="35813" y="0"/>
                </a:lnTo>
              </a:path>
            </a:pathLst>
          </a:custGeom>
          <a:ln w="9144">
            <a:solidFill>
              <a:srgbClr val="868686"/>
            </a:solidFill>
          </a:ln>
        </p:spPr>
        <p:txBody>
          <a:bodyPr wrap="square" lIns="0" tIns="0" rIns="0" bIns="0" rtlCol="0"/>
          <a:lstStyle/>
          <a:p>
            <a:endParaRPr/>
          </a:p>
        </p:txBody>
      </p:sp>
      <p:sp>
        <p:nvSpPr>
          <p:cNvPr id="201" name="object 201"/>
          <p:cNvSpPr/>
          <p:nvPr/>
        </p:nvSpPr>
        <p:spPr>
          <a:xfrm>
            <a:off x="5841492" y="4222241"/>
            <a:ext cx="36196" cy="0"/>
          </a:xfrm>
          <a:custGeom>
            <a:avLst/>
            <a:gdLst/>
            <a:ahLst/>
            <a:cxnLst/>
            <a:rect l="l" t="t" r="r" b="b"/>
            <a:pathLst>
              <a:path w="36195">
                <a:moveTo>
                  <a:pt x="0" y="0"/>
                </a:moveTo>
                <a:lnTo>
                  <a:pt x="35813" y="0"/>
                </a:lnTo>
              </a:path>
            </a:pathLst>
          </a:custGeom>
          <a:ln w="9144">
            <a:solidFill>
              <a:srgbClr val="868686"/>
            </a:solidFill>
          </a:ln>
        </p:spPr>
        <p:txBody>
          <a:bodyPr wrap="square" lIns="0" tIns="0" rIns="0" bIns="0" rtlCol="0"/>
          <a:lstStyle/>
          <a:p>
            <a:endParaRPr/>
          </a:p>
        </p:txBody>
      </p:sp>
      <p:sp>
        <p:nvSpPr>
          <p:cNvPr id="202" name="object 202"/>
          <p:cNvSpPr/>
          <p:nvPr/>
        </p:nvSpPr>
        <p:spPr>
          <a:xfrm>
            <a:off x="5841492" y="3963923"/>
            <a:ext cx="36196" cy="0"/>
          </a:xfrm>
          <a:custGeom>
            <a:avLst/>
            <a:gdLst/>
            <a:ahLst/>
            <a:cxnLst/>
            <a:rect l="l" t="t" r="r" b="b"/>
            <a:pathLst>
              <a:path w="36195">
                <a:moveTo>
                  <a:pt x="0" y="0"/>
                </a:moveTo>
                <a:lnTo>
                  <a:pt x="35813" y="0"/>
                </a:lnTo>
              </a:path>
            </a:pathLst>
          </a:custGeom>
          <a:ln w="9144">
            <a:solidFill>
              <a:srgbClr val="868686"/>
            </a:solidFill>
          </a:ln>
        </p:spPr>
        <p:txBody>
          <a:bodyPr wrap="square" lIns="0" tIns="0" rIns="0" bIns="0" rtlCol="0"/>
          <a:lstStyle/>
          <a:p>
            <a:endParaRPr/>
          </a:p>
        </p:txBody>
      </p:sp>
      <p:sp>
        <p:nvSpPr>
          <p:cNvPr id="203" name="object 203"/>
          <p:cNvSpPr/>
          <p:nvPr/>
        </p:nvSpPr>
        <p:spPr>
          <a:xfrm>
            <a:off x="5841492" y="3706367"/>
            <a:ext cx="36196" cy="0"/>
          </a:xfrm>
          <a:custGeom>
            <a:avLst/>
            <a:gdLst/>
            <a:ahLst/>
            <a:cxnLst/>
            <a:rect l="l" t="t" r="r" b="b"/>
            <a:pathLst>
              <a:path w="36195">
                <a:moveTo>
                  <a:pt x="0" y="0"/>
                </a:moveTo>
                <a:lnTo>
                  <a:pt x="35813" y="0"/>
                </a:lnTo>
              </a:path>
            </a:pathLst>
          </a:custGeom>
          <a:ln w="9144">
            <a:solidFill>
              <a:srgbClr val="868686"/>
            </a:solidFill>
          </a:ln>
        </p:spPr>
        <p:txBody>
          <a:bodyPr wrap="square" lIns="0" tIns="0" rIns="0" bIns="0" rtlCol="0"/>
          <a:lstStyle/>
          <a:p>
            <a:endParaRPr/>
          </a:p>
        </p:txBody>
      </p:sp>
      <p:sp>
        <p:nvSpPr>
          <p:cNvPr id="204" name="object 204"/>
          <p:cNvSpPr/>
          <p:nvPr/>
        </p:nvSpPr>
        <p:spPr>
          <a:xfrm>
            <a:off x="5841492" y="3448050"/>
            <a:ext cx="36196" cy="0"/>
          </a:xfrm>
          <a:custGeom>
            <a:avLst/>
            <a:gdLst/>
            <a:ahLst/>
            <a:cxnLst/>
            <a:rect l="l" t="t" r="r" b="b"/>
            <a:pathLst>
              <a:path w="36195">
                <a:moveTo>
                  <a:pt x="0" y="0"/>
                </a:moveTo>
                <a:lnTo>
                  <a:pt x="35813" y="0"/>
                </a:lnTo>
              </a:path>
            </a:pathLst>
          </a:custGeom>
          <a:ln w="9144">
            <a:solidFill>
              <a:srgbClr val="868686"/>
            </a:solidFill>
          </a:ln>
        </p:spPr>
        <p:txBody>
          <a:bodyPr wrap="square" lIns="0" tIns="0" rIns="0" bIns="0" rtlCol="0"/>
          <a:lstStyle/>
          <a:p>
            <a:endParaRPr/>
          </a:p>
        </p:txBody>
      </p:sp>
      <p:sp>
        <p:nvSpPr>
          <p:cNvPr id="205" name="object 205"/>
          <p:cNvSpPr/>
          <p:nvPr/>
        </p:nvSpPr>
        <p:spPr>
          <a:xfrm>
            <a:off x="6338317" y="5532120"/>
            <a:ext cx="9525" cy="0"/>
          </a:xfrm>
          <a:custGeom>
            <a:avLst/>
            <a:gdLst/>
            <a:ahLst/>
            <a:cxnLst/>
            <a:rect l="l" t="t" r="r" b="b"/>
            <a:pathLst>
              <a:path w="9525">
                <a:moveTo>
                  <a:pt x="0" y="0"/>
                </a:moveTo>
                <a:lnTo>
                  <a:pt x="9144" y="0"/>
                </a:lnTo>
              </a:path>
            </a:pathLst>
          </a:custGeom>
          <a:ln w="36575">
            <a:solidFill>
              <a:srgbClr val="868686"/>
            </a:solidFill>
          </a:ln>
        </p:spPr>
        <p:txBody>
          <a:bodyPr wrap="square" lIns="0" tIns="0" rIns="0" bIns="0" rtlCol="0"/>
          <a:lstStyle/>
          <a:p>
            <a:endParaRPr/>
          </a:p>
        </p:txBody>
      </p:sp>
      <p:sp>
        <p:nvSpPr>
          <p:cNvPr id="206" name="object 206"/>
          <p:cNvSpPr/>
          <p:nvPr/>
        </p:nvSpPr>
        <p:spPr>
          <a:xfrm>
            <a:off x="6803139" y="5532120"/>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07" name="object 207"/>
          <p:cNvSpPr/>
          <p:nvPr/>
        </p:nvSpPr>
        <p:spPr>
          <a:xfrm>
            <a:off x="7268719" y="5532120"/>
            <a:ext cx="9525" cy="0"/>
          </a:xfrm>
          <a:custGeom>
            <a:avLst/>
            <a:gdLst/>
            <a:ahLst/>
            <a:cxnLst/>
            <a:rect l="l" t="t" r="r" b="b"/>
            <a:pathLst>
              <a:path w="9525">
                <a:moveTo>
                  <a:pt x="0" y="0"/>
                </a:moveTo>
                <a:lnTo>
                  <a:pt x="9144" y="0"/>
                </a:lnTo>
              </a:path>
            </a:pathLst>
          </a:custGeom>
          <a:ln w="36575">
            <a:solidFill>
              <a:srgbClr val="868686"/>
            </a:solidFill>
          </a:ln>
        </p:spPr>
        <p:txBody>
          <a:bodyPr wrap="square" lIns="0" tIns="0" rIns="0" bIns="0" rtlCol="0"/>
          <a:lstStyle/>
          <a:p>
            <a:endParaRPr/>
          </a:p>
        </p:txBody>
      </p:sp>
      <p:sp>
        <p:nvSpPr>
          <p:cNvPr id="208" name="object 208"/>
          <p:cNvSpPr/>
          <p:nvPr/>
        </p:nvSpPr>
        <p:spPr>
          <a:xfrm>
            <a:off x="7733540" y="5532120"/>
            <a:ext cx="9525" cy="0"/>
          </a:xfrm>
          <a:custGeom>
            <a:avLst/>
            <a:gdLst/>
            <a:ahLst/>
            <a:cxnLst/>
            <a:rect l="l" t="t" r="r" b="b"/>
            <a:pathLst>
              <a:path w="9525">
                <a:moveTo>
                  <a:pt x="0" y="0"/>
                </a:moveTo>
                <a:lnTo>
                  <a:pt x="9144" y="0"/>
                </a:lnTo>
              </a:path>
            </a:pathLst>
          </a:custGeom>
          <a:ln w="36575">
            <a:solidFill>
              <a:srgbClr val="868686"/>
            </a:solidFill>
          </a:ln>
        </p:spPr>
        <p:txBody>
          <a:bodyPr wrap="square" lIns="0" tIns="0" rIns="0" bIns="0" rtlCol="0"/>
          <a:lstStyle/>
          <a:p>
            <a:endParaRPr/>
          </a:p>
        </p:txBody>
      </p:sp>
      <p:sp>
        <p:nvSpPr>
          <p:cNvPr id="209" name="object 209"/>
          <p:cNvSpPr/>
          <p:nvPr/>
        </p:nvSpPr>
        <p:spPr>
          <a:xfrm>
            <a:off x="8199122" y="5532120"/>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10" name="object 210"/>
          <p:cNvSpPr/>
          <p:nvPr/>
        </p:nvSpPr>
        <p:spPr>
          <a:xfrm>
            <a:off x="8663942" y="5532120"/>
            <a:ext cx="9525" cy="0"/>
          </a:xfrm>
          <a:custGeom>
            <a:avLst/>
            <a:gdLst/>
            <a:ahLst/>
            <a:cxnLst/>
            <a:rect l="l" t="t" r="r" b="b"/>
            <a:pathLst>
              <a:path w="9525">
                <a:moveTo>
                  <a:pt x="0" y="0"/>
                </a:moveTo>
                <a:lnTo>
                  <a:pt x="9144" y="0"/>
                </a:lnTo>
              </a:path>
            </a:pathLst>
          </a:custGeom>
          <a:ln w="36575">
            <a:solidFill>
              <a:srgbClr val="868686"/>
            </a:solidFill>
          </a:ln>
        </p:spPr>
        <p:txBody>
          <a:bodyPr wrap="square" lIns="0" tIns="0" rIns="0" bIns="0" rtlCol="0"/>
          <a:lstStyle/>
          <a:p>
            <a:endParaRPr/>
          </a:p>
        </p:txBody>
      </p:sp>
      <p:sp>
        <p:nvSpPr>
          <p:cNvPr id="211" name="object 211"/>
          <p:cNvSpPr/>
          <p:nvPr/>
        </p:nvSpPr>
        <p:spPr>
          <a:xfrm>
            <a:off x="6094478" y="4113276"/>
            <a:ext cx="2823211" cy="993140"/>
          </a:xfrm>
          <a:custGeom>
            <a:avLst/>
            <a:gdLst/>
            <a:ahLst/>
            <a:cxnLst/>
            <a:rect l="l" t="t" r="r" b="b"/>
            <a:pathLst>
              <a:path w="2823209" h="993139">
                <a:moveTo>
                  <a:pt x="1409036" y="673733"/>
                </a:moveTo>
                <a:lnTo>
                  <a:pt x="944879" y="714756"/>
                </a:lnTo>
                <a:lnTo>
                  <a:pt x="942593" y="714756"/>
                </a:lnTo>
                <a:lnTo>
                  <a:pt x="477011" y="829056"/>
                </a:lnTo>
                <a:lnTo>
                  <a:pt x="11429" y="963930"/>
                </a:lnTo>
                <a:lnTo>
                  <a:pt x="4571" y="966216"/>
                </a:lnTo>
                <a:lnTo>
                  <a:pt x="0" y="973836"/>
                </a:lnTo>
                <a:lnTo>
                  <a:pt x="2285" y="981456"/>
                </a:lnTo>
                <a:lnTo>
                  <a:pt x="4571" y="988314"/>
                </a:lnTo>
                <a:lnTo>
                  <a:pt x="12191" y="992886"/>
                </a:lnTo>
                <a:lnTo>
                  <a:pt x="19811" y="990600"/>
                </a:lnTo>
                <a:lnTo>
                  <a:pt x="485393" y="855726"/>
                </a:lnTo>
                <a:lnTo>
                  <a:pt x="949451" y="742188"/>
                </a:lnTo>
                <a:lnTo>
                  <a:pt x="949451" y="742747"/>
                </a:lnTo>
                <a:lnTo>
                  <a:pt x="1405889" y="702408"/>
                </a:lnTo>
                <a:lnTo>
                  <a:pt x="1405889" y="675132"/>
                </a:lnTo>
                <a:lnTo>
                  <a:pt x="1409036" y="673733"/>
                </a:lnTo>
                <a:close/>
              </a:path>
              <a:path w="2823209" h="993139">
                <a:moveTo>
                  <a:pt x="949451" y="742747"/>
                </a:moveTo>
                <a:lnTo>
                  <a:pt x="949451" y="742188"/>
                </a:lnTo>
                <a:lnTo>
                  <a:pt x="947165" y="742950"/>
                </a:lnTo>
                <a:lnTo>
                  <a:pt x="949451" y="742747"/>
                </a:lnTo>
                <a:close/>
              </a:path>
              <a:path w="2823209" h="993139">
                <a:moveTo>
                  <a:pt x="1410461" y="673608"/>
                </a:moveTo>
                <a:lnTo>
                  <a:pt x="1409036" y="673733"/>
                </a:lnTo>
                <a:lnTo>
                  <a:pt x="1405889" y="675132"/>
                </a:lnTo>
                <a:lnTo>
                  <a:pt x="1410461" y="673608"/>
                </a:lnTo>
                <a:close/>
              </a:path>
              <a:path w="2823209" h="993139">
                <a:moveTo>
                  <a:pt x="1410461" y="702004"/>
                </a:moveTo>
                <a:lnTo>
                  <a:pt x="1410461" y="673608"/>
                </a:lnTo>
                <a:lnTo>
                  <a:pt x="1405889" y="675132"/>
                </a:lnTo>
                <a:lnTo>
                  <a:pt x="1405889" y="702408"/>
                </a:lnTo>
                <a:lnTo>
                  <a:pt x="1410461" y="702004"/>
                </a:lnTo>
                <a:close/>
              </a:path>
              <a:path w="2823209" h="993139">
                <a:moveTo>
                  <a:pt x="2823210" y="16002"/>
                </a:moveTo>
                <a:lnTo>
                  <a:pt x="2819399" y="9144"/>
                </a:lnTo>
                <a:lnTo>
                  <a:pt x="2815590" y="3048"/>
                </a:lnTo>
                <a:lnTo>
                  <a:pt x="2806446" y="0"/>
                </a:lnTo>
                <a:lnTo>
                  <a:pt x="2335529" y="262128"/>
                </a:lnTo>
                <a:lnTo>
                  <a:pt x="1409036" y="673733"/>
                </a:lnTo>
                <a:lnTo>
                  <a:pt x="1410461" y="673608"/>
                </a:lnTo>
                <a:lnTo>
                  <a:pt x="1410461" y="702004"/>
                </a:lnTo>
                <a:lnTo>
                  <a:pt x="1412747" y="701802"/>
                </a:lnTo>
                <a:lnTo>
                  <a:pt x="1414271" y="701802"/>
                </a:lnTo>
                <a:lnTo>
                  <a:pt x="1417319" y="700278"/>
                </a:lnTo>
                <a:lnTo>
                  <a:pt x="2346960" y="287274"/>
                </a:lnTo>
                <a:lnTo>
                  <a:pt x="2820161" y="25146"/>
                </a:lnTo>
                <a:lnTo>
                  <a:pt x="2823210" y="16002"/>
                </a:lnTo>
                <a:close/>
              </a:path>
            </a:pathLst>
          </a:custGeom>
          <a:solidFill>
            <a:srgbClr val="EA5B28"/>
          </a:solidFill>
        </p:spPr>
        <p:txBody>
          <a:bodyPr wrap="square" lIns="0" tIns="0" rIns="0" bIns="0" rtlCol="0"/>
          <a:lstStyle/>
          <a:p>
            <a:endParaRPr/>
          </a:p>
        </p:txBody>
      </p:sp>
      <p:sp>
        <p:nvSpPr>
          <p:cNvPr id="212" name="object 212"/>
          <p:cNvSpPr/>
          <p:nvPr/>
        </p:nvSpPr>
        <p:spPr>
          <a:xfrm>
            <a:off x="6094478" y="3697986"/>
            <a:ext cx="2822575" cy="1281431"/>
          </a:xfrm>
          <a:custGeom>
            <a:avLst/>
            <a:gdLst/>
            <a:ahLst/>
            <a:cxnLst/>
            <a:rect l="l" t="t" r="r" b="b"/>
            <a:pathLst>
              <a:path w="2822575" h="1281429">
                <a:moveTo>
                  <a:pt x="1406327" y="875167"/>
                </a:moveTo>
                <a:lnTo>
                  <a:pt x="944117" y="928877"/>
                </a:lnTo>
                <a:lnTo>
                  <a:pt x="942593" y="928877"/>
                </a:lnTo>
                <a:lnTo>
                  <a:pt x="941831" y="929639"/>
                </a:lnTo>
                <a:lnTo>
                  <a:pt x="476249" y="1077467"/>
                </a:lnTo>
                <a:lnTo>
                  <a:pt x="10667" y="1251965"/>
                </a:lnTo>
                <a:lnTo>
                  <a:pt x="3047" y="1255013"/>
                </a:lnTo>
                <a:lnTo>
                  <a:pt x="0" y="1262633"/>
                </a:lnTo>
                <a:lnTo>
                  <a:pt x="2285" y="1270253"/>
                </a:lnTo>
                <a:lnTo>
                  <a:pt x="5333" y="1277873"/>
                </a:lnTo>
                <a:lnTo>
                  <a:pt x="12953" y="1280921"/>
                </a:lnTo>
                <a:lnTo>
                  <a:pt x="20573" y="1278635"/>
                </a:lnTo>
                <a:lnTo>
                  <a:pt x="486155" y="1104137"/>
                </a:lnTo>
                <a:lnTo>
                  <a:pt x="950213" y="956309"/>
                </a:lnTo>
                <a:lnTo>
                  <a:pt x="950213" y="956806"/>
                </a:lnTo>
                <a:lnTo>
                  <a:pt x="1404365" y="904032"/>
                </a:lnTo>
                <a:lnTo>
                  <a:pt x="1404365" y="876299"/>
                </a:lnTo>
                <a:lnTo>
                  <a:pt x="1406327" y="875167"/>
                </a:lnTo>
                <a:close/>
              </a:path>
              <a:path w="2822575" h="1281429">
                <a:moveTo>
                  <a:pt x="950213" y="956806"/>
                </a:moveTo>
                <a:lnTo>
                  <a:pt x="950213" y="956309"/>
                </a:lnTo>
                <a:lnTo>
                  <a:pt x="947927" y="957071"/>
                </a:lnTo>
                <a:lnTo>
                  <a:pt x="950213" y="956806"/>
                </a:lnTo>
                <a:close/>
              </a:path>
              <a:path w="2822575" h="1281429">
                <a:moveTo>
                  <a:pt x="1409699" y="874775"/>
                </a:moveTo>
                <a:lnTo>
                  <a:pt x="1406327" y="875167"/>
                </a:lnTo>
                <a:lnTo>
                  <a:pt x="1404365" y="876299"/>
                </a:lnTo>
                <a:lnTo>
                  <a:pt x="1409699" y="874775"/>
                </a:lnTo>
                <a:close/>
              </a:path>
              <a:path w="2822575" h="1281429">
                <a:moveTo>
                  <a:pt x="1409699" y="903412"/>
                </a:moveTo>
                <a:lnTo>
                  <a:pt x="1409699" y="874775"/>
                </a:lnTo>
                <a:lnTo>
                  <a:pt x="1404365" y="876299"/>
                </a:lnTo>
                <a:lnTo>
                  <a:pt x="1404365" y="904032"/>
                </a:lnTo>
                <a:lnTo>
                  <a:pt x="1409699" y="903412"/>
                </a:lnTo>
                <a:close/>
              </a:path>
              <a:path w="2822575" h="1281429">
                <a:moveTo>
                  <a:pt x="2822447" y="14477"/>
                </a:moveTo>
                <a:lnTo>
                  <a:pt x="2817875" y="8381"/>
                </a:lnTo>
                <a:lnTo>
                  <a:pt x="2813304" y="1523"/>
                </a:lnTo>
                <a:lnTo>
                  <a:pt x="2804922" y="0"/>
                </a:lnTo>
                <a:lnTo>
                  <a:pt x="2798825" y="4571"/>
                </a:lnTo>
                <a:lnTo>
                  <a:pt x="2334005" y="339851"/>
                </a:lnTo>
                <a:lnTo>
                  <a:pt x="1406327" y="875167"/>
                </a:lnTo>
                <a:lnTo>
                  <a:pt x="1409699" y="874775"/>
                </a:lnTo>
                <a:lnTo>
                  <a:pt x="1409699" y="903412"/>
                </a:lnTo>
                <a:lnTo>
                  <a:pt x="1413509" y="902969"/>
                </a:lnTo>
                <a:lnTo>
                  <a:pt x="1415033" y="902969"/>
                </a:lnTo>
                <a:lnTo>
                  <a:pt x="1417319" y="902207"/>
                </a:lnTo>
                <a:lnTo>
                  <a:pt x="1418843" y="900683"/>
                </a:lnTo>
                <a:lnTo>
                  <a:pt x="2348484" y="364235"/>
                </a:lnTo>
                <a:lnTo>
                  <a:pt x="2814828" y="27431"/>
                </a:lnTo>
                <a:lnTo>
                  <a:pt x="2821685" y="22859"/>
                </a:lnTo>
                <a:lnTo>
                  <a:pt x="2822447" y="14477"/>
                </a:lnTo>
                <a:close/>
              </a:path>
            </a:pathLst>
          </a:custGeom>
          <a:solidFill>
            <a:srgbClr val="46AAC5"/>
          </a:solidFill>
        </p:spPr>
        <p:txBody>
          <a:bodyPr wrap="square" lIns="0" tIns="0" rIns="0" bIns="0" rtlCol="0"/>
          <a:lstStyle/>
          <a:p>
            <a:endParaRPr/>
          </a:p>
        </p:txBody>
      </p:sp>
      <p:sp>
        <p:nvSpPr>
          <p:cNvPr id="213" name="object 213"/>
          <p:cNvSpPr txBox="1"/>
          <p:nvPr/>
        </p:nvSpPr>
        <p:spPr>
          <a:xfrm>
            <a:off x="9658224" y="3711715"/>
            <a:ext cx="83820" cy="139526"/>
          </a:xfrm>
          <a:prstGeom prst="rect">
            <a:avLst/>
          </a:prstGeom>
        </p:spPr>
        <p:txBody>
          <a:bodyPr vert="horz" wrap="square" lIns="0" tIns="0" rIns="0" bIns="0" rtlCol="0">
            <a:spAutoFit/>
          </a:bodyPr>
          <a:lstStyle/>
          <a:p>
            <a:pPr marL="12697"/>
            <a:r>
              <a:rPr sz="900" dirty="0">
                <a:latin typeface="Calibri"/>
                <a:cs typeface="Calibri"/>
              </a:rPr>
              <a:t>0</a:t>
            </a:r>
            <a:endParaRPr sz="900">
              <a:latin typeface="Calibri"/>
              <a:cs typeface="Calibri"/>
            </a:endParaRPr>
          </a:p>
        </p:txBody>
      </p:sp>
      <p:sp>
        <p:nvSpPr>
          <p:cNvPr id="214" name="object 214"/>
          <p:cNvSpPr txBox="1"/>
          <p:nvPr/>
        </p:nvSpPr>
        <p:spPr>
          <a:xfrm>
            <a:off x="5357891" y="3625613"/>
            <a:ext cx="401320" cy="139526"/>
          </a:xfrm>
          <a:prstGeom prst="rect">
            <a:avLst/>
          </a:prstGeom>
        </p:spPr>
        <p:txBody>
          <a:bodyPr vert="horz" wrap="square" lIns="0" tIns="0" rIns="0" bIns="0" rtlCol="0">
            <a:spAutoFit/>
          </a:bodyPr>
          <a:lstStyle/>
          <a:p>
            <a:pPr marL="12697"/>
            <a:r>
              <a:rPr sz="900" spc="-4" dirty="0">
                <a:latin typeface="Calibri"/>
                <a:cs typeface="Calibri"/>
              </a:rPr>
              <a:t>140,000</a:t>
            </a:r>
            <a:endParaRPr sz="900">
              <a:latin typeface="Calibri"/>
              <a:cs typeface="Calibri"/>
            </a:endParaRPr>
          </a:p>
        </p:txBody>
      </p:sp>
      <p:sp>
        <p:nvSpPr>
          <p:cNvPr id="215" name="object 215"/>
          <p:cNvSpPr txBox="1"/>
          <p:nvPr/>
        </p:nvSpPr>
        <p:spPr>
          <a:xfrm>
            <a:off x="5981971" y="5581661"/>
            <a:ext cx="1216025" cy="139526"/>
          </a:xfrm>
          <a:prstGeom prst="rect">
            <a:avLst/>
          </a:prstGeom>
        </p:spPr>
        <p:txBody>
          <a:bodyPr vert="horz" wrap="square" lIns="0" tIns="0" rIns="0" bIns="0" rtlCol="0">
            <a:spAutoFit/>
          </a:bodyPr>
          <a:lstStyle/>
          <a:p>
            <a:pPr marL="12697">
              <a:tabLst>
                <a:tab pos="449475" algn="l"/>
                <a:tab pos="915455" algn="l"/>
              </a:tabLst>
            </a:pPr>
            <a:r>
              <a:rPr sz="900" dirty="0">
                <a:latin typeface="Calibri"/>
                <a:cs typeface="Calibri"/>
              </a:rPr>
              <a:t>2014	2015E	2016E</a:t>
            </a:r>
            <a:endParaRPr sz="900">
              <a:latin typeface="Calibri"/>
              <a:cs typeface="Calibri"/>
            </a:endParaRPr>
          </a:p>
        </p:txBody>
      </p:sp>
      <p:sp>
        <p:nvSpPr>
          <p:cNvPr id="216" name="object 216"/>
          <p:cNvSpPr txBox="1"/>
          <p:nvPr/>
        </p:nvSpPr>
        <p:spPr>
          <a:xfrm>
            <a:off x="7349879" y="5581661"/>
            <a:ext cx="313055" cy="139526"/>
          </a:xfrm>
          <a:prstGeom prst="rect">
            <a:avLst/>
          </a:prstGeom>
        </p:spPr>
        <p:txBody>
          <a:bodyPr vert="horz" wrap="square" lIns="0" tIns="0" rIns="0" bIns="0" rtlCol="0">
            <a:spAutoFit/>
          </a:bodyPr>
          <a:lstStyle/>
          <a:p>
            <a:pPr marL="12697"/>
            <a:r>
              <a:rPr sz="900" dirty="0">
                <a:latin typeface="Calibri"/>
                <a:cs typeface="Calibri"/>
              </a:rPr>
              <a:t>2017E</a:t>
            </a:r>
            <a:endParaRPr sz="900">
              <a:latin typeface="Calibri"/>
              <a:cs typeface="Calibri"/>
            </a:endParaRPr>
          </a:p>
        </p:txBody>
      </p:sp>
      <p:sp>
        <p:nvSpPr>
          <p:cNvPr id="217" name="object 217"/>
          <p:cNvSpPr txBox="1"/>
          <p:nvPr/>
        </p:nvSpPr>
        <p:spPr>
          <a:xfrm>
            <a:off x="9162560" y="3187454"/>
            <a:ext cx="585470" cy="322798"/>
          </a:xfrm>
          <a:prstGeom prst="rect">
            <a:avLst/>
          </a:prstGeom>
        </p:spPr>
        <p:txBody>
          <a:bodyPr vert="horz" wrap="square" lIns="0" tIns="0" rIns="0" bIns="0" rtlCol="0">
            <a:spAutoFit/>
          </a:bodyPr>
          <a:lstStyle/>
          <a:p>
            <a:pPr marL="102846" indent="-90784"/>
            <a:r>
              <a:rPr sz="900" b="1" dirty="0">
                <a:latin typeface="Calibri"/>
                <a:cs typeface="Calibri"/>
              </a:rPr>
              <a:t>Silicon</a:t>
            </a:r>
            <a:r>
              <a:rPr sz="900" b="1" spc="-114" dirty="0">
                <a:latin typeface="Calibri"/>
                <a:cs typeface="Calibri"/>
              </a:rPr>
              <a:t> </a:t>
            </a:r>
            <a:r>
              <a:rPr sz="900" b="1" dirty="0">
                <a:latin typeface="Calibri"/>
                <a:cs typeface="Calibri"/>
              </a:rPr>
              <a:t>Tons</a:t>
            </a:r>
            <a:endParaRPr sz="900">
              <a:latin typeface="Calibri"/>
              <a:cs typeface="Calibri"/>
            </a:endParaRPr>
          </a:p>
          <a:p>
            <a:pPr marL="102846">
              <a:spcBef>
                <a:spcPts val="335"/>
              </a:spcBef>
            </a:pPr>
            <a:r>
              <a:rPr sz="900" dirty="0">
                <a:latin typeface="Calibri"/>
                <a:cs typeface="Calibri"/>
              </a:rPr>
              <a:t>1,200,000</a:t>
            </a:r>
            <a:endParaRPr sz="900">
              <a:latin typeface="Calibri"/>
              <a:cs typeface="Calibri"/>
            </a:endParaRPr>
          </a:p>
        </p:txBody>
      </p:sp>
      <p:sp>
        <p:nvSpPr>
          <p:cNvPr id="218" name="object 218"/>
          <p:cNvSpPr txBox="1"/>
          <p:nvPr/>
        </p:nvSpPr>
        <p:spPr>
          <a:xfrm>
            <a:off x="5357891" y="3187454"/>
            <a:ext cx="401320" cy="322798"/>
          </a:xfrm>
          <a:prstGeom prst="rect">
            <a:avLst/>
          </a:prstGeom>
        </p:spPr>
        <p:txBody>
          <a:bodyPr vert="horz" wrap="square" lIns="0" tIns="0" rIns="0" bIns="0" rtlCol="0">
            <a:spAutoFit/>
          </a:bodyPr>
          <a:lstStyle/>
          <a:p>
            <a:pPr marR="5080" algn="ctr"/>
            <a:r>
              <a:rPr sz="900" b="1" spc="-4" dirty="0">
                <a:latin typeface="Calibri"/>
                <a:cs typeface="Calibri"/>
              </a:rPr>
              <a:t>MW</a:t>
            </a:r>
            <a:endParaRPr sz="900">
              <a:latin typeface="Calibri"/>
              <a:cs typeface="Calibri"/>
            </a:endParaRPr>
          </a:p>
          <a:p>
            <a:pPr algn="ctr">
              <a:spcBef>
                <a:spcPts val="335"/>
              </a:spcBef>
            </a:pPr>
            <a:r>
              <a:rPr sz="900" spc="-4" dirty="0">
                <a:latin typeface="Calibri"/>
                <a:cs typeface="Calibri"/>
              </a:rPr>
              <a:t>160,000</a:t>
            </a:r>
            <a:endParaRPr sz="900">
              <a:latin typeface="Calibri"/>
              <a:cs typeface="Calibri"/>
            </a:endParaRPr>
          </a:p>
        </p:txBody>
      </p:sp>
      <p:sp>
        <p:nvSpPr>
          <p:cNvPr id="219" name="object 219"/>
          <p:cNvSpPr/>
          <p:nvPr/>
        </p:nvSpPr>
        <p:spPr>
          <a:xfrm>
            <a:off x="5771388" y="5806442"/>
            <a:ext cx="243840" cy="62865"/>
          </a:xfrm>
          <a:custGeom>
            <a:avLst/>
            <a:gdLst/>
            <a:ahLst/>
            <a:cxnLst/>
            <a:rect l="l" t="t" r="r" b="b"/>
            <a:pathLst>
              <a:path w="243839" h="62864">
                <a:moveTo>
                  <a:pt x="0" y="0"/>
                </a:moveTo>
                <a:lnTo>
                  <a:pt x="0" y="62484"/>
                </a:lnTo>
                <a:lnTo>
                  <a:pt x="243839" y="62484"/>
                </a:lnTo>
                <a:lnTo>
                  <a:pt x="243839" y="0"/>
                </a:lnTo>
                <a:lnTo>
                  <a:pt x="0" y="0"/>
                </a:lnTo>
                <a:close/>
              </a:path>
            </a:pathLst>
          </a:custGeom>
          <a:solidFill>
            <a:srgbClr val="02528F"/>
          </a:solidFill>
        </p:spPr>
        <p:txBody>
          <a:bodyPr wrap="square" lIns="0" tIns="0" rIns="0" bIns="0" rtlCol="0"/>
          <a:lstStyle/>
          <a:p>
            <a:endParaRPr/>
          </a:p>
        </p:txBody>
      </p:sp>
      <p:sp>
        <p:nvSpPr>
          <p:cNvPr id="220" name="object 220"/>
          <p:cNvSpPr/>
          <p:nvPr/>
        </p:nvSpPr>
        <p:spPr>
          <a:xfrm>
            <a:off x="7575042" y="5823967"/>
            <a:ext cx="272415" cy="28575"/>
          </a:xfrm>
          <a:custGeom>
            <a:avLst/>
            <a:gdLst/>
            <a:ahLst/>
            <a:cxnLst/>
            <a:rect l="l" t="t" r="r" b="b"/>
            <a:pathLst>
              <a:path w="272415" h="28575">
                <a:moveTo>
                  <a:pt x="272034" y="22097"/>
                </a:moveTo>
                <a:lnTo>
                  <a:pt x="272034" y="6095"/>
                </a:lnTo>
                <a:lnTo>
                  <a:pt x="265938" y="0"/>
                </a:lnTo>
                <a:lnTo>
                  <a:pt x="6096" y="0"/>
                </a:lnTo>
                <a:lnTo>
                  <a:pt x="0" y="6096"/>
                </a:lnTo>
                <a:lnTo>
                  <a:pt x="0" y="22098"/>
                </a:lnTo>
                <a:lnTo>
                  <a:pt x="6096" y="28194"/>
                </a:lnTo>
                <a:lnTo>
                  <a:pt x="265938" y="28193"/>
                </a:lnTo>
                <a:lnTo>
                  <a:pt x="272034" y="22097"/>
                </a:lnTo>
                <a:close/>
              </a:path>
            </a:pathLst>
          </a:custGeom>
          <a:solidFill>
            <a:srgbClr val="EA5B28"/>
          </a:solidFill>
        </p:spPr>
        <p:txBody>
          <a:bodyPr wrap="square" lIns="0" tIns="0" rIns="0" bIns="0" rtlCol="0"/>
          <a:lstStyle/>
          <a:p>
            <a:endParaRPr/>
          </a:p>
        </p:txBody>
      </p:sp>
      <p:sp>
        <p:nvSpPr>
          <p:cNvPr id="221" name="object 221"/>
          <p:cNvSpPr txBox="1"/>
          <p:nvPr/>
        </p:nvSpPr>
        <p:spPr>
          <a:xfrm>
            <a:off x="7814725" y="5581661"/>
            <a:ext cx="1570355" cy="318874"/>
          </a:xfrm>
          <a:prstGeom prst="rect">
            <a:avLst/>
          </a:prstGeom>
        </p:spPr>
        <p:txBody>
          <a:bodyPr vert="horz" wrap="square" lIns="0" tIns="0" rIns="0" bIns="0" rtlCol="0">
            <a:spAutoFit/>
          </a:bodyPr>
          <a:lstStyle/>
          <a:p>
            <a:pPr marL="12697">
              <a:tabLst>
                <a:tab pos="478043" algn="l"/>
                <a:tab pos="942755" algn="l"/>
              </a:tabLst>
            </a:pPr>
            <a:r>
              <a:rPr sz="900" dirty="0">
                <a:latin typeface="Calibri"/>
                <a:cs typeface="Calibri"/>
              </a:rPr>
              <a:t>2018E	2019E	2020E</a:t>
            </a:r>
            <a:endParaRPr sz="900">
              <a:latin typeface="Calibri"/>
              <a:cs typeface="Calibri"/>
            </a:endParaRPr>
          </a:p>
          <a:p>
            <a:pPr marL="44439">
              <a:spcBef>
                <a:spcPts val="305"/>
              </a:spcBef>
            </a:pPr>
            <a:r>
              <a:rPr sz="900" spc="-4" dirty="0">
                <a:latin typeface="Calibri"/>
                <a:cs typeface="Calibri"/>
              </a:rPr>
              <a:t>Implied Polysilicon</a:t>
            </a:r>
            <a:r>
              <a:rPr sz="900" spc="-10" dirty="0">
                <a:latin typeface="Calibri"/>
                <a:cs typeface="Calibri"/>
              </a:rPr>
              <a:t> </a:t>
            </a:r>
            <a:r>
              <a:rPr sz="900" spc="-4" dirty="0">
                <a:latin typeface="Calibri"/>
                <a:cs typeface="Calibri"/>
              </a:rPr>
              <a:t>Consumption</a:t>
            </a:r>
            <a:endParaRPr sz="900">
              <a:latin typeface="Calibri"/>
              <a:cs typeface="Calibri"/>
            </a:endParaRPr>
          </a:p>
        </p:txBody>
      </p:sp>
      <p:sp>
        <p:nvSpPr>
          <p:cNvPr id="222" name="object 222"/>
          <p:cNvSpPr/>
          <p:nvPr/>
        </p:nvSpPr>
        <p:spPr>
          <a:xfrm>
            <a:off x="5756909" y="6038090"/>
            <a:ext cx="272415" cy="28575"/>
          </a:xfrm>
          <a:custGeom>
            <a:avLst/>
            <a:gdLst/>
            <a:ahLst/>
            <a:cxnLst/>
            <a:rect l="l" t="t" r="r" b="b"/>
            <a:pathLst>
              <a:path w="272414" h="28575">
                <a:moveTo>
                  <a:pt x="272033" y="22097"/>
                </a:moveTo>
                <a:lnTo>
                  <a:pt x="272033" y="6095"/>
                </a:lnTo>
                <a:lnTo>
                  <a:pt x="265937" y="0"/>
                </a:lnTo>
                <a:lnTo>
                  <a:pt x="6095" y="0"/>
                </a:lnTo>
                <a:lnTo>
                  <a:pt x="0" y="6096"/>
                </a:lnTo>
                <a:lnTo>
                  <a:pt x="0" y="22098"/>
                </a:lnTo>
                <a:lnTo>
                  <a:pt x="6095" y="28194"/>
                </a:lnTo>
                <a:lnTo>
                  <a:pt x="265937" y="28193"/>
                </a:lnTo>
                <a:lnTo>
                  <a:pt x="272033" y="22097"/>
                </a:lnTo>
                <a:close/>
              </a:path>
            </a:pathLst>
          </a:custGeom>
          <a:solidFill>
            <a:srgbClr val="46AAC5"/>
          </a:solidFill>
        </p:spPr>
        <p:txBody>
          <a:bodyPr wrap="square" lIns="0" tIns="0" rIns="0" bIns="0" rtlCol="0"/>
          <a:lstStyle/>
          <a:p>
            <a:endParaRPr/>
          </a:p>
        </p:txBody>
      </p:sp>
      <p:sp>
        <p:nvSpPr>
          <p:cNvPr id="223" name="object 223"/>
          <p:cNvSpPr txBox="1"/>
          <p:nvPr/>
        </p:nvSpPr>
        <p:spPr>
          <a:xfrm>
            <a:off x="6028437" y="5757673"/>
            <a:ext cx="1348740" cy="354584"/>
          </a:xfrm>
          <a:prstGeom prst="rect">
            <a:avLst/>
          </a:prstGeom>
        </p:spPr>
        <p:txBody>
          <a:bodyPr vert="horz" wrap="square" lIns="0" tIns="0" rIns="0" bIns="0" rtlCol="0">
            <a:spAutoFit/>
          </a:bodyPr>
          <a:lstStyle/>
          <a:p>
            <a:pPr marL="12697"/>
            <a:r>
              <a:rPr sz="900" spc="-4" dirty="0">
                <a:latin typeface="Calibri"/>
                <a:cs typeface="Calibri"/>
              </a:rPr>
              <a:t>Global</a:t>
            </a:r>
            <a:r>
              <a:rPr sz="900" spc="-35" dirty="0">
                <a:latin typeface="Calibri"/>
                <a:cs typeface="Calibri"/>
              </a:rPr>
              <a:t> </a:t>
            </a:r>
            <a:r>
              <a:rPr sz="900" spc="-4" dirty="0">
                <a:latin typeface="Calibri"/>
                <a:cs typeface="Calibri"/>
              </a:rPr>
              <a:t>Installations</a:t>
            </a:r>
            <a:endParaRPr sz="900">
              <a:latin typeface="Calibri"/>
              <a:cs typeface="Calibri"/>
            </a:endParaRPr>
          </a:p>
          <a:p>
            <a:pPr marL="12697">
              <a:spcBef>
                <a:spcPts val="605"/>
              </a:spcBef>
            </a:pPr>
            <a:r>
              <a:rPr sz="900" spc="-4" dirty="0">
                <a:latin typeface="Calibri"/>
                <a:cs typeface="Calibri"/>
              </a:rPr>
              <a:t>Implied Silicon</a:t>
            </a:r>
            <a:r>
              <a:rPr sz="900" spc="-35" dirty="0">
                <a:latin typeface="Calibri"/>
                <a:cs typeface="Calibri"/>
              </a:rPr>
              <a:t> </a:t>
            </a:r>
            <a:r>
              <a:rPr sz="900" spc="-4" dirty="0">
                <a:latin typeface="Calibri"/>
                <a:cs typeface="Calibri"/>
              </a:rPr>
              <a:t>Consumption</a:t>
            </a:r>
            <a:endParaRPr sz="900">
              <a:latin typeface="Calibri"/>
              <a:cs typeface="Calibri"/>
            </a:endParaRPr>
          </a:p>
        </p:txBody>
      </p:sp>
      <p:sp>
        <p:nvSpPr>
          <p:cNvPr id="224" name="object 224"/>
          <p:cNvSpPr/>
          <p:nvPr/>
        </p:nvSpPr>
        <p:spPr>
          <a:xfrm>
            <a:off x="2076450" y="5532882"/>
            <a:ext cx="127635" cy="0"/>
          </a:xfrm>
          <a:custGeom>
            <a:avLst/>
            <a:gdLst/>
            <a:ahLst/>
            <a:cxnLst/>
            <a:rect l="l" t="t" r="r" b="b"/>
            <a:pathLst>
              <a:path w="127635">
                <a:moveTo>
                  <a:pt x="0" y="0"/>
                </a:moveTo>
                <a:lnTo>
                  <a:pt x="127254" y="0"/>
                </a:lnTo>
              </a:path>
            </a:pathLst>
          </a:custGeom>
          <a:ln w="18287">
            <a:solidFill>
              <a:srgbClr val="02528F"/>
            </a:solidFill>
          </a:ln>
        </p:spPr>
        <p:txBody>
          <a:bodyPr wrap="square" lIns="0" tIns="0" rIns="0" bIns="0" rtlCol="0"/>
          <a:lstStyle/>
          <a:p>
            <a:endParaRPr/>
          </a:p>
        </p:txBody>
      </p:sp>
      <p:sp>
        <p:nvSpPr>
          <p:cNvPr id="225" name="object 225"/>
          <p:cNvSpPr/>
          <p:nvPr/>
        </p:nvSpPr>
        <p:spPr>
          <a:xfrm>
            <a:off x="2266952" y="5475735"/>
            <a:ext cx="127635" cy="66675"/>
          </a:xfrm>
          <a:custGeom>
            <a:avLst/>
            <a:gdLst/>
            <a:ahLst/>
            <a:cxnLst/>
            <a:rect l="l" t="t" r="r" b="b"/>
            <a:pathLst>
              <a:path w="127635" h="66675">
                <a:moveTo>
                  <a:pt x="127254" y="66294"/>
                </a:moveTo>
                <a:lnTo>
                  <a:pt x="127254" y="0"/>
                </a:lnTo>
                <a:lnTo>
                  <a:pt x="0" y="0"/>
                </a:lnTo>
                <a:lnTo>
                  <a:pt x="0" y="66294"/>
                </a:lnTo>
                <a:lnTo>
                  <a:pt x="127254" y="66294"/>
                </a:lnTo>
                <a:close/>
              </a:path>
            </a:pathLst>
          </a:custGeom>
          <a:solidFill>
            <a:srgbClr val="02528F"/>
          </a:solidFill>
        </p:spPr>
        <p:txBody>
          <a:bodyPr wrap="square" lIns="0" tIns="0" rIns="0" bIns="0" rtlCol="0"/>
          <a:lstStyle/>
          <a:p>
            <a:endParaRPr/>
          </a:p>
        </p:txBody>
      </p:sp>
      <p:sp>
        <p:nvSpPr>
          <p:cNvPr id="226" name="object 226"/>
          <p:cNvSpPr/>
          <p:nvPr/>
        </p:nvSpPr>
        <p:spPr>
          <a:xfrm>
            <a:off x="2457451" y="5449064"/>
            <a:ext cx="127001" cy="93345"/>
          </a:xfrm>
          <a:custGeom>
            <a:avLst/>
            <a:gdLst/>
            <a:ahLst/>
            <a:cxnLst/>
            <a:rect l="l" t="t" r="r" b="b"/>
            <a:pathLst>
              <a:path w="127000" h="93345">
                <a:moveTo>
                  <a:pt x="126492" y="92963"/>
                </a:moveTo>
                <a:lnTo>
                  <a:pt x="126492" y="0"/>
                </a:lnTo>
                <a:lnTo>
                  <a:pt x="0" y="0"/>
                </a:lnTo>
                <a:lnTo>
                  <a:pt x="0" y="92963"/>
                </a:lnTo>
                <a:lnTo>
                  <a:pt x="126492" y="92963"/>
                </a:lnTo>
                <a:close/>
              </a:path>
            </a:pathLst>
          </a:custGeom>
          <a:solidFill>
            <a:srgbClr val="02528F"/>
          </a:solidFill>
        </p:spPr>
        <p:txBody>
          <a:bodyPr wrap="square" lIns="0" tIns="0" rIns="0" bIns="0" rtlCol="0"/>
          <a:lstStyle/>
          <a:p>
            <a:endParaRPr/>
          </a:p>
        </p:txBody>
      </p:sp>
      <p:sp>
        <p:nvSpPr>
          <p:cNvPr id="227" name="object 227"/>
          <p:cNvSpPr/>
          <p:nvPr/>
        </p:nvSpPr>
        <p:spPr>
          <a:xfrm>
            <a:off x="3947159" y="3405381"/>
            <a:ext cx="0" cy="2173605"/>
          </a:xfrm>
          <a:custGeom>
            <a:avLst/>
            <a:gdLst/>
            <a:ahLst/>
            <a:cxnLst/>
            <a:rect l="l" t="t" r="r" b="b"/>
            <a:pathLst>
              <a:path h="2173604">
                <a:moveTo>
                  <a:pt x="0" y="0"/>
                </a:moveTo>
                <a:lnTo>
                  <a:pt x="0" y="2173224"/>
                </a:lnTo>
              </a:path>
            </a:pathLst>
          </a:custGeom>
          <a:ln w="9144">
            <a:solidFill>
              <a:srgbClr val="868686"/>
            </a:solidFill>
          </a:ln>
        </p:spPr>
        <p:txBody>
          <a:bodyPr wrap="square" lIns="0" tIns="0" rIns="0" bIns="0" rtlCol="0"/>
          <a:lstStyle/>
          <a:p>
            <a:endParaRPr/>
          </a:p>
        </p:txBody>
      </p:sp>
      <p:sp>
        <p:nvSpPr>
          <p:cNvPr id="228" name="object 228"/>
          <p:cNvSpPr/>
          <p:nvPr/>
        </p:nvSpPr>
        <p:spPr>
          <a:xfrm>
            <a:off x="3947159" y="5186171"/>
            <a:ext cx="36830" cy="0"/>
          </a:xfrm>
          <a:custGeom>
            <a:avLst/>
            <a:gdLst/>
            <a:ahLst/>
            <a:cxnLst/>
            <a:rect l="l" t="t" r="r" b="b"/>
            <a:pathLst>
              <a:path w="36829">
                <a:moveTo>
                  <a:pt x="0" y="0"/>
                </a:moveTo>
                <a:lnTo>
                  <a:pt x="36575" y="0"/>
                </a:lnTo>
              </a:path>
            </a:pathLst>
          </a:custGeom>
          <a:ln w="9144">
            <a:solidFill>
              <a:srgbClr val="868686"/>
            </a:solidFill>
          </a:ln>
        </p:spPr>
        <p:txBody>
          <a:bodyPr wrap="square" lIns="0" tIns="0" rIns="0" bIns="0" rtlCol="0"/>
          <a:lstStyle/>
          <a:p>
            <a:endParaRPr/>
          </a:p>
        </p:txBody>
      </p:sp>
      <p:sp>
        <p:nvSpPr>
          <p:cNvPr id="229" name="object 229"/>
          <p:cNvSpPr/>
          <p:nvPr/>
        </p:nvSpPr>
        <p:spPr>
          <a:xfrm>
            <a:off x="3947159" y="4830317"/>
            <a:ext cx="36830" cy="0"/>
          </a:xfrm>
          <a:custGeom>
            <a:avLst/>
            <a:gdLst/>
            <a:ahLst/>
            <a:cxnLst/>
            <a:rect l="l" t="t" r="r" b="b"/>
            <a:pathLst>
              <a:path w="36829">
                <a:moveTo>
                  <a:pt x="0" y="0"/>
                </a:moveTo>
                <a:lnTo>
                  <a:pt x="36575" y="0"/>
                </a:lnTo>
              </a:path>
            </a:pathLst>
          </a:custGeom>
          <a:ln w="9144">
            <a:solidFill>
              <a:srgbClr val="868686"/>
            </a:solidFill>
          </a:ln>
        </p:spPr>
        <p:txBody>
          <a:bodyPr wrap="square" lIns="0" tIns="0" rIns="0" bIns="0" rtlCol="0"/>
          <a:lstStyle/>
          <a:p>
            <a:endParaRPr/>
          </a:p>
        </p:txBody>
      </p:sp>
      <p:sp>
        <p:nvSpPr>
          <p:cNvPr id="230" name="object 230"/>
          <p:cNvSpPr/>
          <p:nvPr/>
        </p:nvSpPr>
        <p:spPr>
          <a:xfrm>
            <a:off x="3947159" y="4473702"/>
            <a:ext cx="36830" cy="0"/>
          </a:xfrm>
          <a:custGeom>
            <a:avLst/>
            <a:gdLst/>
            <a:ahLst/>
            <a:cxnLst/>
            <a:rect l="l" t="t" r="r" b="b"/>
            <a:pathLst>
              <a:path w="36829">
                <a:moveTo>
                  <a:pt x="0" y="0"/>
                </a:moveTo>
                <a:lnTo>
                  <a:pt x="36575" y="0"/>
                </a:lnTo>
              </a:path>
            </a:pathLst>
          </a:custGeom>
          <a:ln w="9144">
            <a:solidFill>
              <a:srgbClr val="868686"/>
            </a:solidFill>
          </a:ln>
        </p:spPr>
        <p:txBody>
          <a:bodyPr wrap="square" lIns="0" tIns="0" rIns="0" bIns="0" rtlCol="0"/>
          <a:lstStyle/>
          <a:p>
            <a:endParaRPr/>
          </a:p>
        </p:txBody>
      </p:sp>
      <p:sp>
        <p:nvSpPr>
          <p:cNvPr id="231" name="object 231"/>
          <p:cNvSpPr/>
          <p:nvPr/>
        </p:nvSpPr>
        <p:spPr>
          <a:xfrm>
            <a:off x="3947159" y="4117847"/>
            <a:ext cx="36830" cy="0"/>
          </a:xfrm>
          <a:custGeom>
            <a:avLst/>
            <a:gdLst/>
            <a:ahLst/>
            <a:cxnLst/>
            <a:rect l="l" t="t" r="r" b="b"/>
            <a:pathLst>
              <a:path w="36829">
                <a:moveTo>
                  <a:pt x="0" y="0"/>
                </a:moveTo>
                <a:lnTo>
                  <a:pt x="36575" y="0"/>
                </a:lnTo>
              </a:path>
            </a:pathLst>
          </a:custGeom>
          <a:ln w="9144">
            <a:solidFill>
              <a:srgbClr val="868686"/>
            </a:solidFill>
          </a:ln>
        </p:spPr>
        <p:txBody>
          <a:bodyPr wrap="square" lIns="0" tIns="0" rIns="0" bIns="0" rtlCol="0"/>
          <a:lstStyle/>
          <a:p>
            <a:endParaRPr/>
          </a:p>
        </p:txBody>
      </p:sp>
      <p:sp>
        <p:nvSpPr>
          <p:cNvPr id="232" name="object 232"/>
          <p:cNvSpPr/>
          <p:nvPr/>
        </p:nvSpPr>
        <p:spPr>
          <a:xfrm>
            <a:off x="3947159" y="3761232"/>
            <a:ext cx="36830" cy="0"/>
          </a:xfrm>
          <a:custGeom>
            <a:avLst/>
            <a:gdLst/>
            <a:ahLst/>
            <a:cxnLst/>
            <a:rect l="l" t="t" r="r" b="b"/>
            <a:pathLst>
              <a:path w="36829">
                <a:moveTo>
                  <a:pt x="0" y="0"/>
                </a:moveTo>
                <a:lnTo>
                  <a:pt x="36575" y="0"/>
                </a:lnTo>
              </a:path>
            </a:pathLst>
          </a:custGeom>
          <a:ln w="9144">
            <a:solidFill>
              <a:srgbClr val="868686"/>
            </a:solidFill>
          </a:ln>
        </p:spPr>
        <p:txBody>
          <a:bodyPr wrap="square" lIns="0" tIns="0" rIns="0" bIns="0" rtlCol="0"/>
          <a:lstStyle/>
          <a:p>
            <a:endParaRPr/>
          </a:p>
        </p:txBody>
      </p:sp>
      <p:sp>
        <p:nvSpPr>
          <p:cNvPr id="233" name="object 233"/>
          <p:cNvSpPr/>
          <p:nvPr/>
        </p:nvSpPr>
        <p:spPr>
          <a:xfrm>
            <a:off x="3947159" y="3405378"/>
            <a:ext cx="36830" cy="0"/>
          </a:xfrm>
          <a:custGeom>
            <a:avLst/>
            <a:gdLst/>
            <a:ahLst/>
            <a:cxnLst/>
            <a:rect l="l" t="t" r="r" b="b"/>
            <a:pathLst>
              <a:path w="36829">
                <a:moveTo>
                  <a:pt x="0" y="0"/>
                </a:moveTo>
                <a:lnTo>
                  <a:pt x="36575" y="0"/>
                </a:lnTo>
              </a:path>
            </a:pathLst>
          </a:custGeom>
          <a:ln w="9144">
            <a:solidFill>
              <a:srgbClr val="868686"/>
            </a:solidFill>
          </a:ln>
        </p:spPr>
        <p:txBody>
          <a:bodyPr wrap="square" lIns="0" tIns="0" rIns="0" bIns="0" rtlCol="0"/>
          <a:lstStyle/>
          <a:p>
            <a:endParaRPr/>
          </a:p>
        </p:txBody>
      </p:sp>
      <p:sp>
        <p:nvSpPr>
          <p:cNvPr id="234" name="object 234"/>
          <p:cNvSpPr/>
          <p:nvPr/>
        </p:nvSpPr>
        <p:spPr>
          <a:xfrm>
            <a:off x="713231" y="3405381"/>
            <a:ext cx="0" cy="2173605"/>
          </a:xfrm>
          <a:custGeom>
            <a:avLst/>
            <a:gdLst/>
            <a:ahLst/>
            <a:cxnLst/>
            <a:rect l="l" t="t" r="r" b="b"/>
            <a:pathLst>
              <a:path h="2173604">
                <a:moveTo>
                  <a:pt x="0" y="0"/>
                </a:moveTo>
                <a:lnTo>
                  <a:pt x="0" y="2173224"/>
                </a:lnTo>
              </a:path>
            </a:pathLst>
          </a:custGeom>
          <a:ln w="9144">
            <a:solidFill>
              <a:srgbClr val="868686"/>
            </a:solidFill>
          </a:ln>
        </p:spPr>
        <p:txBody>
          <a:bodyPr wrap="square" lIns="0" tIns="0" rIns="0" bIns="0" rtlCol="0"/>
          <a:lstStyle/>
          <a:p>
            <a:endParaRPr/>
          </a:p>
        </p:txBody>
      </p:sp>
      <p:sp>
        <p:nvSpPr>
          <p:cNvPr id="235" name="object 235"/>
          <p:cNvSpPr/>
          <p:nvPr/>
        </p:nvSpPr>
        <p:spPr>
          <a:xfrm>
            <a:off x="677420" y="5275326"/>
            <a:ext cx="36196" cy="0"/>
          </a:xfrm>
          <a:custGeom>
            <a:avLst/>
            <a:gdLst/>
            <a:ahLst/>
            <a:cxnLst/>
            <a:rect l="l" t="t" r="r" b="b"/>
            <a:pathLst>
              <a:path w="36195">
                <a:moveTo>
                  <a:pt x="0" y="0"/>
                </a:moveTo>
                <a:lnTo>
                  <a:pt x="35814" y="0"/>
                </a:lnTo>
              </a:path>
            </a:pathLst>
          </a:custGeom>
          <a:ln w="9144">
            <a:solidFill>
              <a:srgbClr val="868686"/>
            </a:solidFill>
          </a:ln>
        </p:spPr>
        <p:txBody>
          <a:bodyPr wrap="square" lIns="0" tIns="0" rIns="0" bIns="0" rtlCol="0"/>
          <a:lstStyle/>
          <a:p>
            <a:endParaRPr/>
          </a:p>
        </p:txBody>
      </p:sp>
      <p:sp>
        <p:nvSpPr>
          <p:cNvPr id="236" name="object 236"/>
          <p:cNvSpPr/>
          <p:nvPr/>
        </p:nvSpPr>
        <p:spPr>
          <a:xfrm>
            <a:off x="677420" y="5007863"/>
            <a:ext cx="36196" cy="0"/>
          </a:xfrm>
          <a:custGeom>
            <a:avLst/>
            <a:gdLst/>
            <a:ahLst/>
            <a:cxnLst/>
            <a:rect l="l" t="t" r="r" b="b"/>
            <a:pathLst>
              <a:path w="36195">
                <a:moveTo>
                  <a:pt x="0" y="0"/>
                </a:moveTo>
                <a:lnTo>
                  <a:pt x="35814" y="0"/>
                </a:lnTo>
              </a:path>
            </a:pathLst>
          </a:custGeom>
          <a:ln w="9144">
            <a:solidFill>
              <a:srgbClr val="868686"/>
            </a:solidFill>
          </a:ln>
        </p:spPr>
        <p:txBody>
          <a:bodyPr wrap="square" lIns="0" tIns="0" rIns="0" bIns="0" rtlCol="0"/>
          <a:lstStyle/>
          <a:p>
            <a:endParaRPr/>
          </a:p>
        </p:txBody>
      </p:sp>
      <p:sp>
        <p:nvSpPr>
          <p:cNvPr id="237" name="object 237"/>
          <p:cNvSpPr/>
          <p:nvPr/>
        </p:nvSpPr>
        <p:spPr>
          <a:xfrm>
            <a:off x="677420" y="4741164"/>
            <a:ext cx="36196" cy="0"/>
          </a:xfrm>
          <a:custGeom>
            <a:avLst/>
            <a:gdLst/>
            <a:ahLst/>
            <a:cxnLst/>
            <a:rect l="l" t="t" r="r" b="b"/>
            <a:pathLst>
              <a:path w="36195">
                <a:moveTo>
                  <a:pt x="0" y="0"/>
                </a:moveTo>
                <a:lnTo>
                  <a:pt x="35814" y="0"/>
                </a:lnTo>
              </a:path>
            </a:pathLst>
          </a:custGeom>
          <a:ln w="9144">
            <a:solidFill>
              <a:srgbClr val="868686"/>
            </a:solidFill>
          </a:ln>
        </p:spPr>
        <p:txBody>
          <a:bodyPr wrap="square" lIns="0" tIns="0" rIns="0" bIns="0" rtlCol="0"/>
          <a:lstStyle/>
          <a:p>
            <a:endParaRPr/>
          </a:p>
        </p:txBody>
      </p:sp>
      <p:sp>
        <p:nvSpPr>
          <p:cNvPr id="238" name="object 238"/>
          <p:cNvSpPr/>
          <p:nvPr/>
        </p:nvSpPr>
        <p:spPr>
          <a:xfrm>
            <a:off x="677420" y="4473702"/>
            <a:ext cx="36196" cy="0"/>
          </a:xfrm>
          <a:custGeom>
            <a:avLst/>
            <a:gdLst/>
            <a:ahLst/>
            <a:cxnLst/>
            <a:rect l="l" t="t" r="r" b="b"/>
            <a:pathLst>
              <a:path w="36195">
                <a:moveTo>
                  <a:pt x="0" y="0"/>
                </a:moveTo>
                <a:lnTo>
                  <a:pt x="35814" y="0"/>
                </a:lnTo>
              </a:path>
            </a:pathLst>
          </a:custGeom>
          <a:ln w="9144">
            <a:solidFill>
              <a:srgbClr val="868686"/>
            </a:solidFill>
          </a:ln>
        </p:spPr>
        <p:txBody>
          <a:bodyPr wrap="square" lIns="0" tIns="0" rIns="0" bIns="0" rtlCol="0"/>
          <a:lstStyle/>
          <a:p>
            <a:endParaRPr/>
          </a:p>
        </p:txBody>
      </p:sp>
      <p:sp>
        <p:nvSpPr>
          <p:cNvPr id="239" name="object 239"/>
          <p:cNvSpPr/>
          <p:nvPr/>
        </p:nvSpPr>
        <p:spPr>
          <a:xfrm>
            <a:off x="677420" y="4207002"/>
            <a:ext cx="36196" cy="0"/>
          </a:xfrm>
          <a:custGeom>
            <a:avLst/>
            <a:gdLst/>
            <a:ahLst/>
            <a:cxnLst/>
            <a:rect l="l" t="t" r="r" b="b"/>
            <a:pathLst>
              <a:path w="36195">
                <a:moveTo>
                  <a:pt x="0" y="0"/>
                </a:moveTo>
                <a:lnTo>
                  <a:pt x="35814" y="0"/>
                </a:lnTo>
              </a:path>
            </a:pathLst>
          </a:custGeom>
          <a:ln w="9144">
            <a:solidFill>
              <a:srgbClr val="868686"/>
            </a:solidFill>
          </a:ln>
        </p:spPr>
        <p:txBody>
          <a:bodyPr wrap="square" lIns="0" tIns="0" rIns="0" bIns="0" rtlCol="0"/>
          <a:lstStyle/>
          <a:p>
            <a:endParaRPr/>
          </a:p>
        </p:txBody>
      </p:sp>
      <p:sp>
        <p:nvSpPr>
          <p:cNvPr id="240" name="object 240"/>
          <p:cNvSpPr/>
          <p:nvPr/>
        </p:nvSpPr>
        <p:spPr>
          <a:xfrm>
            <a:off x="677420" y="3939540"/>
            <a:ext cx="36196" cy="0"/>
          </a:xfrm>
          <a:custGeom>
            <a:avLst/>
            <a:gdLst/>
            <a:ahLst/>
            <a:cxnLst/>
            <a:rect l="l" t="t" r="r" b="b"/>
            <a:pathLst>
              <a:path w="36195">
                <a:moveTo>
                  <a:pt x="0" y="0"/>
                </a:moveTo>
                <a:lnTo>
                  <a:pt x="35814" y="0"/>
                </a:lnTo>
              </a:path>
            </a:pathLst>
          </a:custGeom>
          <a:ln w="9144">
            <a:solidFill>
              <a:srgbClr val="868686"/>
            </a:solidFill>
          </a:ln>
        </p:spPr>
        <p:txBody>
          <a:bodyPr wrap="square" lIns="0" tIns="0" rIns="0" bIns="0" rtlCol="0"/>
          <a:lstStyle/>
          <a:p>
            <a:endParaRPr/>
          </a:p>
        </p:txBody>
      </p:sp>
      <p:sp>
        <p:nvSpPr>
          <p:cNvPr id="241" name="object 241"/>
          <p:cNvSpPr/>
          <p:nvPr/>
        </p:nvSpPr>
        <p:spPr>
          <a:xfrm>
            <a:off x="677420" y="3672840"/>
            <a:ext cx="36196" cy="0"/>
          </a:xfrm>
          <a:custGeom>
            <a:avLst/>
            <a:gdLst/>
            <a:ahLst/>
            <a:cxnLst/>
            <a:rect l="l" t="t" r="r" b="b"/>
            <a:pathLst>
              <a:path w="36195">
                <a:moveTo>
                  <a:pt x="0" y="0"/>
                </a:moveTo>
                <a:lnTo>
                  <a:pt x="35814" y="0"/>
                </a:lnTo>
              </a:path>
            </a:pathLst>
          </a:custGeom>
          <a:ln w="9144">
            <a:solidFill>
              <a:srgbClr val="868686"/>
            </a:solidFill>
          </a:ln>
        </p:spPr>
        <p:txBody>
          <a:bodyPr wrap="square" lIns="0" tIns="0" rIns="0" bIns="0" rtlCol="0"/>
          <a:lstStyle/>
          <a:p>
            <a:endParaRPr/>
          </a:p>
        </p:txBody>
      </p:sp>
      <p:sp>
        <p:nvSpPr>
          <p:cNvPr id="242" name="object 242"/>
          <p:cNvSpPr/>
          <p:nvPr/>
        </p:nvSpPr>
        <p:spPr>
          <a:xfrm>
            <a:off x="677420" y="3405378"/>
            <a:ext cx="36196" cy="0"/>
          </a:xfrm>
          <a:custGeom>
            <a:avLst/>
            <a:gdLst/>
            <a:ahLst/>
            <a:cxnLst/>
            <a:rect l="l" t="t" r="r" b="b"/>
            <a:pathLst>
              <a:path w="36195">
                <a:moveTo>
                  <a:pt x="0" y="0"/>
                </a:moveTo>
                <a:lnTo>
                  <a:pt x="35814" y="0"/>
                </a:lnTo>
              </a:path>
            </a:pathLst>
          </a:custGeom>
          <a:ln w="9144">
            <a:solidFill>
              <a:srgbClr val="868686"/>
            </a:solidFill>
          </a:ln>
        </p:spPr>
        <p:txBody>
          <a:bodyPr wrap="square" lIns="0" tIns="0" rIns="0" bIns="0" rtlCol="0"/>
          <a:lstStyle/>
          <a:p>
            <a:endParaRPr/>
          </a:p>
        </p:txBody>
      </p:sp>
      <p:sp>
        <p:nvSpPr>
          <p:cNvPr id="243" name="object 243"/>
          <p:cNvSpPr/>
          <p:nvPr/>
        </p:nvSpPr>
        <p:spPr>
          <a:xfrm>
            <a:off x="899163" y="5560314"/>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44" name="object 244"/>
          <p:cNvSpPr/>
          <p:nvPr/>
        </p:nvSpPr>
        <p:spPr>
          <a:xfrm>
            <a:off x="1089663" y="5560314"/>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45" name="object 245"/>
          <p:cNvSpPr/>
          <p:nvPr/>
        </p:nvSpPr>
        <p:spPr>
          <a:xfrm>
            <a:off x="1279400" y="5560314"/>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46" name="object 246"/>
          <p:cNvSpPr/>
          <p:nvPr/>
        </p:nvSpPr>
        <p:spPr>
          <a:xfrm>
            <a:off x="1469900" y="5560314"/>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47" name="object 247"/>
          <p:cNvSpPr/>
          <p:nvPr/>
        </p:nvSpPr>
        <p:spPr>
          <a:xfrm>
            <a:off x="1660400" y="5560314"/>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48" name="object 248"/>
          <p:cNvSpPr/>
          <p:nvPr/>
        </p:nvSpPr>
        <p:spPr>
          <a:xfrm>
            <a:off x="1850137" y="5560314"/>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49" name="object 249"/>
          <p:cNvSpPr/>
          <p:nvPr/>
        </p:nvSpPr>
        <p:spPr>
          <a:xfrm>
            <a:off x="2040637" y="5560314"/>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50" name="object 250"/>
          <p:cNvSpPr/>
          <p:nvPr/>
        </p:nvSpPr>
        <p:spPr>
          <a:xfrm>
            <a:off x="2230375" y="5560314"/>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51" name="object 251"/>
          <p:cNvSpPr/>
          <p:nvPr/>
        </p:nvSpPr>
        <p:spPr>
          <a:xfrm>
            <a:off x="2420875" y="5560314"/>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52" name="object 252"/>
          <p:cNvSpPr/>
          <p:nvPr/>
        </p:nvSpPr>
        <p:spPr>
          <a:xfrm>
            <a:off x="2611375" y="5560314"/>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53" name="object 253"/>
          <p:cNvSpPr/>
          <p:nvPr/>
        </p:nvSpPr>
        <p:spPr>
          <a:xfrm>
            <a:off x="2801113" y="5560314"/>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54" name="object 254"/>
          <p:cNvSpPr/>
          <p:nvPr/>
        </p:nvSpPr>
        <p:spPr>
          <a:xfrm>
            <a:off x="2991613" y="5560314"/>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55" name="object 255"/>
          <p:cNvSpPr/>
          <p:nvPr/>
        </p:nvSpPr>
        <p:spPr>
          <a:xfrm>
            <a:off x="3182114" y="5560314"/>
            <a:ext cx="9525" cy="0"/>
          </a:xfrm>
          <a:custGeom>
            <a:avLst/>
            <a:gdLst/>
            <a:ahLst/>
            <a:cxnLst/>
            <a:rect l="l" t="t" r="r" b="b"/>
            <a:pathLst>
              <a:path w="9525">
                <a:moveTo>
                  <a:pt x="0" y="0"/>
                </a:moveTo>
                <a:lnTo>
                  <a:pt x="9143" y="0"/>
                </a:lnTo>
              </a:path>
            </a:pathLst>
          </a:custGeom>
          <a:ln w="36575">
            <a:solidFill>
              <a:srgbClr val="868686"/>
            </a:solidFill>
          </a:ln>
        </p:spPr>
        <p:txBody>
          <a:bodyPr wrap="square" lIns="0" tIns="0" rIns="0" bIns="0" rtlCol="0"/>
          <a:lstStyle/>
          <a:p>
            <a:endParaRPr/>
          </a:p>
        </p:txBody>
      </p:sp>
      <p:sp>
        <p:nvSpPr>
          <p:cNvPr id="256" name="object 256"/>
          <p:cNvSpPr/>
          <p:nvPr/>
        </p:nvSpPr>
        <p:spPr>
          <a:xfrm>
            <a:off x="3371853" y="5560314"/>
            <a:ext cx="9525" cy="0"/>
          </a:xfrm>
          <a:custGeom>
            <a:avLst/>
            <a:gdLst/>
            <a:ahLst/>
            <a:cxnLst/>
            <a:rect l="l" t="t" r="r" b="b"/>
            <a:pathLst>
              <a:path w="9525">
                <a:moveTo>
                  <a:pt x="0" y="0"/>
                </a:moveTo>
                <a:lnTo>
                  <a:pt x="9144" y="0"/>
                </a:lnTo>
              </a:path>
            </a:pathLst>
          </a:custGeom>
          <a:ln w="36575">
            <a:solidFill>
              <a:srgbClr val="868686"/>
            </a:solidFill>
          </a:ln>
        </p:spPr>
        <p:txBody>
          <a:bodyPr wrap="square" lIns="0" tIns="0" rIns="0" bIns="0" rtlCol="0"/>
          <a:lstStyle/>
          <a:p>
            <a:endParaRPr/>
          </a:p>
        </p:txBody>
      </p:sp>
      <p:sp>
        <p:nvSpPr>
          <p:cNvPr id="257" name="object 257"/>
          <p:cNvSpPr/>
          <p:nvPr/>
        </p:nvSpPr>
        <p:spPr>
          <a:xfrm>
            <a:off x="3562353" y="5560314"/>
            <a:ext cx="9525" cy="0"/>
          </a:xfrm>
          <a:custGeom>
            <a:avLst/>
            <a:gdLst/>
            <a:ahLst/>
            <a:cxnLst/>
            <a:rect l="l" t="t" r="r" b="b"/>
            <a:pathLst>
              <a:path w="9525">
                <a:moveTo>
                  <a:pt x="0" y="0"/>
                </a:moveTo>
                <a:lnTo>
                  <a:pt x="9144" y="0"/>
                </a:lnTo>
              </a:path>
            </a:pathLst>
          </a:custGeom>
          <a:ln w="36575">
            <a:solidFill>
              <a:srgbClr val="868686"/>
            </a:solidFill>
          </a:ln>
        </p:spPr>
        <p:txBody>
          <a:bodyPr wrap="square" lIns="0" tIns="0" rIns="0" bIns="0" rtlCol="0"/>
          <a:lstStyle/>
          <a:p>
            <a:endParaRPr/>
          </a:p>
        </p:txBody>
      </p:sp>
      <p:sp>
        <p:nvSpPr>
          <p:cNvPr id="258" name="object 258"/>
          <p:cNvSpPr/>
          <p:nvPr/>
        </p:nvSpPr>
        <p:spPr>
          <a:xfrm>
            <a:off x="3752852" y="5560314"/>
            <a:ext cx="9525" cy="0"/>
          </a:xfrm>
          <a:custGeom>
            <a:avLst/>
            <a:gdLst/>
            <a:ahLst/>
            <a:cxnLst/>
            <a:rect l="l" t="t" r="r" b="b"/>
            <a:pathLst>
              <a:path w="9525">
                <a:moveTo>
                  <a:pt x="0" y="0"/>
                </a:moveTo>
                <a:lnTo>
                  <a:pt x="9144" y="0"/>
                </a:lnTo>
              </a:path>
            </a:pathLst>
          </a:custGeom>
          <a:ln w="36575">
            <a:solidFill>
              <a:srgbClr val="868686"/>
            </a:solidFill>
          </a:ln>
        </p:spPr>
        <p:txBody>
          <a:bodyPr wrap="square" lIns="0" tIns="0" rIns="0" bIns="0" rtlCol="0"/>
          <a:lstStyle/>
          <a:p>
            <a:endParaRPr/>
          </a:p>
        </p:txBody>
      </p:sp>
      <p:sp>
        <p:nvSpPr>
          <p:cNvPr id="259" name="object 259"/>
          <p:cNvSpPr/>
          <p:nvPr/>
        </p:nvSpPr>
        <p:spPr>
          <a:xfrm>
            <a:off x="794768" y="5155691"/>
            <a:ext cx="2122170" cy="388620"/>
          </a:xfrm>
          <a:custGeom>
            <a:avLst/>
            <a:gdLst/>
            <a:ahLst/>
            <a:cxnLst/>
            <a:rect l="l" t="t" r="r" b="b"/>
            <a:pathLst>
              <a:path w="2122170" h="388620">
                <a:moveTo>
                  <a:pt x="1344930" y="368838"/>
                </a:moveTo>
                <a:lnTo>
                  <a:pt x="1344930" y="340613"/>
                </a:lnTo>
                <a:lnTo>
                  <a:pt x="1155192" y="348233"/>
                </a:lnTo>
                <a:lnTo>
                  <a:pt x="1105234" y="350076"/>
                </a:lnTo>
                <a:lnTo>
                  <a:pt x="1055237" y="351672"/>
                </a:lnTo>
                <a:lnTo>
                  <a:pt x="1005206" y="353039"/>
                </a:lnTo>
                <a:lnTo>
                  <a:pt x="955144" y="354198"/>
                </a:lnTo>
                <a:lnTo>
                  <a:pt x="905056" y="355167"/>
                </a:lnTo>
                <a:lnTo>
                  <a:pt x="854946" y="355966"/>
                </a:lnTo>
                <a:lnTo>
                  <a:pt x="804819" y="356614"/>
                </a:lnTo>
                <a:lnTo>
                  <a:pt x="754678" y="357131"/>
                </a:lnTo>
                <a:lnTo>
                  <a:pt x="704528" y="357535"/>
                </a:lnTo>
                <a:lnTo>
                  <a:pt x="654373" y="357847"/>
                </a:lnTo>
                <a:lnTo>
                  <a:pt x="604218" y="358085"/>
                </a:lnTo>
                <a:lnTo>
                  <a:pt x="554065" y="358269"/>
                </a:lnTo>
                <a:lnTo>
                  <a:pt x="353576" y="358850"/>
                </a:lnTo>
                <a:lnTo>
                  <a:pt x="303505" y="359053"/>
                </a:lnTo>
                <a:lnTo>
                  <a:pt x="253463" y="359317"/>
                </a:lnTo>
                <a:lnTo>
                  <a:pt x="203453" y="359663"/>
                </a:lnTo>
                <a:lnTo>
                  <a:pt x="14477" y="360422"/>
                </a:lnTo>
                <a:lnTo>
                  <a:pt x="6095" y="360425"/>
                </a:lnTo>
                <a:lnTo>
                  <a:pt x="0" y="366521"/>
                </a:lnTo>
                <a:lnTo>
                  <a:pt x="0" y="382523"/>
                </a:lnTo>
                <a:lnTo>
                  <a:pt x="6095" y="388619"/>
                </a:lnTo>
                <a:lnTo>
                  <a:pt x="14477" y="388619"/>
                </a:lnTo>
                <a:lnTo>
                  <a:pt x="204215" y="387857"/>
                </a:lnTo>
                <a:lnTo>
                  <a:pt x="254225" y="387511"/>
                </a:lnTo>
                <a:lnTo>
                  <a:pt x="304267" y="387247"/>
                </a:lnTo>
                <a:lnTo>
                  <a:pt x="354338" y="387044"/>
                </a:lnTo>
                <a:lnTo>
                  <a:pt x="404434" y="386883"/>
                </a:lnTo>
                <a:lnTo>
                  <a:pt x="554827" y="386463"/>
                </a:lnTo>
                <a:lnTo>
                  <a:pt x="604980" y="386279"/>
                </a:lnTo>
                <a:lnTo>
                  <a:pt x="655135" y="386041"/>
                </a:lnTo>
                <a:lnTo>
                  <a:pt x="705290" y="385729"/>
                </a:lnTo>
                <a:lnTo>
                  <a:pt x="755440" y="385325"/>
                </a:lnTo>
                <a:lnTo>
                  <a:pt x="805581" y="384808"/>
                </a:lnTo>
                <a:lnTo>
                  <a:pt x="855708" y="384160"/>
                </a:lnTo>
                <a:lnTo>
                  <a:pt x="905818" y="383361"/>
                </a:lnTo>
                <a:lnTo>
                  <a:pt x="955906" y="382392"/>
                </a:lnTo>
                <a:lnTo>
                  <a:pt x="1005968" y="381233"/>
                </a:lnTo>
                <a:lnTo>
                  <a:pt x="1055999" y="379866"/>
                </a:lnTo>
                <a:lnTo>
                  <a:pt x="1105996" y="378270"/>
                </a:lnTo>
                <a:lnTo>
                  <a:pt x="1155954" y="376427"/>
                </a:lnTo>
                <a:lnTo>
                  <a:pt x="1344930" y="368838"/>
                </a:lnTo>
                <a:close/>
              </a:path>
              <a:path w="2122170" h="388620">
                <a:moveTo>
                  <a:pt x="1721539" y="268559"/>
                </a:moveTo>
                <a:lnTo>
                  <a:pt x="1532382" y="298703"/>
                </a:lnTo>
                <a:lnTo>
                  <a:pt x="1341882" y="340613"/>
                </a:lnTo>
                <a:lnTo>
                  <a:pt x="1344930" y="340613"/>
                </a:lnTo>
                <a:lnTo>
                  <a:pt x="1344930" y="368838"/>
                </a:lnTo>
                <a:lnTo>
                  <a:pt x="1347978" y="368807"/>
                </a:lnTo>
                <a:lnTo>
                  <a:pt x="1538478" y="326897"/>
                </a:lnTo>
                <a:lnTo>
                  <a:pt x="1718310" y="297892"/>
                </a:lnTo>
                <a:lnTo>
                  <a:pt x="1718310" y="270509"/>
                </a:lnTo>
                <a:lnTo>
                  <a:pt x="1721539" y="268559"/>
                </a:lnTo>
                <a:close/>
              </a:path>
              <a:path w="2122170" h="388620">
                <a:moveTo>
                  <a:pt x="1723643" y="268223"/>
                </a:moveTo>
                <a:lnTo>
                  <a:pt x="1721539" y="268559"/>
                </a:lnTo>
                <a:lnTo>
                  <a:pt x="1718310" y="270509"/>
                </a:lnTo>
                <a:lnTo>
                  <a:pt x="1723643" y="268223"/>
                </a:lnTo>
                <a:close/>
              </a:path>
              <a:path w="2122170" h="388620">
                <a:moveTo>
                  <a:pt x="1723643" y="297032"/>
                </a:moveTo>
                <a:lnTo>
                  <a:pt x="1723643" y="268223"/>
                </a:lnTo>
                <a:lnTo>
                  <a:pt x="1718310" y="270509"/>
                </a:lnTo>
                <a:lnTo>
                  <a:pt x="1718310" y="297892"/>
                </a:lnTo>
                <a:lnTo>
                  <a:pt x="1723643" y="297032"/>
                </a:lnTo>
                <a:close/>
              </a:path>
              <a:path w="2122170" h="388620">
                <a:moveTo>
                  <a:pt x="2122170" y="12953"/>
                </a:moveTo>
                <a:lnTo>
                  <a:pt x="2113026" y="761"/>
                </a:lnTo>
                <a:lnTo>
                  <a:pt x="2103882" y="0"/>
                </a:lnTo>
                <a:lnTo>
                  <a:pt x="2097786" y="4571"/>
                </a:lnTo>
                <a:lnTo>
                  <a:pt x="1908810" y="155447"/>
                </a:lnTo>
                <a:lnTo>
                  <a:pt x="1721539" y="268559"/>
                </a:lnTo>
                <a:lnTo>
                  <a:pt x="1723643" y="268223"/>
                </a:lnTo>
                <a:lnTo>
                  <a:pt x="1723643" y="297032"/>
                </a:lnTo>
                <a:lnTo>
                  <a:pt x="1727453" y="296417"/>
                </a:lnTo>
                <a:lnTo>
                  <a:pt x="1729739" y="295655"/>
                </a:lnTo>
                <a:lnTo>
                  <a:pt x="1731264" y="295655"/>
                </a:lnTo>
                <a:lnTo>
                  <a:pt x="1732788" y="294131"/>
                </a:lnTo>
                <a:lnTo>
                  <a:pt x="1923288" y="179069"/>
                </a:lnTo>
                <a:lnTo>
                  <a:pt x="2115312" y="26669"/>
                </a:lnTo>
                <a:lnTo>
                  <a:pt x="2121408" y="22097"/>
                </a:lnTo>
                <a:lnTo>
                  <a:pt x="2122170" y="12953"/>
                </a:lnTo>
                <a:close/>
              </a:path>
            </a:pathLst>
          </a:custGeom>
          <a:solidFill>
            <a:srgbClr val="BE4B48"/>
          </a:solidFill>
        </p:spPr>
        <p:txBody>
          <a:bodyPr wrap="square" lIns="0" tIns="0" rIns="0" bIns="0" rtlCol="0"/>
          <a:lstStyle/>
          <a:p>
            <a:endParaRPr/>
          </a:p>
        </p:txBody>
      </p:sp>
      <p:sp>
        <p:nvSpPr>
          <p:cNvPr id="260" name="object 260"/>
          <p:cNvSpPr/>
          <p:nvPr/>
        </p:nvSpPr>
        <p:spPr>
          <a:xfrm>
            <a:off x="794768" y="5154168"/>
            <a:ext cx="2122170" cy="391160"/>
          </a:xfrm>
          <a:custGeom>
            <a:avLst/>
            <a:gdLst/>
            <a:ahLst/>
            <a:cxnLst/>
            <a:rect l="l" t="t" r="r" b="b"/>
            <a:pathLst>
              <a:path w="2122170" h="391160">
                <a:moveTo>
                  <a:pt x="112775" y="384048"/>
                </a:moveTo>
                <a:lnTo>
                  <a:pt x="112775" y="368808"/>
                </a:lnTo>
                <a:lnTo>
                  <a:pt x="106679" y="361950"/>
                </a:lnTo>
                <a:lnTo>
                  <a:pt x="99059" y="362642"/>
                </a:lnTo>
                <a:lnTo>
                  <a:pt x="6095" y="362712"/>
                </a:lnTo>
                <a:lnTo>
                  <a:pt x="0" y="368808"/>
                </a:lnTo>
                <a:lnTo>
                  <a:pt x="0" y="384810"/>
                </a:lnTo>
                <a:lnTo>
                  <a:pt x="6095" y="390906"/>
                </a:lnTo>
                <a:lnTo>
                  <a:pt x="99059" y="390906"/>
                </a:lnTo>
                <a:lnTo>
                  <a:pt x="106679" y="390144"/>
                </a:lnTo>
                <a:lnTo>
                  <a:pt x="112775" y="384048"/>
                </a:lnTo>
                <a:close/>
              </a:path>
              <a:path w="2122170" h="391160">
                <a:moveTo>
                  <a:pt x="310134" y="383286"/>
                </a:moveTo>
                <a:lnTo>
                  <a:pt x="310134" y="368046"/>
                </a:lnTo>
                <a:lnTo>
                  <a:pt x="304038" y="361188"/>
                </a:lnTo>
                <a:lnTo>
                  <a:pt x="295655" y="361188"/>
                </a:lnTo>
                <a:lnTo>
                  <a:pt x="211836" y="361943"/>
                </a:lnTo>
                <a:lnTo>
                  <a:pt x="203453" y="361950"/>
                </a:lnTo>
                <a:lnTo>
                  <a:pt x="197358" y="368046"/>
                </a:lnTo>
                <a:lnTo>
                  <a:pt x="197358" y="384048"/>
                </a:lnTo>
                <a:lnTo>
                  <a:pt x="203453" y="390144"/>
                </a:lnTo>
                <a:lnTo>
                  <a:pt x="211836" y="390144"/>
                </a:lnTo>
                <a:lnTo>
                  <a:pt x="295655" y="389388"/>
                </a:lnTo>
                <a:lnTo>
                  <a:pt x="304038" y="389382"/>
                </a:lnTo>
                <a:lnTo>
                  <a:pt x="310134" y="383286"/>
                </a:lnTo>
                <a:close/>
              </a:path>
              <a:path w="2122170" h="391160">
                <a:moveTo>
                  <a:pt x="507492" y="381762"/>
                </a:moveTo>
                <a:lnTo>
                  <a:pt x="507492" y="366522"/>
                </a:lnTo>
                <a:lnTo>
                  <a:pt x="501395" y="360426"/>
                </a:lnTo>
                <a:lnTo>
                  <a:pt x="493014" y="360426"/>
                </a:lnTo>
                <a:lnTo>
                  <a:pt x="409194" y="361181"/>
                </a:lnTo>
                <a:lnTo>
                  <a:pt x="400812" y="361188"/>
                </a:lnTo>
                <a:lnTo>
                  <a:pt x="394716" y="367284"/>
                </a:lnTo>
                <a:lnTo>
                  <a:pt x="394716" y="383286"/>
                </a:lnTo>
                <a:lnTo>
                  <a:pt x="400812" y="389382"/>
                </a:lnTo>
                <a:lnTo>
                  <a:pt x="409194" y="389382"/>
                </a:lnTo>
                <a:lnTo>
                  <a:pt x="493014" y="388626"/>
                </a:lnTo>
                <a:lnTo>
                  <a:pt x="501395" y="388620"/>
                </a:lnTo>
                <a:lnTo>
                  <a:pt x="507492" y="381762"/>
                </a:lnTo>
                <a:close/>
              </a:path>
              <a:path w="2122170" h="391160">
                <a:moveTo>
                  <a:pt x="704850" y="381000"/>
                </a:moveTo>
                <a:lnTo>
                  <a:pt x="704850" y="365759"/>
                </a:lnTo>
                <a:lnTo>
                  <a:pt x="698754" y="358902"/>
                </a:lnTo>
                <a:lnTo>
                  <a:pt x="690372" y="358902"/>
                </a:lnTo>
                <a:lnTo>
                  <a:pt x="606552" y="359657"/>
                </a:lnTo>
                <a:lnTo>
                  <a:pt x="598170" y="359664"/>
                </a:lnTo>
                <a:lnTo>
                  <a:pt x="592074" y="365760"/>
                </a:lnTo>
                <a:lnTo>
                  <a:pt x="592074" y="381762"/>
                </a:lnTo>
                <a:lnTo>
                  <a:pt x="598170" y="387858"/>
                </a:lnTo>
                <a:lnTo>
                  <a:pt x="606552" y="387858"/>
                </a:lnTo>
                <a:lnTo>
                  <a:pt x="690372" y="387102"/>
                </a:lnTo>
                <a:lnTo>
                  <a:pt x="698754" y="387096"/>
                </a:lnTo>
                <a:lnTo>
                  <a:pt x="704850" y="381000"/>
                </a:lnTo>
                <a:close/>
              </a:path>
              <a:path w="2122170" h="391160">
                <a:moveTo>
                  <a:pt x="902207" y="379476"/>
                </a:moveTo>
                <a:lnTo>
                  <a:pt x="902207" y="363473"/>
                </a:lnTo>
                <a:lnTo>
                  <a:pt x="895350" y="357377"/>
                </a:lnTo>
                <a:lnTo>
                  <a:pt x="887729" y="357377"/>
                </a:lnTo>
                <a:lnTo>
                  <a:pt x="803910" y="358888"/>
                </a:lnTo>
                <a:lnTo>
                  <a:pt x="795528" y="358902"/>
                </a:lnTo>
                <a:lnTo>
                  <a:pt x="789432" y="364998"/>
                </a:lnTo>
                <a:lnTo>
                  <a:pt x="789432" y="380238"/>
                </a:lnTo>
                <a:lnTo>
                  <a:pt x="795528" y="387095"/>
                </a:lnTo>
                <a:lnTo>
                  <a:pt x="803910" y="387095"/>
                </a:lnTo>
                <a:lnTo>
                  <a:pt x="887729" y="385585"/>
                </a:lnTo>
                <a:lnTo>
                  <a:pt x="896112" y="385572"/>
                </a:lnTo>
                <a:lnTo>
                  <a:pt x="902207" y="379476"/>
                </a:lnTo>
                <a:close/>
              </a:path>
              <a:path w="2122170" h="391160">
                <a:moveTo>
                  <a:pt x="1099566" y="374141"/>
                </a:moveTo>
                <a:lnTo>
                  <a:pt x="1099566" y="358902"/>
                </a:lnTo>
                <a:lnTo>
                  <a:pt x="1092708" y="352805"/>
                </a:lnTo>
                <a:lnTo>
                  <a:pt x="1085088" y="352805"/>
                </a:lnTo>
                <a:lnTo>
                  <a:pt x="1000506" y="355091"/>
                </a:lnTo>
                <a:lnTo>
                  <a:pt x="992885" y="355853"/>
                </a:lnTo>
                <a:lnTo>
                  <a:pt x="986790" y="361949"/>
                </a:lnTo>
                <a:lnTo>
                  <a:pt x="986790" y="377952"/>
                </a:lnTo>
                <a:lnTo>
                  <a:pt x="993647" y="384048"/>
                </a:lnTo>
                <a:lnTo>
                  <a:pt x="1001268" y="383285"/>
                </a:lnTo>
                <a:lnTo>
                  <a:pt x="1085088" y="381020"/>
                </a:lnTo>
                <a:lnTo>
                  <a:pt x="1093470" y="380999"/>
                </a:lnTo>
                <a:lnTo>
                  <a:pt x="1099566" y="374141"/>
                </a:lnTo>
                <a:close/>
              </a:path>
              <a:path w="2122170" h="391160">
                <a:moveTo>
                  <a:pt x="1296924" y="366521"/>
                </a:moveTo>
                <a:lnTo>
                  <a:pt x="1296924" y="358901"/>
                </a:lnTo>
                <a:lnTo>
                  <a:pt x="1296162" y="351281"/>
                </a:lnTo>
                <a:lnTo>
                  <a:pt x="1290066" y="345185"/>
                </a:lnTo>
                <a:lnTo>
                  <a:pt x="1281684" y="345185"/>
                </a:lnTo>
                <a:lnTo>
                  <a:pt x="1198626" y="348961"/>
                </a:lnTo>
                <a:lnTo>
                  <a:pt x="1189482" y="348995"/>
                </a:lnTo>
                <a:lnTo>
                  <a:pt x="1183386" y="355853"/>
                </a:lnTo>
                <a:lnTo>
                  <a:pt x="1184148" y="363473"/>
                </a:lnTo>
                <a:lnTo>
                  <a:pt x="1184148" y="371093"/>
                </a:lnTo>
                <a:lnTo>
                  <a:pt x="1191006" y="377189"/>
                </a:lnTo>
                <a:lnTo>
                  <a:pt x="1198626" y="377189"/>
                </a:lnTo>
                <a:lnTo>
                  <a:pt x="1281684" y="373448"/>
                </a:lnTo>
                <a:lnTo>
                  <a:pt x="1290828" y="373379"/>
                </a:lnTo>
                <a:lnTo>
                  <a:pt x="1296924" y="366521"/>
                </a:lnTo>
                <a:close/>
              </a:path>
              <a:path w="2122170" h="391160">
                <a:moveTo>
                  <a:pt x="1491996" y="331469"/>
                </a:moveTo>
                <a:lnTo>
                  <a:pt x="1490472" y="323849"/>
                </a:lnTo>
                <a:lnTo>
                  <a:pt x="1488186" y="316229"/>
                </a:lnTo>
                <a:lnTo>
                  <a:pt x="1481328" y="311657"/>
                </a:lnTo>
                <a:lnTo>
                  <a:pt x="1473708" y="313181"/>
                </a:lnTo>
                <a:lnTo>
                  <a:pt x="1390650" y="332231"/>
                </a:lnTo>
                <a:lnTo>
                  <a:pt x="1383030" y="333755"/>
                </a:lnTo>
                <a:lnTo>
                  <a:pt x="1378458" y="341375"/>
                </a:lnTo>
                <a:lnTo>
                  <a:pt x="1379982" y="348995"/>
                </a:lnTo>
                <a:lnTo>
                  <a:pt x="1382268" y="356615"/>
                </a:lnTo>
                <a:lnTo>
                  <a:pt x="1389888" y="361187"/>
                </a:lnTo>
                <a:lnTo>
                  <a:pt x="1397508" y="359663"/>
                </a:lnTo>
                <a:lnTo>
                  <a:pt x="1479804" y="340613"/>
                </a:lnTo>
                <a:lnTo>
                  <a:pt x="1487424" y="339089"/>
                </a:lnTo>
                <a:lnTo>
                  <a:pt x="1491996" y="331469"/>
                </a:lnTo>
                <a:close/>
              </a:path>
              <a:path w="2122170" h="391160">
                <a:moveTo>
                  <a:pt x="1685543" y="296417"/>
                </a:moveTo>
                <a:lnTo>
                  <a:pt x="1684782" y="288797"/>
                </a:lnTo>
                <a:lnTo>
                  <a:pt x="1683258" y="281177"/>
                </a:lnTo>
                <a:lnTo>
                  <a:pt x="1675638" y="275843"/>
                </a:lnTo>
                <a:lnTo>
                  <a:pt x="1668017" y="277367"/>
                </a:lnTo>
                <a:lnTo>
                  <a:pt x="1584960" y="291083"/>
                </a:lnTo>
                <a:lnTo>
                  <a:pt x="1577340" y="292607"/>
                </a:lnTo>
                <a:lnTo>
                  <a:pt x="1572006" y="299465"/>
                </a:lnTo>
                <a:lnTo>
                  <a:pt x="1573530" y="307085"/>
                </a:lnTo>
                <a:lnTo>
                  <a:pt x="1574292" y="314705"/>
                </a:lnTo>
                <a:lnTo>
                  <a:pt x="1581912" y="320039"/>
                </a:lnTo>
                <a:lnTo>
                  <a:pt x="1589532" y="319277"/>
                </a:lnTo>
                <a:lnTo>
                  <a:pt x="1672589" y="305561"/>
                </a:lnTo>
                <a:lnTo>
                  <a:pt x="1680210" y="304037"/>
                </a:lnTo>
                <a:lnTo>
                  <a:pt x="1685543" y="296417"/>
                </a:lnTo>
                <a:close/>
              </a:path>
              <a:path w="2122170" h="391160">
                <a:moveTo>
                  <a:pt x="1863089" y="208787"/>
                </a:moveTo>
                <a:lnTo>
                  <a:pt x="1859279" y="201929"/>
                </a:lnTo>
                <a:lnTo>
                  <a:pt x="1854708" y="195833"/>
                </a:lnTo>
                <a:lnTo>
                  <a:pt x="1846326" y="193547"/>
                </a:lnTo>
                <a:lnTo>
                  <a:pt x="1839467" y="197357"/>
                </a:lnTo>
                <a:lnTo>
                  <a:pt x="1767077" y="240791"/>
                </a:lnTo>
                <a:lnTo>
                  <a:pt x="1760220" y="244601"/>
                </a:lnTo>
                <a:lnTo>
                  <a:pt x="1758696" y="253745"/>
                </a:lnTo>
                <a:lnTo>
                  <a:pt x="1762505" y="259841"/>
                </a:lnTo>
                <a:lnTo>
                  <a:pt x="1766315" y="266699"/>
                </a:lnTo>
                <a:lnTo>
                  <a:pt x="1774698" y="268985"/>
                </a:lnTo>
                <a:lnTo>
                  <a:pt x="1781555" y="265175"/>
                </a:lnTo>
                <a:lnTo>
                  <a:pt x="1853946" y="221741"/>
                </a:lnTo>
                <a:lnTo>
                  <a:pt x="1860803" y="217169"/>
                </a:lnTo>
                <a:lnTo>
                  <a:pt x="1863089" y="208787"/>
                </a:lnTo>
                <a:close/>
              </a:path>
              <a:path w="2122170" h="391160">
                <a:moveTo>
                  <a:pt x="2023110" y="92201"/>
                </a:moveTo>
                <a:lnTo>
                  <a:pt x="2018538" y="86105"/>
                </a:lnTo>
                <a:lnTo>
                  <a:pt x="2013203" y="80009"/>
                </a:lnTo>
                <a:lnTo>
                  <a:pt x="2004822" y="79247"/>
                </a:lnTo>
                <a:lnTo>
                  <a:pt x="1998726" y="83819"/>
                </a:lnTo>
                <a:lnTo>
                  <a:pt x="1932432" y="137159"/>
                </a:lnTo>
                <a:lnTo>
                  <a:pt x="1926336" y="141731"/>
                </a:lnTo>
                <a:lnTo>
                  <a:pt x="1925574" y="150875"/>
                </a:lnTo>
                <a:lnTo>
                  <a:pt x="1934717" y="163067"/>
                </a:lnTo>
                <a:lnTo>
                  <a:pt x="1943862" y="163829"/>
                </a:lnTo>
                <a:lnTo>
                  <a:pt x="1949958" y="158495"/>
                </a:lnTo>
                <a:lnTo>
                  <a:pt x="2016252" y="105917"/>
                </a:lnTo>
                <a:lnTo>
                  <a:pt x="2022348" y="101345"/>
                </a:lnTo>
                <a:lnTo>
                  <a:pt x="2023110" y="92201"/>
                </a:lnTo>
                <a:close/>
              </a:path>
              <a:path w="2122170" h="391160">
                <a:moveTo>
                  <a:pt x="2122170" y="12953"/>
                </a:moveTo>
                <a:lnTo>
                  <a:pt x="2113026" y="761"/>
                </a:lnTo>
                <a:lnTo>
                  <a:pt x="2103882" y="0"/>
                </a:lnTo>
                <a:lnTo>
                  <a:pt x="2097786" y="4571"/>
                </a:lnTo>
                <a:lnTo>
                  <a:pt x="2086355" y="13715"/>
                </a:lnTo>
                <a:lnTo>
                  <a:pt x="2080260" y="18287"/>
                </a:lnTo>
                <a:lnTo>
                  <a:pt x="2079498" y="27431"/>
                </a:lnTo>
                <a:lnTo>
                  <a:pt x="2084070" y="33527"/>
                </a:lnTo>
                <a:lnTo>
                  <a:pt x="2089403" y="39623"/>
                </a:lnTo>
                <a:lnTo>
                  <a:pt x="2097786" y="40385"/>
                </a:lnTo>
                <a:lnTo>
                  <a:pt x="2103882" y="35813"/>
                </a:lnTo>
                <a:lnTo>
                  <a:pt x="2115312" y="26669"/>
                </a:lnTo>
                <a:lnTo>
                  <a:pt x="2121408" y="22097"/>
                </a:lnTo>
                <a:lnTo>
                  <a:pt x="2122170" y="12953"/>
                </a:lnTo>
                <a:close/>
              </a:path>
            </a:pathLst>
          </a:custGeom>
          <a:solidFill>
            <a:srgbClr val="98B954"/>
          </a:solidFill>
        </p:spPr>
        <p:txBody>
          <a:bodyPr wrap="square" lIns="0" tIns="0" rIns="0" bIns="0" rtlCol="0"/>
          <a:lstStyle/>
          <a:p>
            <a:endParaRPr/>
          </a:p>
        </p:txBody>
      </p:sp>
      <p:sp>
        <p:nvSpPr>
          <p:cNvPr id="261" name="object 261"/>
          <p:cNvSpPr/>
          <p:nvPr/>
        </p:nvSpPr>
        <p:spPr>
          <a:xfrm>
            <a:off x="3074671" y="4275585"/>
            <a:ext cx="793750" cy="718185"/>
          </a:xfrm>
          <a:custGeom>
            <a:avLst/>
            <a:gdLst/>
            <a:ahLst/>
            <a:cxnLst/>
            <a:rect l="l" t="t" r="r" b="b"/>
            <a:pathLst>
              <a:path w="793750" h="718185">
                <a:moveTo>
                  <a:pt x="201076" y="607353"/>
                </a:moveTo>
                <a:lnTo>
                  <a:pt x="10668" y="688848"/>
                </a:lnTo>
                <a:lnTo>
                  <a:pt x="3810" y="691896"/>
                </a:lnTo>
                <a:lnTo>
                  <a:pt x="0" y="700278"/>
                </a:lnTo>
                <a:lnTo>
                  <a:pt x="3048" y="707898"/>
                </a:lnTo>
                <a:lnTo>
                  <a:pt x="6096" y="714756"/>
                </a:lnTo>
                <a:lnTo>
                  <a:pt x="14478" y="717804"/>
                </a:lnTo>
                <a:lnTo>
                  <a:pt x="22098" y="714756"/>
                </a:lnTo>
                <a:lnTo>
                  <a:pt x="198120" y="639418"/>
                </a:lnTo>
                <a:lnTo>
                  <a:pt x="198120" y="609600"/>
                </a:lnTo>
                <a:lnTo>
                  <a:pt x="201076" y="607353"/>
                </a:lnTo>
                <a:close/>
              </a:path>
              <a:path w="793750" h="718185">
                <a:moveTo>
                  <a:pt x="201168" y="607314"/>
                </a:moveTo>
                <a:lnTo>
                  <a:pt x="198120" y="609600"/>
                </a:lnTo>
                <a:lnTo>
                  <a:pt x="201168" y="607314"/>
                </a:lnTo>
                <a:close/>
              </a:path>
              <a:path w="793750" h="718185">
                <a:moveTo>
                  <a:pt x="201168" y="638114"/>
                </a:moveTo>
                <a:lnTo>
                  <a:pt x="201168" y="607314"/>
                </a:lnTo>
                <a:lnTo>
                  <a:pt x="198120" y="609600"/>
                </a:lnTo>
                <a:lnTo>
                  <a:pt x="198120" y="639418"/>
                </a:lnTo>
                <a:lnTo>
                  <a:pt x="201168" y="638114"/>
                </a:lnTo>
                <a:close/>
              </a:path>
              <a:path w="793750" h="718185">
                <a:moveTo>
                  <a:pt x="576834" y="273558"/>
                </a:moveTo>
                <a:lnTo>
                  <a:pt x="388620" y="464820"/>
                </a:lnTo>
                <a:lnTo>
                  <a:pt x="201076" y="607353"/>
                </a:lnTo>
                <a:lnTo>
                  <a:pt x="201168" y="638114"/>
                </a:lnTo>
                <a:lnTo>
                  <a:pt x="212598" y="633222"/>
                </a:lnTo>
                <a:lnTo>
                  <a:pt x="213360" y="633222"/>
                </a:lnTo>
                <a:lnTo>
                  <a:pt x="214122" y="632460"/>
                </a:lnTo>
                <a:lnTo>
                  <a:pt x="215646" y="631698"/>
                </a:lnTo>
                <a:lnTo>
                  <a:pt x="406146" y="486918"/>
                </a:lnTo>
                <a:lnTo>
                  <a:pt x="575310" y="315732"/>
                </a:lnTo>
                <a:lnTo>
                  <a:pt x="575310" y="275844"/>
                </a:lnTo>
                <a:lnTo>
                  <a:pt x="576834" y="273558"/>
                </a:lnTo>
                <a:close/>
              </a:path>
              <a:path w="793750" h="718185">
                <a:moveTo>
                  <a:pt x="793242" y="18288"/>
                </a:moveTo>
                <a:lnTo>
                  <a:pt x="792480" y="9143"/>
                </a:lnTo>
                <a:lnTo>
                  <a:pt x="785622" y="4571"/>
                </a:lnTo>
                <a:lnTo>
                  <a:pt x="779526" y="0"/>
                </a:lnTo>
                <a:lnTo>
                  <a:pt x="770382" y="1524"/>
                </a:lnTo>
                <a:lnTo>
                  <a:pt x="765810" y="8382"/>
                </a:lnTo>
                <a:lnTo>
                  <a:pt x="575310" y="275844"/>
                </a:lnTo>
                <a:lnTo>
                  <a:pt x="575310" y="315732"/>
                </a:lnTo>
                <a:lnTo>
                  <a:pt x="598932" y="291846"/>
                </a:lnTo>
                <a:lnTo>
                  <a:pt x="789432" y="24384"/>
                </a:lnTo>
                <a:lnTo>
                  <a:pt x="793242" y="18288"/>
                </a:lnTo>
                <a:close/>
              </a:path>
            </a:pathLst>
          </a:custGeom>
          <a:solidFill>
            <a:srgbClr val="7D60A0"/>
          </a:solidFill>
        </p:spPr>
        <p:txBody>
          <a:bodyPr wrap="square" lIns="0" tIns="0" rIns="0" bIns="0" rtlCol="0"/>
          <a:lstStyle/>
          <a:p>
            <a:endParaRPr/>
          </a:p>
        </p:txBody>
      </p:sp>
      <p:sp>
        <p:nvSpPr>
          <p:cNvPr id="262" name="object 262"/>
          <p:cNvSpPr/>
          <p:nvPr/>
        </p:nvSpPr>
        <p:spPr>
          <a:xfrm>
            <a:off x="3074671" y="4243580"/>
            <a:ext cx="793750" cy="729615"/>
          </a:xfrm>
          <a:custGeom>
            <a:avLst/>
            <a:gdLst/>
            <a:ahLst/>
            <a:cxnLst/>
            <a:rect l="l" t="t" r="r" b="b"/>
            <a:pathLst>
              <a:path w="793750" h="729614">
                <a:moveTo>
                  <a:pt x="109728" y="680465"/>
                </a:moveTo>
                <a:lnTo>
                  <a:pt x="103632" y="666749"/>
                </a:lnTo>
                <a:lnTo>
                  <a:pt x="95250" y="662939"/>
                </a:lnTo>
                <a:lnTo>
                  <a:pt x="88392" y="665987"/>
                </a:lnTo>
                <a:lnTo>
                  <a:pt x="10668" y="699515"/>
                </a:lnTo>
                <a:lnTo>
                  <a:pt x="3810" y="703325"/>
                </a:lnTo>
                <a:lnTo>
                  <a:pt x="0" y="710945"/>
                </a:lnTo>
                <a:lnTo>
                  <a:pt x="3048" y="718565"/>
                </a:lnTo>
                <a:lnTo>
                  <a:pt x="6858" y="725423"/>
                </a:lnTo>
                <a:lnTo>
                  <a:pt x="14478" y="729233"/>
                </a:lnTo>
                <a:lnTo>
                  <a:pt x="22098" y="725423"/>
                </a:lnTo>
                <a:lnTo>
                  <a:pt x="99822" y="691895"/>
                </a:lnTo>
                <a:lnTo>
                  <a:pt x="106680" y="688847"/>
                </a:lnTo>
                <a:lnTo>
                  <a:pt x="109728" y="680465"/>
                </a:lnTo>
                <a:close/>
              </a:path>
              <a:path w="793750" h="729614">
                <a:moveTo>
                  <a:pt x="200849" y="617379"/>
                </a:moveTo>
                <a:lnTo>
                  <a:pt x="192024" y="621791"/>
                </a:lnTo>
                <a:lnTo>
                  <a:pt x="185166" y="624839"/>
                </a:lnTo>
                <a:lnTo>
                  <a:pt x="181356" y="633221"/>
                </a:lnTo>
                <a:lnTo>
                  <a:pt x="187452" y="646937"/>
                </a:lnTo>
                <a:lnTo>
                  <a:pt x="195834" y="650747"/>
                </a:lnTo>
                <a:lnTo>
                  <a:pt x="198120" y="649833"/>
                </a:lnTo>
                <a:lnTo>
                  <a:pt x="198120" y="619505"/>
                </a:lnTo>
                <a:lnTo>
                  <a:pt x="200849" y="617379"/>
                </a:lnTo>
                <a:close/>
              </a:path>
              <a:path w="793750" h="729614">
                <a:moveTo>
                  <a:pt x="201168" y="617219"/>
                </a:moveTo>
                <a:lnTo>
                  <a:pt x="200849" y="617379"/>
                </a:lnTo>
                <a:lnTo>
                  <a:pt x="198120" y="619505"/>
                </a:lnTo>
                <a:lnTo>
                  <a:pt x="201168" y="617219"/>
                </a:lnTo>
                <a:close/>
              </a:path>
              <a:path w="793750" h="729614">
                <a:moveTo>
                  <a:pt x="201168" y="648614"/>
                </a:moveTo>
                <a:lnTo>
                  <a:pt x="201168" y="617219"/>
                </a:lnTo>
                <a:lnTo>
                  <a:pt x="198120" y="619505"/>
                </a:lnTo>
                <a:lnTo>
                  <a:pt x="198120" y="649833"/>
                </a:lnTo>
                <a:lnTo>
                  <a:pt x="201168" y="648614"/>
                </a:lnTo>
                <a:close/>
              </a:path>
              <a:path w="793750" h="729614">
                <a:moveTo>
                  <a:pt x="281178" y="582167"/>
                </a:moveTo>
                <a:lnTo>
                  <a:pt x="272034" y="569975"/>
                </a:lnTo>
                <a:lnTo>
                  <a:pt x="262890" y="568451"/>
                </a:lnTo>
                <a:lnTo>
                  <a:pt x="256794" y="573785"/>
                </a:lnTo>
                <a:lnTo>
                  <a:pt x="200849" y="617379"/>
                </a:lnTo>
                <a:lnTo>
                  <a:pt x="201168" y="617219"/>
                </a:lnTo>
                <a:lnTo>
                  <a:pt x="201168" y="648614"/>
                </a:lnTo>
                <a:lnTo>
                  <a:pt x="203454" y="647699"/>
                </a:lnTo>
                <a:lnTo>
                  <a:pt x="212598" y="643127"/>
                </a:lnTo>
                <a:lnTo>
                  <a:pt x="213360" y="643127"/>
                </a:lnTo>
                <a:lnTo>
                  <a:pt x="214884" y="642365"/>
                </a:lnTo>
                <a:lnTo>
                  <a:pt x="215646" y="641603"/>
                </a:lnTo>
                <a:lnTo>
                  <a:pt x="274320" y="595883"/>
                </a:lnTo>
                <a:lnTo>
                  <a:pt x="280416" y="590549"/>
                </a:lnTo>
                <a:lnTo>
                  <a:pt x="281178" y="582167"/>
                </a:lnTo>
                <a:close/>
              </a:path>
              <a:path w="793750" h="729614">
                <a:moveTo>
                  <a:pt x="388246" y="470442"/>
                </a:moveTo>
                <a:lnTo>
                  <a:pt x="345186" y="503681"/>
                </a:lnTo>
                <a:lnTo>
                  <a:pt x="339090" y="509015"/>
                </a:lnTo>
                <a:lnTo>
                  <a:pt x="338328" y="517397"/>
                </a:lnTo>
                <a:lnTo>
                  <a:pt x="342900" y="523493"/>
                </a:lnTo>
                <a:lnTo>
                  <a:pt x="348234" y="529589"/>
                </a:lnTo>
                <a:lnTo>
                  <a:pt x="356616" y="531113"/>
                </a:lnTo>
                <a:lnTo>
                  <a:pt x="362712" y="525779"/>
                </a:lnTo>
                <a:lnTo>
                  <a:pt x="387096" y="506957"/>
                </a:lnTo>
                <a:lnTo>
                  <a:pt x="387096" y="471677"/>
                </a:lnTo>
                <a:lnTo>
                  <a:pt x="388246" y="470442"/>
                </a:lnTo>
                <a:close/>
              </a:path>
              <a:path w="793750" h="729614">
                <a:moveTo>
                  <a:pt x="388620" y="470153"/>
                </a:moveTo>
                <a:lnTo>
                  <a:pt x="388246" y="470442"/>
                </a:lnTo>
                <a:lnTo>
                  <a:pt x="387096" y="471677"/>
                </a:lnTo>
                <a:lnTo>
                  <a:pt x="388620" y="470153"/>
                </a:lnTo>
                <a:close/>
              </a:path>
              <a:path w="793750" h="729614">
                <a:moveTo>
                  <a:pt x="388620" y="505780"/>
                </a:moveTo>
                <a:lnTo>
                  <a:pt x="388620" y="470153"/>
                </a:lnTo>
                <a:lnTo>
                  <a:pt x="387096" y="471677"/>
                </a:lnTo>
                <a:lnTo>
                  <a:pt x="387096" y="506957"/>
                </a:lnTo>
                <a:lnTo>
                  <a:pt x="388620" y="505780"/>
                </a:lnTo>
                <a:close/>
              </a:path>
              <a:path w="793750" h="729614">
                <a:moveTo>
                  <a:pt x="433578" y="463295"/>
                </a:moveTo>
                <a:lnTo>
                  <a:pt x="432816" y="454913"/>
                </a:lnTo>
                <a:lnTo>
                  <a:pt x="427482" y="449579"/>
                </a:lnTo>
                <a:lnTo>
                  <a:pt x="421386" y="444245"/>
                </a:lnTo>
                <a:lnTo>
                  <a:pt x="413004" y="444245"/>
                </a:lnTo>
                <a:lnTo>
                  <a:pt x="407670" y="449579"/>
                </a:lnTo>
                <a:lnTo>
                  <a:pt x="388246" y="470442"/>
                </a:lnTo>
                <a:lnTo>
                  <a:pt x="388620" y="470153"/>
                </a:lnTo>
                <a:lnTo>
                  <a:pt x="388620" y="505780"/>
                </a:lnTo>
                <a:lnTo>
                  <a:pt x="406146" y="492251"/>
                </a:lnTo>
                <a:lnTo>
                  <a:pt x="407670" y="490727"/>
                </a:lnTo>
                <a:lnTo>
                  <a:pt x="428244" y="469391"/>
                </a:lnTo>
                <a:lnTo>
                  <a:pt x="433578" y="463295"/>
                </a:lnTo>
                <a:close/>
              </a:path>
              <a:path w="793750" h="729614">
                <a:moveTo>
                  <a:pt x="568452" y="320039"/>
                </a:moveTo>
                <a:lnTo>
                  <a:pt x="568452" y="310895"/>
                </a:lnTo>
                <a:lnTo>
                  <a:pt x="563118" y="305561"/>
                </a:lnTo>
                <a:lnTo>
                  <a:pt x="557022" y="300227"/>
                </a:lnTo>
                <a:lnTo>
                  <a:pt x="547878" y="300989"/>
                </a:lnTo>
                <a:lnTo>
                  <a:pt x="542544" y="306323"/>
                </a:lnTo>
                <a:lnTo>
                  <a:pt x="484632" y="368045"/>
                </a:lnTo>
                <a:lnTo>
                  <a:pt x="479298" y="373379"/>
                </a:lnTo>
                <a:lnTo>
                  <a:pt x="480060" y="382523"/>
                </a:lnTo>
                <a:lnTo>
                  <a:pt x="485394" y="387857"/>
                </a:lnTo>
                <a:lnTo>
                  <a:pt x="491490" y="393191"/>
                </a:lnTo>
                <a:lnTo>
                  <a:pt x="499872" y="393191"/>
                </a:lnTo>
                <a:lnTo>
                  <a:pt x="505206" y="387095"/>
                </a:lnTo>
                <a:lnTo>
                  <a:pt x="563118" y="325373"/>
                </a:lnTo>
                <a:lnTo>
                  <a:pt x="568452" y="320039"/>
                </a:lnTo>
                <a:close/>
              </a:path>
              <a:path w="793750" h="729614">
                <a:moveTo>
                  <a:pt x="689610" y="162305"/>
                </a:moveTo>
                <a:lnTo>
                  <a:pt x="688086" y="153161"/>
                </a:lnTo>
                <a:lnTo>
                  <a:pt x="675894" y="144017"/>
                </a:lnTo>
                <a:lnTo>
                  <a:pt x="666750" y="145541"/>
                </a:lnTo>
                <a:lnTo>
                  <a:pt x="662178" y="151637"/>
                </a:lnTo>
                <a:lnTo>
                  <a:pt x="612648" y="220217"/>
                </a:lnTo>
                <a:lnTo>
                  <a:pt x="608076" y="227075"/>
                </a:lnTo>
                <a:lnTo>
                  <a:pt x="609600" y="235457"/>
                </a:lnTo>
                <a:lnTo>
                  <a:pt x="615696" y="240029"/>
                </a:lnTo>
                <a:lnTo>
                  <a:pt x="622554" y="244601"/>
                </a:lnTo>
                <a:lnTo>
                  <a:pt x="630936" y="243077"/>
                </a:lnTo>
                <a:lnTo>
                  <a:pt x="635508" y="236981"/>
                </a:lnTo>
                <a:lnTo>
                  <a:pt x="685038" y="168401"/>
                </a:lnTo>
                <a:lnTo>
                  <a:pt x="689610" y="162305"/>
                </a:lnTo>
                <a:close/>
              </a:path>
              <a:path w="793750" h="729614">
                <a:moveTo>
                  <a:pt x="793242" y="18287"/>
                </a:moveTo>
                <a:lnTo>
                  <a:pt x="792480" y="9143"/>
                </a:lnTo>
                <a:lnTo>
                  <a:pt x="785622" y="4571"/>
                </a:lnTo>
                <a:lnTo>
                  <a:pt x="779526" y="0"/>
                </a:lnTo>
                <a:lnTo>
                  <a:pt x="770382" y="1523"/>
                </a:lnTo>
                <a:lnTo>
                  <a:pt x="765810" y="8381"/>
                </a:lnTo>
                <a:lnTo>
                  <a:pt x="728472" y="60197"/>
                </a:lnTo>
                <a:lnTo>
                  <a:pt x="723900" y="67055"/>
                </a:lnTo>
                <a:lnTo>
                  <a:pt x="725424" y="75437"/>
                </a:lnTo>
                <a:lnTo>
                  <a:pt x="737616" y="84581"/>
                </a:lnTo>
                <a:lnTo>
                  <a:pt x="746760" y="83057"/>
                </a:lnTo>
                <a:lnTo>
                  <a:pt x="751332" y="76961"/>
                </a:lnTo>
                <a:lnTo>
                  <a:pt x="788670" y="24383"/>
                </a:lnTo>
                <a:lnTo>
                  <a:pt x="793242" y="18287"/>
                </a:lnTo>
                <a:close/>
              </a:path>
            </a:pathLst>
          </a:custGeom>
          <a:solidFill>
            <a:srgbClr val="46AAC5"/>
          </a:solidFill>
        </p:spPr>
        <p:txBody>
          <a:bodyPr wrap="square" lIns="0" tIns="0" rIns="0" bIns="0" rtlCol="0"/>
          <a:lstStyle/>
          <a:p>
            <a:endParaRPr/>
          </a:p>
        </p:txBody>
      </p:sp>
      <p:sp>
        <p:nvSpPr>
          <p:cNvPr id="263" name="object 263"/>
          <p:cNvSpPr txBox="1"/>
          <p:nvPr/>
        </p:nvSpPr>
        <p:spPr>
          <a:xfrm>
            <a:off x="4067040" y="5462018"/>
            <a:ext cx="60960" cy="139526"/>
          </a:xfrm>
          <a:prstGeom prst="rect">
            <a:avLst/>
          </a:prstGeom>
        </p:spPr>
        <p:txBody>
          <a:bodyPr vert="horz" wrap="square" lIns="0" tIns="0" rIns="0" bIns="0" rtlCol="0">
            <a:spAutoFit/>
          </a:bodyPr>
          <a:lstStyle/>
          <a:p>
            <a:pPr marL="12697"/>
            <a:r>
              <a:rPr sz="900" spc="-4" dirty="0">
                <a:latin typeface="Calibri"/>
                <a:cs typeface="Calibri"/>
              </a:rPr>
              <a:t>‐</a:t>
            </a:r>
            <a:endParaRPr sz="900">
              <a:latin typeface="Calibri"/>
              <a:cs typeface="Calibri"/>
            </a:endParaRPr>
          </a:p>
        </p:txBody>
      </p:sp>
      <p:sp>
        <p:nvSpPr>
          <p:cNvPr id="264" name="object 264"/>
          <p:cNvSpPr txBox="1"/>
          <p:nvPr/>
        </p:nvSpPr>
        <p:spPr>
          <a:xfrm>
            <a:off x="4067053" y="3681235"/>
            <a:ext cx="488315" cy="139526"/>
          </a:xfrm>
          <a:prstGeom prst="rect">
            <a:avLst/>
          </a:prstGeom>
        </p:spPr>
        <p:txBody>
          <a:bodyPr vert="horz" wrap="square" lIns="0" tIns="0" rIns="0" bIns="0" rtlCol="0">
            <a:spAutoFit/>
          </a:bodyPr>
          <a:lstStyle/>
          <a:p>
            <a:pPr marL="12697"/>
            <a:r>
              <a:rPr sz="900" dirty="0">
                <a:latin typeface="Calibri"/>
                <a:cs typeface="Calibri"/>
              </a:rPr>
              <a:t>1,000,000</a:t>
            </a:r>
            <a:endParaRPr sz="900">
              <a:latin typeface="Calibri"/>
              <a:cs typeface="Calibri"/>
            </a:endParaRPr>
          </a:p>
        </p:txBody>
      </p:sp>
      <p:sp>
        <p:nvSpPr>
          <p:cNvPr id="265" name="object 265"/>
          <p:cNvSpPr txBox="1"/>
          <p:nvPr/>
        </p:nvSpPr>
        <p:spPr>
          <a:xfrm>
            <a:off x="534416" y="5462029"/>
            <a:ext cx="60960" cy="139526"/>
          </a:xfrm>
          <a:prstGeom prst="rect">
            <a:avLst/>
          </a:prstGeom>
        </p:spPr>
        <p:txBody>
          <a:bodyPr vert="horz" wrap="square" lIns="0" tIns="0" rIns="0" bIns="0" rtlCol="0">
            <a:spAutoFit/>
          </a:bodyPr>
          <a:lstStyle/>
          <a:p>
            <a:pPr marL="12697"/>
            <a:r>
              <a:rPr sz="900" spc="-4" dirty="0">
                <a:latin typeface="Calibri"/>
                <a:cs typeface="Calibri"/>
              </a:rPr>
              <a:t>‐</a:t>
            </a:r>
            <a:endParaRPr sz="900">
              <a:latin typeface="Calibri"/>
              <a:cs typeface="Calibri"/>
            </a:endParaRPr>
          </a:p>
        </p:txBody>
      </p:sp>
      <p:graphicFrame>
        <p:nvGraphicFramePr>
          <p:cNvPr id="266" name="object 266"/>
          <p:cNvGraphicFramePr>
            <a:graphicFrameLocks noGrp="1"/>
          </p:cNvGraphicFramePr>
          <p:nvPr/>
        </p:nvGraphicFramePr>
        <p:xfrm>
          <a:off x="183534" y="3783329"/>
          <a:ext cx="9480367" cy="1778567"/>
        </p:xfrm>
        <a:graphic>
          <a:graphicData uri="http://schemas.openxmlformats.org/drawingml/2006/table">
            <a:tbl>
              <a:tblPr firstRow="1" bandRow="1">
                <a:tableStyleId>{2D5ABB26-0587-4C30-8999-92F81FD0307C}</a:tableStyleId>
              </a:tblPr>
              <a:tblGrid>
                <a:gridCol w="529697"/>
                <a:gridCol w="1933956"/>
                <a:gridCol w="158877"/>
                <a:gridCol w="200977"/>
                <a:gridCol w="179260"/>
                <a:gridCol w="158876"/>
                <a:gridCol w="601981"/>
                <a:gridCol w="965890"/>
                <a:gridCol w="964255"/>
                <a:gridCol w="140208"/>
                <a:gridCol w="185928"/>
                <a:gridCol w="144780"/>
                <a:gridCol w="134112"/>
                <a:gridCol w="185928"/>
                <a:gridCol w="278891"/>
                <a:gridCol w="186690"/>
                <a:gridCol w="278891"/>
                <a:gridCol w="185928"/>
                <a:gridCol w="278892"/>
                <a:gridCol w="186690"/>
                <a:gridCol w="278892"/>
                <a:gridCol w="185928"/>
                <a:gridCol w="278891"/>
                <a:gridCol w="186690"/>
                <a:gridCol w="139446"/>
                <a:gridCol w="529813"/>
              </a:tblGrid>
              <a:tr h="323088">
                <a:tc>
                  <a:txBody>
                    <a:bodyPr/>
                    <a:lstStyle/>
                    <a:p>
                      <a:pPr marR="123825" algn="r">
                        <a:lnSpc>
                          <a:spcPct val="100000"/>
                        </a:lnSpc>
                        <a:spcBef>
                          <a:spcPts val="600"/>
                        </a:spcBef>
                      </a:pPr>
                      <a:r>
                        <a:rPr sz="900" spc="-5" dirty="0">
                          <a:latin typeface="Calibri"/>
                          <a:cs typeface="Calibri"/>
                        </a:rPr>
                        <a:t>120,000</a:t>
                      </a:r>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pPr marR="123189" algn="r">
                        <a:lnSpc>
                          <a:spcPct val="100000"/>
                        </a:lnSpc>
                        <a:spcBef>
                          <a:spcPts val="790"/>
                        </a:spcBef>
                      </a:pPr>
                      <a:r>
                        <a:rPr sz="900" spc="-5" dirty="0">
                          <a:latin typeface="Calibri"/>
                          <a:cs typeface="Calibri"/>
                        </a:rPr>
                        <a:t>120,000</a:t>
                      </a:r>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pPr marL="131445">
                        <a:lnSpc>
                          <a:spcPts val="515"/>
                        </a:lnSpc>
                      </a:pPr>
                      <a:r>
                        <a:rPr sz="900" dirty="0">
                          <a:latin typeface="Calibri"/>
                          <a:cs typeface="Calibri"/>
                        </a:rPr>
                        <a:t>1,000,00</a:t>
                      </a:r>
                      <a:endParaRPr sz="900">
                        <a:latin typeface="Calibri"/>
                        <a:cs typeface="Calibri"/>
                      </a:endParaRPr>
                    </a:p>
                  </a:txBody>
                  <a:tcPr marL="0" marR="0" marT="0" marB="0"/>
                </a:tc>
              </a:tr>
              <a:tr h="258317">
                <a:tc>
                  <a:txBody>
                    <a:bodyPr/>
                    <a:lstStyle/>
                    <a:p>
                      <a:pPr marR="123825" algn="r">
                        <a:lnSpc>
                          <a:spcPct val="100000"/>
                        </a:lnSpc>
                        <a:spcBef>
                          <a:spcPts val="155"/>
                        </a:spcBef>
                      </a:pPr>
                      <a:r>
                        <a:rPr sz="900" spc="-5" dirty="0">
                          <a:latin typeface="Calibri"/>
                          <a:cs typeface="Calibri"/>
                        </a:rPr>
                        <a:t>100,000</a:t>
                      </a:r>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pPr marL="132080">
                        <a:lnSpc>
                          <a:spcPts val="535"/>
                        </a:lnSpc>
                      </a:pPr>
                      <a:r>
                        <a:rPr sz="900" spc="-5" dirty="0">
                          <a:latin typeface="Calibri"/>
                          <a:cs typeface="Calibri"/>
                        </a:rPr>
                        <a:t>800,000</a:t>
                      </a:r>
                      <a:endParaRPr sz="900">
                        <a:latin typeface="Calibri"/>
                        <a:cs typeface="Calibri"/>
                      </a:endParaRPr>
                    </a:p>
                  </a:txBody>
                  <a:tcPr marL="0" marR="0" marT="0" marB="0"/>
                </a:tc>
                <a:tc>
                  <a:txBody>
                    <a:bodyPr/>
                    <a:lstStyle/>
                    <a:p>
                      <a:pPr marR="123189" algn="r">
                        <a:lnSpc>
                          <a:spcPct val="100000"/>
                        </a:lnSpc>
                        <a:spcBef>
                          <a:spcPts val="280"/>
                        </a:spcBef>
                      </a:pPr>
                      <a:r>
                        <a:rPr sz="900" spc="-5" dirty="0">
                          <a:latin typeface="Calibri"/>
                          <a:cs typeface="Calibri"/>
                        </a:rPr>
                        <a:t>100,000</a:t>
                      </a:r>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pPr marL="131445">
                        <a:lnSpc>
                          <a:spcPts val="685"/>
                        </a:lnSpc>
                      </a:pPr>
                      <a:r>
                        <a:rPr sz="900" spc="-5" dirty="0">
                          <a:latin typeface="Calibri"/>
                          <a:cs typeface="Calibri"/>
                        </a:rPr>
                        <a:t>800,000</a:t>
                      </a:r>
                      <a:endParaRPr sz="900">
                        <a:latin typeface="Calibri"/>
                        <a:cs typeface="Calibri"/>
                      </a:endParaRPr>
                    </a:p>
                  </a:txBody>
                  <a:tcPr marL="0" marR="0" marT="0" marB="0"/>
                </a:tc>
              </a:tr>
              <a:tr h="283844">
                <a:tc>
                  <a:txBody>
                    <a:bodyPr/>
                    <a:lstStyle/>
                    <a:p>
                      <a:pPr marR="123825" algn="r">
                        <a:lnSpc>
                          <a:spcPct val="100000"/>
                        </a:lnSpc>
                        <a:spcBef>
                          <a:spcPts val="225"/>
                        </a:spcBef>
                      </a:pPr>
                      <a:r>
                        <a:rPr sz="900" spc="-5" dirty="0">
                          <a:latin typeface="Calibri"/>
                          <a:cs typeface="Calibri"/>
                        </a:rPr>
                        <a:t>80,000</a:t>
                      </a:r>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pPr marL="132080">
                        <a:lnSpc>
                          <a:spcPct val="100000"/>
                        </a:lnSpc>
                        <a:spcBef>
                          <a:spcPts val="225"/>
                        </a:spcBef>
                      </a:pPr>
                      <a:r>
                        <a:rPr sz="900" spc="-5" dirty="0">
                          <a:latin typeface="Calibri"/>
                          <a:cs typeface="Calibri"/>
                        </a:rPr>
                        <a:t>600,000</a:t>
                      </a:r>
                      <a:endParaRPr sz="900">
                        <a:latin typeface="Calibri"/>
                        <a:cs typeface="Calibri"/>
                      </a:endParaRPr>
                    </a:p>
                  </a:txBody>
                  <a:tcPr marL="0" marR="0" marT="0" marB="0"/>
                </a:tc>
                <a:tc>
                  <a:txBody>
                    <a:bodyPr/>
                    <a:lstStyle/>
                    <a:p>
                      <a:pPr marR="123189" algn="r">
                        <a:lnSpc>
                          <a:spcPct val="100000"/>
                        </a:lnSpc>
                        <a:spcBef>
                          <a:spcPts val="280"/>
                        </a:spcBef>
                      </a:pPr>
                      <a:r>
                        <a:rPr sz="900" spc="-5" dirty="0">
                          <a:latin typeface="Calibri"/>
                          <a:cs typeface="Calibri"/>
                        </a:rPr>
                        <a:t>80,000</a:t>
                      </a:r>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pPr marL="131445">
                        <a:lnSpc>
                          <a:spcPct val="100000"/>
                        </a:lnSpc>
                        <a:spcBef>
                          <a:spcPts val="280"/>
                        </a:spcBef>
                      </a:pPr>
                      <a:r>
                        <a:rPr sz="900" spc="-5" dirty="0">
                          <a:latin typeface="Calibri"/>
                          <a:cs typeface="Calibri"/>
                        </a:rPr>
                        <a:t>600,000</a:t>
                      </a:r>
                      <a:endParaRPr sz="900">
                        <a:latin typeface="Calibri"/>
                        <a:cs typeface="Calibri"/>
                      </a:endParaRPr>
                    </a:p>
                  </a:txBody>
                  <a:tcPr marL="0" marR="0" marT="0" marB="0"/>
                </a:tc>
              </a:tr>
              <a:tr h="168021">
                <a:tc>
                  <a:txBody>
                    <a:bodyPr/>
                    <a:lstStyle/>
                    <a:p>
                      <a:pPr marR="123825" algn="r">
                        <a:lnSpc>
                          <a:spcPct val="100000"/>
                        </a:lnSpc>
                        <a:spcBef>
                          <a:spcPts val="90"/>
                        </a:spcBef>
                      </a:pPr>
                      <a:r>
                        <a:rPr sz="900" spc="-5" dirty="0">
                          <a:latin typeface="Calibri"/>
                          <a:cs typeface="Calibri"/>
                        </a:rPr>
                        <a:t>60,000</a:t>
                      </a:r>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pPr marR="123189" algn="r">
                        <a:lnSpc>
                          <a:spcPct val="100000"/>
                        </a:lnSpc>
                        <a:spcBef>
                          <a:spcPts val="80"/>
                        </a:spcBef>
                      </a:pPr>
                      <a:r>
                        <a:rPr sz="900" spc="-5" dirty="0">
                          <a:latin typeface="Calibri"/>
                          <a:cs typeface="Calibri"/>
                        </a:rPr>
                        <a:t>60,000</a:t>
                      </a:r>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r>
              <a:tr h="167639">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pPr marL="132080">
                        <a:lnSpc>
                          <a:spcPts val="550"/>
                        </a:lnSpc>
                      </a:pPr>
                      <a:r>
                        <a:rPr sz="900" spc="-5" dirty="0">
                          <a:latin typeface="Calibri"/>
                          <a:cs typeface="Calibri"/>
                        </a:rPr>
                        <a:t>400,000</a:t>
                      </a:r>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pPr marL="131445">
                        <a:lnSpc>
                          <a:spcPts val="515"/>
                        </a:lnSpc>
                      </a:pPr>
                      <a:r>
                        <a:rPr sz="900" spc="-5" dirty="0">
                          <a:latin typeface="Calibri"/>
                          <a:cs typeface="Calibri"/>
                        </a:rPr>
                        <a:t>400,000</a:t>
                      </a:r>
                      <a:endParaRPr sz="900">
                        <a:latin typeface="Calibri"/>
                        <a:cs typeface="Calibri"/>
                      </a:endParaRPr>
                    </a:p>
                  </a:txBody>
                  <a:tcPr marL="0" marR="0" marT="0" marB="0"/>
                </a:tc>
              </a:tr>
              <a:tr h="262889">
                <a:tc>
                  <a:txBody>
                    <a:bodyPr/>
                    <a:lstStyle/>
                    <a:p>
                      <a:pPr marR="123825" algn="r">
                        <a:lnSpc>
                          <a:spcPts val="635"/>
                        </a:lnSpc>
                      </a:pPr>
                      <a:r>
                        <a:rPr sz="900" spc="-5" dirty="0">
                          <a:latin typeface="Calibri"/>
                          <a:cs typeface="Calibri"/>
                        </a:rPr>
                        <a:t>40,000</a:t>
                      </a:r>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pPr>
                        <a:lnSpc>
                          <a:spcPct val="100000"/>
                        </a:lnSpc>
                        <a:spcBef>
                          <a:spcPts val="34"/>
                        </a:spcBef>
                      </a:pPr>
                      <a:endParaRPr sz="800">
                        <a:latin typeface="Times New Roman"/>
                        <a:cs typeface="Times New Roman"/>
                      </a:endParaRPr>
                    </a:p>
                    <a:p>
                      <a:pPr marL="132080">
                        <a:lnSpc>
                          <a:spcPct val="100000"/>
                        </a:lnSpc>
                      </a:pPr>
                      <a:r>
                        <a:rPr sz="900" spc="-5" dirty="0">
                          <a:latin typeface="Calibri"/>
                          <a:cs typeface="Calibri"/>
                        </a:rPr>
                        <a:t>200,000</a:t>
                      </a:r>
                      <a:endParaRPr sz="900">
                        <a:latin typeface="Calibri"/>
                        <a:cs typeface="Calibri"/>
                      </a:endParaRPr>
                    </a:p>
                  </a:txBody>
                  <a:tcPr marL="0" marR="0" marT="0" marB="0"/>
                </a:tc>
                <a:tc>
                  <a:txBody>
                    <a:bodyPr/>
                    <a:lstStyle/>
                    <a:p>
                      <a:pPr marR="123189" algn="r">
                        <a:lnSpc>
                          <a:spcPts val="550"/>
                        </a:lnSpc>
                      </a:pPr>
                      <a:r>
                        <a:rPr sz="900" spc="-5" dirty="0">
                          <a:latin typeface="Calibri"/>
                          <a:cs typeface="Calibri"/>
                        </a:rPr>
                        <a:t>40,000</a:t>
                      </a:r>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pPr>
                        <a:lnSpc>
                          <a:spcPct val="100000"/>
                        </a:lnSpc>
                        <a:spcBef>
                          <a:spcPts val="17"/>
                        </a:spcBef>
                      </a:pPr>
                      <a:endParaRPr sz="700">
                        <a:latin typeface="Times New Roman"/>
                        <a:cs typeface="Times New Roman"/>
                      </a:endParaRPr>
                    </a:p>
                    <a:p>
                      <a:pPr marL="131445">
                        <a:lnSpc>
                          <a:spcPct val="100000"/>
                        </a:lnSpc>
                      </a:pPr>
                      <a:r>
                        <a:rPr sz="900" spc="-5" dirty="0">
                          <a:latin typeface="Calibri"/>
                          <a:cs typeface="Calibri"/>
                        </a:rPr>
                        <a:t>200,000</a:t>
                      </a:r>
                      <a:endParaRPr sz="900">
                        <a:latin typeface="Calibri"/>
                        <a:cs typeface="Calibri"/>
                      </a:endParaRPr>
                    </a:p>
                  </a:txBody>
                  <a:tcPr marL="0" marR="0" marT="0" marB="0"/>
                </a:tc>
              </a:tr>
              <a:tr h="138176">
                <a:tc>
                  <a:txBody>
                    <a:bodyPr/>
                    <a:lstStyle/>
                    <a:p>
                      <a:pPr marR="123825" algn="r">
                        <a:lnSpc>
                          <a:spcPts val="665"/>
                        </a:lnSpc>
                      </a:pPr>
                      <a:r>
                        <a:rPr sz="900" spc="-5" dirty="0">
                          <a:latin typeface="Calibri"/>
                          <a:cs typeface="Calibri"/>
                        </a:rPr>
                        <a:t>20,000</a:t>
                      </a:r>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pPr marR="123189" algn="r">
                        <a:lnSpc>
                          <a:spcPts val="509"/>
                        </a:lnSpc>
                      </a:pPr>
                      <a:r>
                        <a:rPr sz="900" spc="-5" dirty="0">
                          <a:latin typeface="Calibri"/>
                          <a:cs typeface="Calibri"/>
                        </a:rPr>
                        <a:t>20,000</a:t>
                      </a:r>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tc>
              </a:tr>
              <a:tr h="176593">
                <a:tc>
                  <a:txBody>
                    <a:bodyPr/>
                    <a:lstStyle/>
                    <a:p>
                      <a:endParaRPr sz="900">
                        <a:latin typeface="Calibri"/>
                        <a:cs typeface="Calibri"/>
                      </a:endParaRPr>
                    </a:p>
                  </a:txBody>
                  <a:tcPr marL="0" marR="0" marT="0" marB="0"/>
                </a:tc>
                <a:tc>
                  <a:txBody>
                    <a:bodyPr/>
                    <a:lstStyle/>
                    <a:p>
                      <a:endParaRPr sz="900">
                        <a:latin typeface="Calibri"/>
                        <a:cs typeface="Calibri"/>
                      </a:endParaRPr>
                    </a:p>
                  </a:txBody>
                  <a:tcPr marL="0" marR="0" marT="0" marB="0">
                    <a:lnB w="9144">
                      <a:solidFill>
                        <a:srgbClr val="868686"/>
                      </a:solidFill>
                      <a:prstDash val="solid"/>
                    </a:lnB>
                    <a:solidFill>
                      <a:srgbClr val="02528F"/>
                    </a:solidFill>
                  </a:tcPr>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lnB w="9144">
                      <a:solidFill>
                        <a:srgbClr val="868686"/>
                      </a:solidFill>
                      <a:prstDash val="solid"/>
                    </a:lnB>
                    <a:solidFill>
                      <a:srgbClr val="02528F"/>
                    </a:solidFill>
                  </a:tcPr>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lnB w="9144">
                      <a:solidFill>
                        <a:srgbClr val="868686"/>
                      </a:solidFill>
                      <a:prstDash val="solid"/>
                    </a:lnB>
                  </a:tcPr>
                </a:tc>
                <a:tc>
                  <a:txBody>
                    <a:bodyPr/>
                    <a:lstStyle/>
                    <a:p>
                      <a:endParaRPr sz="900">
                        <a:latin typeface="Calibri"/>
                        <a:cs typeface="Calibri"/>
                      </a:endParaRPr>
                    </a:p>
                  </a:txBody>
                  <a:tcPr marL="0" marR="0" marT="0" marB="0"/>
                </a:tc>
                <a:tc>
                  <a:txBody>
                    <a:bodyPr/>
                    <a:lstStyle/>
                    <a:p>
                      <a:pPr marR="123189" algn="r">
                        <a:lnSpc>
                          <a:spcPts val="1060"/>
                        </a:lnSpc>
                        <a:spcBef>
                          <a:spcPts val="530"/>
                        </a:spcBef>
                      </a:pPr>
                      <a:r>
                        <a:rPr sz="900" dirty="0">
                          <a:latin typeface="Calibri"/>
                          <a:cs typeface="Calibri"/>
                        </a:rPr>
                        <a:t>‐</a:t>
                      </a:r>
                      <a:endParaRPr sz="900">
                        <a:latin typeface="Calibri"/>
                        <a:cs typeface="Calibri"/>
                      </a:endParaRPr>
                    </a:p>
                  </a:txBody>
                  <a:tcPr marL="0" marR="0" marT="0" marB="0"/>
                </a:tc>
                <a:tc>
                  <a:txBody>
                    <a:bodyPr/>
                    <a:lstStyle/>
                    <a:p>
                      <a:endParaRPr sz="900">
                        <a:latin typeface="Calibri"/>
                        <a:cs typeface="Calibri"/>
                      </a:endParaRPr>
                    </a:p>
                  </a:txBody>
                  <a:tcPr marL="0" marR="0" marT="0" marB="0">
                    <a:lnB w="9143">
                      <a:solidFill>
                        <a:srgbClr val="868686"/>
                      </a:solidFill>
                      <a:prstDash val="solid"/>
                    </a:lnB>
                  </a:tcPr>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lnB w="9143">
                      <a:solidFill>
                        <a:srgbClr val="868686"/>
                      </a:solidFill>
                      <a:prstDash val="solid"/>
                    </a:lnB>
                  </a:tcPr>
                </a:tc>
                <a:tc>
                  <a:txBody>
                    <a:bodyPr/>
                    <a:lstStyle/>
                    <a:p>
                      <a:endParaRPr sz="900">
                        <a:latin typeface="Calibri"/>
                        <a:cs typeface="Calibri"/>
                      </a:endParaRPr>
                    </a:p>
                  </a:txBody>
                  <a:tcPr marL="0" marR="0" marT="0" marB="0">
                    <a:lnB w="9143">
                      <a:solidFill>
                        <a:srgbClr val="868686"/>
                      </a:solidFill>
                      <a:prstDash val="solid"/>
                    </a:lnB>
                  </a:tcPr>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lnB w="9143">
                      <a:solidFill>
                        <a:srgbClr val="868686"/>
                      </a:solidFill>
                      <a:prstDash val="solid"/>
                    </a:lnB>
                  </a:tcPr>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lnB w="9143">
                      <a:solidFill>
                        <a:srgbClr val="868686"/>
                      </a:solidFill>
                      <a:prstDash val="solid"/>
                    </a:lnB>
                  </a:tcPr>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lnB w="9143">
                      <a:solidFill>
                        <a:srgbClr val="868686"/>
                      </a:solidFill>
                      <a:prstDash val="solid"/>
                    </a:lnB>
                  </a:tcPr>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lnB w="9143">
                      <a:solidFill>
                        <a:srgbClr val="868686"/>
                      </a:solidFill>
                      <a:prstDash val="solid"/>
                    </a:lnB>
                  </a:tcPr>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lnB w="9143">
                      <a:solidFill>
                        <a:srgbClr val="868686"/>
                      </a:solidFill>
                      <a:prstDash val="solid"/>
                    </a:lnB>
                  </a:tcPr>
                </a:tc>
                <a:tc>
                  <a:txBody>
                    <a:bodyPr/>
                    <a:lstStyle/>
                    <a:p>
                      <a:endParaRPr sz="900">
                        <a:latin typeface="Calibri"/>
                        <a:cs typeface="Calibri"/>
                      </a:endParaRPr>
                    </a:p>
                  </a:txBody>
                  <a:tcPr marL="0" marR="0" marT="0" marB="0">
                    <a:solidFill>
                      <a:srgbClr val="02528F"/>
                    </a:solidFill>
                  </a:tcPr>
                </a:tc>
                <a:tc>
                  <a:txBody>
                    <a:bodyPr/>
                    <a:lstStyle/>
                    <a:p>
                      <a:endParaRPr sz="900">
                        <a:latin typeface="Calibri"/>
                        <a:cs typeface="Calibri"/>
                      </a:endParaRPr>
                    </a:p>
                  </a:txBody>
                  <a:tcPr marL="0" marR="0" marT="0" marB="0">
                    <a:lnB w="9143">
                      <a:solidFill>
                        <a:srgbClr val="868686"/>
                      </a:solidFill>
                      <a:prstDash val="solid"/>
                    </a:lnB>
                  </a:tcPr>
                </a:tc>
                <a:tc>
                  <a:txBody>
                    <a:bodyPr/>
                    <a:lstStyle/>
                    <a:p>
                      <a:pPr marL="131445">
                        <a:lnSpc>
                          <a:spcPts val="1060"/>
                        </a:lnSpc>
                        <a:spcBef>
                          <a:spcPts val="530"/>
                        </a:spcBef>
                      </a:pPr>
                      <a:r>
                        <a:rPr sz="900" spc="-5" dirty="0">
                          <a:latin typeface="Calibri"/>
                          <a:cs typeface="Calibri"/>
                        </a:rPr>
                        <a:t>‐</a:t>
                      </a:r>
                      <a:endParaRPr sz="900">
                        <a:latin typeface="Calibri"/>
                        <a:cs typeface="Calibri"/>
                      </a:endParaRPr>
                    </a:p>
                  </a:txBody>
                  <a:tcPr marL="0" marR="0" marT="0" marB="0"/>
                </a:tc>
              </a:tr>
            </a:tbl>
          </a:graphicData>
        </a:graphic>
      </p:graphicFrame>
      <p:sp>
        <p:nvSpPr>
          <p:cNvPr id="267" name="object 267"/>
          <p:cNvSpPr txBox="1"/>
          <p:nvPr/>
        </p:nvSpPr>
        <p:spPr>
          <a:xfrm>
            <a:off x="193059" y="3592091"/>
            <a:ext cx="401320" cy="139526"/>
          </a:xfrm>
          <a:prstGeom prst="rect">
            <a:avLst/>
          </a:prstGeom>
        </p:spPr>
        <p:txBody>
          <a:bodyPr vert="horz" wrap="square" lIns="0" tIns="0" rIns="0" bIns="0" rtlCol="0">
            <a:spAutoFit/>
          </a:bodyPr>
          <a:lstStyle/>
          <a:p>
            <a:pPr marL="12697"/>
            <a:r>
              <a:rPr sz="900" spc="-4" dirty="0">
                <a:latin typeface="Calibri"/>
                <a:cs typeface="Calibri"/>
              </a:rPr>
              <a:t>140,000</a:t>
            </a:r>
            <a:endParaRPr sz="900">
              <a:latin typeface="Calibri"/>
              <a:cs typeface="Calibri"/>
            </a:endParaRPr>
          </a:p>
        </p:txBody>
      </p:sp>
      <p:sp>
        <p:nvSpPr>
          <p:cNvPr id="268" name="object 268"/>
          <p:cNvSpPr txBox="1"/>
          <p:nvPr/>
        </p:nvSpPr>
        <p:spPr>
          <a:xfrm>
            <a:off x="749681" y="5603180"/>
            <a:ext cx="3195618" cy="257175"/>
          </a:xfrm>
          <a:prstGeom prst="rect">
            <a:avLst/>
          </a:prstGeom>
        </p:spPr>
        <p:txBody>
          <a:bodyPr vert="vert270" wrap="square" lIns="0" tIns="0" rIns="0" bIns="0" rtlCol="0">
            <a:spAutoFit/>
          </a:bodyPr>
          <a:lstStyle/>
          <a:p>
            <a:pPr marL="12697">
              <a:lnSpc>
                <a:spcPts val="955"/>
              </a:lnSpc>
            </a:pPr>
            <a:r>
              <a:rPr sz="900" dirty="0">
                <a:latin typeface="Calibri"/>
                <a:cs typeface="Calibri"/>
              </a:rPr>
              <a:t>2000</a:t>
            </a:r>
            <a:endParaRPr sz="900">
              <a:latin typeface="Calibri"/>
              <a:cs typeface="Calibri"/>
            </a:endParaRPr>
          </a:p>
          <a:p>
            <a:pPr marL="12697">
              <a:spcBef>
                <a:spcPts val="420"/>
              </a:spcBef>
            </a:pPr>
            <a:r>
              <a:rPr sz="900" dirty="0">
                <a:latin typeface="Calibri"/>
                <a:cs typeface="Calibri"/>
              </a:rPr>
              <a:t>2001</a:t>
            </a:r>
            <a:endParaRPr sz="900">
              <a:latin typeface="Calibri"/>
              <a:cs typeface="Calibri"/>
            </a:endParaRPr>
          </a:p>
          <a:p>
            <a:pPr marL="12697">
              <a:spcBef>
                <a:spcPts val="414"/>
              </a:spcBef>
            </a:pPr>
            <a:r>
              <a:rPr sz="900" dirty="0">
                <a:latin typeface="Calibri"/>
                <a:cs typeface="Calibri"/>
              </a:rPr>
              <a:t>2002</a:t>
            </a:r>
            <a:endParaRPr sz="900">
              <a:latin typeface="Calibri"/>
              <a:cs typeface="Calibri"/>
            </a:endParaRPr>
          </a:p>
          <a:p>
            <a:pPr marL="12697">
              <a:spcBef>
                <a:spcPts val="420"/>
              </a:spcBef>
            </a:pPr>
            <a:r>
              <a:rPr sz="900" dirty="0">
                <a:latin typeface="Calibri"/>
                <a:cs typeface="Calibri"/>
              </a:rPr>
              <a:t>2003</a:t>
            </a:r>
            <a:endParaRPr sz="900">
              <a:latin typeface="Calibri"/>
              <a:cs typeface="Calibri"/>
            </a:endParaRPr>
          </a:p>
          <a:p>
            <a:pPr marL="12697">
              <a:spcBef>
                <a:spcPts val="420"/>
              </a:spcBef>
            </a:pPr>
            <a:r>
              <a:rPr sz="900" dirty="0">
                <a:latin typeface="Calibri"/>
                <a:cs typeface="Calibri"/>
              </a:rPr>
              <a:t>2004</a:t>
            </a:r>
            <a:endParaRPr sz="900">
              <a:latin typeface="Calibri"/>
              <a:cs typeface="Calibri"/>
            </a:endParaRPr>
          </a:p>
          <a:p>
            <a:pPr marL="12697">
              <a:spcBef>
                <a:spcPts val="414"/>
              </a:spcBef>
            </a:pPr>
            <a:r>
              <a:rPr sz="900" dirty="0">
                <a:latin typeface="Calibri"/>
                <a:cs typeface="Calibri"/>
              </a:rPr>
              <a:t>2005</a:t>
            </a:r>
            <a:endParaRPr sz="900">
              <a:latin typeface="Calibri"/>
              <a:cs typeface="Calibri"/>
            </a:endParaRPr>
          </a:p>
          <a:p>
            <a:pPr marL="12697">
              <a:spcBef>
                <a:spcPts val="420"/>
              </a:spcBef>
            </a:pPr>
            <a:r>
              <a:rPr sz="900" dirty="0">
                <a:latin typeface="Calibri"/>
                <a:cs typeface="Calibri"/>
              </a:rPr>
              <a:t>2006</a:t>
            </a:r>
            <a:endParaRPr sz="900">
              <a:latin typeface="Calibri"/>
              <a:cs typeface="Calibri"/>
            </a:endParaRPr>
          </a:p>
          <a:p>
            <a:pPr marL="12697">
              <a:spcBef>
                <a:spcPts val="420"/>
              </a:spcBef>
            </a:pPr>
            <a:r>
              <a:rPr sz="900" dirty="0">
                <a:latin typeface="Calibri"/>
                <a:cs typeface="Calibri"/>
              </a:rPr>
              <a:t>2007</a:t>
            </a:r>
            <a:endParaRPr sz="900">
              <a:latin typeface="Calibri"/>
              <a:cs typeface="Calibri"/>
            </a:endParaRPr>
          </a:p>
          <a:p>
            <a:pPr marL="12697">
              <a:spcBef>
                <a:spcPts val="414"/>
              </a:spcBef>
            </a:pPr>
            <a:r>
              <a:rPr sz="900" dirty="0">
                <a:latin typeface="Calibri"/>
                <a:cs typeface="Calibri"/>
              </a:rPr>
              <a:t>2008</a:t>
            </a:r>
            <a:endParaRPr sz="900">
              <a:latin typeface="Calibri"/>
              <a:cs typeface="Calibri"/>
            </a:endParaRPr>
          </a:p>
          <a:p>
            <a:pPr marL="12697">
              <a:spcBef>
                <a:spcPts val="420"/>
              </a:spcBef>
            </a:pPr>
            <a:r>
              <a:rPr sz="900" dirty="0">
                <a:latin typeface="Calibri"/>
                <a:cs typeface="Calibri"/>
              </a:rPr>
              <a:t>2009</a:t>
            </a:r>
            <a:endParaRPr sz="900">
              <a:latin typeface="Calibri"/>
              <a:cs typeface="Calibri"/>
            </a:endParaRPr>
          </a:p>
          <a:p>
            <a:pPr marL="12697">
              <a:spcBef>
                <a:spcPts val="414"/>
              </a:spcBef>
            </a:pPr>
            <a:r>
              <a:rPr sz="900" dirty="0">
                <a:latin typeface="Calibri"/>
                <a:cs typeface="Calibri"/>
              </a:rPr>
              <a:t>2010</a:t>
            </a:r>
            <a:endParaRPr sz="900">
              <a:latin typeface="Calibri"/>
              <a:cs typeface="Calibri"/>
            </a:endParaRPr>
          </a:p>
          <a:p>
            <a:pPr marL="12697">
              <a:spcBef>
                <a:spcPts val="420"/>
              </a:spcBef>
            </a:pPr>
            <a:r>
              <a:rPr sz="900" dirty="0">
                <a:latin typeface="Calibri"/>
                <a:cs typeface="Calibri"/>
              </a:rPr>
              <a:t>2011</a:t>
            </a:r>
            <a:endParaRPr sz="900">
              <a:latin typeface="Calibri"/>
              <a:cs typeface="Calibri"/>
            </a:endParaRPr>
          </a:p>
          <a:p>
            <a:pPr marL="12697">
              <a:spcBef>
                <a:spcPts val="420"/>
              </a:spcBef>
            </a:pPr>
            <a:r>
              <a:rPr sz="900" dirty="0">
                <a:latin typeface="Calibri"/>
                <a:cs typeface="Calibri"/>
              </a:rPr>
              <a:t>2012</a:t>
            </a:r>
            <a:endParaRPr sz="900">
              <a:latin typeface="Calibri"/>
              <a:cs typeface="Calibri"/>
            </a:endParaRPr>
          </a:p>
          <a:p>
            <a:pPr marL="12697">
              <a:spcBef>
                <a:spcPts val="414"/>
              </a:spcBef>
            </a:pPr>
            <a:r>
              <a:rPr sz="900" dirty="0">
                <a:latin typeface="Calibri"/>
                <a:cs typeface="Calibri"/>
              </a:rPr>
              <a:t>2013</a:t>
            </a:r>
            <a:endParaRPr sz="900">
              <a:latin typeface="Calibri"/>
              <a:cs typeface="Calibri"/>
            </a:endParaRPr>
          </a:p>
          <a:p>
            <a:pPr marL="12697">
              <a:spcBef>
                <a:spcPts val="420"/>
              </a:spcBef>
            </a:pPr>
            <a:r>
              <a:rPr sz="900" dirty="0">
                <a:latin typeface="Calibri"/>
                <a:cs typeface="Calibri"/>
              </a:rPr>
              <a:t>2014</a:t>
            </a:r>
            <a:endParaRPr sz="900">
              <a:latin typeface="Calibri"/>
              <a:cs typeface="Calibri"/>
            </a:endParaRPr>
          </a:p>
          <a:p>
            <a:pPr marL="12697">
              <a:spcBef>
                <a:spcPts val="420"/>
              </a:spcBef>
            </a:pPr>
            <a:r>
              <a:rPr sz="900" dirty="0">
                <a:latin typeface="Calibri"/>
                <a:cs typeface="Calibri"/>
              </a:rPr>
              <a:t>2015</a:t>
            </a:r>
            <a:endParaRPr sz="900">
              <a:latin typeface="Calibri"/>
              <a:cs typeface="Calibri"/>
            </a:endParaRPr>
          </a:p>
          <a:p>
            <a:pPr marL="12697">
              <a:spcBef>
                <a:spcPts val="414"/>
              </a:spcBef>
            </a:pPr>
            <a:r>
              <a:rPr sz="900" dirty="0">
                <a:latin typeface="Calibri"/>
                <a:cs typeface="Calibri"/>
              </a:rPr>
              <a:t>2016</a:t>
            </a:r>
            <a:endParaRPr sz="900">
              <a:latin typeface="Calibri"/>
              <a:cs typeface="Calibri"/>
            </a:endParaRPr>
          </a:p>
        </p:txBody>
      </p:sp>
      <p:sp>
        <p:nvSpPr>
          <p:cNvPr id="269" name="object 269"/>
          <p:cNvSpPr txBox="1"/>
          <p:nvPr/>
        </p:nvSpPr>
        <p:spPr>
          <a:xfrm>
            <a:off x="3976372" y="3193544"/>
            <a:ext cx="585470" cy="276652"/>
          </a:xfrm>
          <a:prstGeom prst="rect">
            <a:avLst/>
          </a:prstGeom>
        </p:spPr>
        <p:txBody>
          <a:bodyPr vert="horz" wrap="square" lIns="0" tIns="0" rIns="0" bIns="0" rtlCol="0">
            <a:spAutoFit/>
          </a:bodyPr>
          <a:lstStyle/>
          <a:p>
            <a:pPr algn="ctr">
              <a:lnSpc>
                <a:spcPts val="1060"/>
              </a:lnSpc>
            </a:pPr>
            <a:r>
              <a:rPr sz="900" b="1" dirty="0">
                <a:latin typeface="Calibri"/>
                <a:cs typeface="Calibri"/>
              </a:rPr>
              <a:t>Silicon</a:t>
            </a:r>
            <a:r>
              <a:rPr sz="900" b="1" spc="-114" dirty="0">
                <a:latin typeface="Calibri"/>
                <a:cs typeface="Calibri"/>
              </a:rPr>
              <a:t> </a:t>
            </a:r>
            <a:r>
              <a:rPr sz="900" b="1" dirty="0">
                <a:latin typeface="Calibri"/>
                <a:cs typeface="Calibri"/>
              </a:rPr>
              <a:t>Tons</a:t>
            </a:r>
            <a:endParaRPr sz="900">
              <a:latin typeface="Calibri"/>
              <a:cs typeface="Calibri"/>
            </a:endParaRPr>
          </a:p>
          <a:p>
            <a:pPr marL="83800" algn="ctr">
              <a:lnSpc>
                <a:spcPts val="1060"/>
              </a:lnSpc>
            </a:pPr>
            <a:r>
              <a:rPr sz="900" dirty="0">
                <a:latin typeface="Calibri"/>
                <a:cs typeface="Calibri"/>
              </a:rPr>
              <a:t>1,200,000</a:t>
            </a:r>
            <a:endParaRPr sz="900">
              <a:latin typeface="Calibri"/>
              <a:cs typeface="Calibri"/>
            </a:endParaRPr>
          </a:p>
        </p:txBody>
      </p:sp>
      <p:sp>
        <p:nvSpPr>
          <p:cNvPr id="270" name="object 270"/>
          <p:cNvSpPr txBox="1"/>
          <p:nvPr/>
        </p:nvSpPr>
        <p:spPr>
          <a:xfrm>
            <a:off x="186938" y="3193544"/>
            <a:ext cx="407670" cy="276652"/>
          </a:xfrm>
          <a:prstGeom prst="rect">
            <a:avLst/>
          </a:prstGeom>
        </p:spPr>
        <p:txBody>
          <a:bodyPr vert="horz" wrap="square" lIns="0" tIns="0" rIns="0" bIns="0" rtlCol="0">
            <a:spAutoFit/>
          </a:bodyPr>
          <a:lstStyle/>
          <a:p>
            <a:pPr marL="12697">
              <a:lnSpc>
                <a:spcPts val="1060"/>
              </a:lnSpc>
            </a:pPr>
            <a:r>
              <a:rPr sz="900" b="1" spc="-4" dirty="0">
                <a:latin typeface="Calibri"/>
                <a:cs typeface="Calibri"/>
              </a:rPr>
              <a:t>MW</a:t>
            </a:r>
            <a:endParaRPr sz="900">
              <a:latin typeface="Calibri"/>
              <a:cs typeface="Calibri"/>
            </a:endParaRPr>
          </a:p>
          <a:p>
            <a:pPr marL="18411">
              <a:lnSpc>
                <a:spcPts val="1060"/>
              </a:lnSpc>
            </a:pPr>
            <a:r>
              <a:rPr sz="900" spc="-4" dirty="0">
                <a:latin typeface="Calibri"/>
                <a:cs typeface="Calibri"/>
              </a:rPr>
              <a:t>160,000</a:t>
            </a:r>
            <a:endParaRPr sz="900">
              <a:latin typeface="Calibri"/>
              <a:cs typeface="Calibri"/>
            </a:endParaRPr>
          </a:p>
        </p:txBody>
      </p:sp>
      <p:sp>
        <p:nvSpPr>
          <p:cNvPr id="271" name="object 271"/>
          <p:cNvSpPr/>
          <p:nvPr/>
        </p:nvSpPr>
        <p:spPr>
          <a:xfrm>
            <a:off x="432056" y="5956556"/>
            <a:ext cx="320040" cy="62865"/>
          </a:xfrm>
          <a:custGeom>
            <a:avLst/>
            <a:gdLst/>
            <a:ahLst/>
            <a:cxnLst/>
            <a:rect l="l" t="t" r="r" b="b"/>
            <a:pathLst>
              <a:path w="320040" h="62864">
                <a:moveTo>
                  <a:pt x="0" y="0"/>
                </a:moveTo>
                <a:lnTo>
                  <a:pt x="0" y="62484"/>
                </a:lnTo>
                <a:lnTo>
                  <a:pt x="320039" y="62484"/>
                </a:lnTo>
                <a:lnTo>
                  <a:pt x="320039" y="0"/>
                </a:lnTo>
                <a:lnTo>
                  <a:pt x="0" y="0"/>
                </a:lnTo>
                <a:close/>
              </a:path>
            </a:pathLst>
          </a:custGeom>
          <a:solidFill>
            <a:srgbClr val="02528F"/>
          </a:solidFill>
        </p:spPr>
        <p:txBody>
          <a:bodyPr wrap="square" lIns="0" tIns="0" rIns="0" bIns="0" rtlCol="0"/>
          <a:lstStyle/>
          <a:p>
            <a:endParaRPr/>
          </a:p>
        </p:txBody>
      </p:sp>
      <p:sp>
        <p:nvSpPr>
          <p:cNvPr id="272" name="object 272"/>
          <p:cNvSpPr/>
          <p:nvPr/>
        </p:nvSpPr>
        <p:spPr>
          <a:xfrm>
            <a:off x="2624329" y="5988177"/>
            <a:ext cx="348615" cy="0"/>
          </a:xfrm>
          <a:custGeom>
            <a:avLst/>
            <a:gdLst/>
            <a:ahLst/>
            <a:cxnLst/>
            <a:rect l="l" t="t" r="r" b="b"/>
            <a:pathLst>
              <a:path w="348614">
                <a:moveTo>
                  <a:pt x="0" y="0"/>
                </a:moveTo>
                <a:lnTo>
                  <a:pt x="348234" y="0"/>
                </a:lnTo>
              </a:path>
            </a:pathLst>
          </a:custGeom>
          <a:ln w="28193">
            <a:solidFill>
              <a:srgbClr val="BE4B48"/>
            </a:solidFill>
          </a:ln>
        </p:spPr>
        <p:txBody>
          <a:bodyPr wrap="square" lIns="0" tIns="0" rIns="0" bIns="0" rtlCol="0"/>
          <a:lstStyle/>
          <a:p>
            <a:endParaRPr/>
          </a:p>
        </p:txBody>
      </p:sp>
      <p:sp>
        <p:nvSpPr>
          <p:cNvPr id="273" name="object 273"/>
          <p:cNvSpPr/>
          <p:nvPr/>
        </p:nvSpPr>
        <p:spPr>
          <a:xfrm>
            <a:off x="418339" y="6146672"/>
            <a:ext cx="310515" cy="0"/>
          </a:xfrm>
          <a:custGeom>
            <a:avLst/>
            <a:gdLst/>
            <a:ahLst/>
            <a:cxnLst/>
            <a:rect l="l" t="t" r="r" b="b"/>
            <a:pathLst>
              <a:path w="310515">
                <a:moveTo>
                  <a:pt x="0" y="0"/>
                </a:moveTo>
                <a:lnTo>
                  <a:pt x="310133" y="0"/>
                </a:lnTo>
              </a:path>
            </a:pathLst>
          </a:custGeom>
          <a:ln w="28193">
            <a:solidFill>
              <a:srgbClr val="98B954"/>
            </a:solidFill>
          </a:ln>
        </p:spPr>
        <p:txBody>
          <a:bodyPr wrap="square" lIns="0" tIns="0" rIns="0" bIns="0" rtlCol="0"/>
          <a:lstStyle/>
          <a:p>
            <a:endParaRPr/>
          </a:p>
        </p:txBody>
      </p:sp>
      <p:sp>
        <p:nvSpPr>
          <p:cNvPr id="274" name="object 274"/>
          <p:cNvSpPr/>
          <p:nvPr/>
        </p:nvSpPr>
        <p:spPr>
          <a:xfrm>
            <a:off x="2624329" y="6146672"/>
            <a:ext cx="348615" cy="0"/>
          </a:xfrm>
          <a:custGeom>
            <a:avLst/>
            <a:gdLst/>
            <a:ahLst/>
            <a:cxnLst/>
            <a:rect l="l" t="t" r="r" b="b"/>
            <a:pathLst>
              <a:path w="348614">
                <a:moveTo>
                  <a:pt x="0" y="0"/>
                </a:moveTo>
                <a:lnTo>
                  <a:pt x="348234" y="0"/>
                </a:lnTo>
              </a:path>
            </a:pathLst>
          </a:custGeom>
          <a:ln w="28193">
            <a:solidFill>
              <a:srgbClr val="7D60A0"/>
            </a:solidFill>
          </a:ln>
        </p:spPr>
        <p:txBody>
          <a:bodyPr wrap="square" lIns="0" tIns="0" rIns="0" bIns="0" rtlCol="0"/>
          <a:lstStyle/>
          <a:p>
            <a:endParaRPr/>
          </a:p>
        </p:txBody>
      </p:sp>
      <p:sp>
        <p:nvSpPr>
          <p:cNvPr id="275" name="object 275"/>
          <p:cNvSpPr txBox="1"/>
          <p:nvPr/>
        </p:nvSpPr>
        <p:spPr>
          <a:xfrm>
            <a:off x="2981962" y="5907787"/>
            <a:ext cx="959485" cy="300561"/>
          </a:xfrm>
          <a:prstGeom prst="rect">
            <a:avLst/>
          </a:prstGeom>
        </p:spPr>
        <p:txBody>
          <a:bodyPr vert="horz" wrap="square" lIns="0" tIns="0" rIns="0" bIns="0" rtlCol="0">
            <a:spAutoFit/>
          </a:bodyPr>
          <a:lstStyle/>
          <a:p>
            <a:pPr marL="12697"/>
            <a:r>
              <a:rPr sz="900" spc="-4" dirty="0">
                <a:latin typeface="Calibri"/>
                <a:cs typeface="Calibri"/>
              </a:rPr>
              <a:t>Actual</a:t>
            </a:r>
            <a:r>
              <a:rPr sz="900" spc="-80" dirty="0">
                <a:latin typeface="Calibri"/>
                <a:cs typeface="Calibri"/>
              </a:rPr>
              <a:t> </a:t>
            </a:r>
            <a:r>
              <a:rPr sz="900" spc="-4" dirty="0">
                <a:latin typeface="Calibri"/>
                <a:cs typeface="Calibri"/>
              </a:rPr>
              <a:t>MW</a:t>
            </a:r>
            <a:endParaRPr sz="900">
              <a:latin typeface="Calibri"/>
              <a:cs typeface="Calibri"/>
            </a:endParaRPr>
          </a:p>
          <a:p>
            <a:pPr marL="12697">
              <a:spcBef>
                <a:spcPts val="165"/>
              </a:spcBef>
            </a:pPr>
            <a:r>
              <a:rPr sz="900" dirty="0">
                <a:latin typeface="Calibri"/>
                <a:cs typeface="Calibri"/>
              </a:rPr>
              <a:t>2012 </a:t>
            </a:r>
            <a:r>
              <a:rPr sz="900" spc="-4" dirty="0">
                <a:latin typeface="Calibri"/>
                <a:cs typeface="Calibri"/>
              </a:rPr>
              <a:t>Estimates</a:t>
            </a:r>
            <a:r>
              <a:rPr sz="900" spc="-90" dirty="0">
                <a:latin typeface="Calibri"/>
                <a:cs typeface="Calibri"/>
              </a:rPr>
              <a:t> </a:t>
            </a:r>
            <a:r>
              <a:rPr sz="900" spc="-4" dirty="0">
                <a:latin typeface="Calibri"/>
                <a:cs typeface="Calibri"/>
              </a:rPr>
              <a:t>MW</a:t>
            </a:r>
            <a:endParaRPr sz="900">
              <a:latin typeface="Calibri"/>
              <a:cs typeface="Calibri"/>
            </a:endParaRPr>
          </a:p>
        </p:txBody>
      </p:sp>
      <p:sp>
        <p:nvSpPr>
          <p:cNvPr id="276" name="object 276"/>
          <p:cNvSpPr/>
          <p:nvPr/>
        </p:nvSpPr>
        <p:spPr>
          <a:xfrm>
            <a:off x="418339" y="6305169"/>
            <a:ext cx="310515" cy="0"/>
          </a:xfrm>
          <a:custGeom>
            <a:avLst/>
            <a:gdLst/>
            <a:ahLst/>
            <a:cxnLst/>
            <a:rect l="l" t="t" r="r" b="b"/>
            <a:pathLst>
              <a:path w="310515">
                <a:moveTo>
                  <a:pt x="0" y="0"/>
                </a:moveTo>
                <a:lnTo>
                  <a:pt x="310133" y="0"/>
                </a:lnTo>
              </a:path>
            </a:pathLst>
          </a:custGeom>
          <a:ln w="28193">
            <a:solidFill>
              <a:srgbClr val="46AAC5"/>
            </a:solidFill>
          </a:ln>
        </p:spPr>
        <p:txBody>
          <a:bodyPr wrap="square" lIns="0" tIns="0" rIns="0" bIns="0" rtlCol="0"/>
          <a:lstStyle/>
          <a:p>
            <a:endParaRPr/>
          </a:p>
        </p:txBody>
      </p:sp>
      <p:sp>
        <p:nvSpPr>
          <p:cNvPr id="277" name="object 277"/>
          <p:cNvSpPr txBox="1"/>
          <p:nvPr/>
        </p:nvSpPr>
        <p:spPr>
          <a:xfrm>
            <a:off x="775208" y="5886390"/>
            <a:ext cx="1375410" cy="494030"/>
          </a:xfrm>
          <a:prstGeom prst="rect">
            <a:avLst/>
          </a:prstGeom>
        </p:spPr>
        <p:txBody>
          <a:bodyPr vert="horz" wrap="square" lIns="0" tIns="0" rIns="0" bIns="0" rtlCol="0">
            <a:spAutoFit/>
          </a:bodyPr>
          <a:lstStyle/>
          <a:p>
            <a:pPr marL="12697" marR="212675">
              <a:lnSpc>
                <a:spcPct val="115599"/>
              </a:lnSpc>
            </a:pPr>
            <a:r>
              <a:rPr sz="900" dirty="0">
                <a:latin typeface="Calibri"/>
                <a:cs typeface="Calibri"/>
              </a:rPr>
              <a:t>2008 </a:t>
            </a:r>
            <a:r>
              <a:rPr sz="900" spc="-4" dirty="0">
                <a:latin typeface="Calibri"/>
                <a:cs typeface="Calibri"/>
              </a:rPr>
              <a:t>Estimates</a:t>
            </a:r>
            <a:r>
              <a:rPr sz="900" spc="-75" dirty="0">
                <a:latin typeface="Calibri"/>
                <a:cs typeface="Calibri"/>
              </a:rPr>
              <a:t> </a:t>
            </a:r>
            <a:r>
              <a:rPr sz="900" spc="-4" dirty="0">
                <a:latin typeface="Calibri"/>
                <a:cs typeface="Calibri"/>
              </a:rPr>
              <a:t>(Photon)  Actual Silicon</a:t>
            </a:r>
            <a:r>
              <a:rPr sz="900" spc="-55" dirty="0">
                <a:latin typeface="Calibri"/>
                <a:cs typeface="Calibri"/>
              </a:rPr>
              <a:t> </a:t>
            </a:r>
            <a:r>
              <a:rPr sz="900" spc="-4" dirty="0">
                <a:latin typeface="Calibri"/>
                <a:cs typeface="Calibri"/>
              </a:rPr>
              <a:t>(tons)</a:t>
            </a:r>
            <a:endParaRPr sz="900">
              <a:latin typeface="Calibri"/>
              <a:cs typeface="Calibri"/>
            </a:endParaRPr>
          </a:p>
          <a:p>
            <a:pPr marL="12697">
              <a:spcBef>
                <a:spcPts val="165"/>
              </a:spcBef>
            </a:pPr>
            <a:r>
              <a:rPr sz="900" dirty="0">
                <a:latin typeface="Calibri"/>
                <a:cs typeface="Calibri"/>
              </a:rPr>
              <a:t>2012 </a:t>
            </a:r>
            <a:r>
              <a:rPr sz="900" spc="-4" dirty="0">
                <a:latin typeface="Calibri"/>
                <a:cs typeface="Calibri"/>
              </a:rPr>
              <a:t>Estimates Silicon</a:t>
            </a:r>
            <a:r>
              <a:rPr sz="900" spc="-50" dirty="0">
                <a:latin typeface="Calibri"/>
                <a:cs typeface="Calibri"/>
              </a:rPr>
              <a:t> </a:t>
            </a:r>
            <a:r>
              <a:rPr sz="900" spc="-4" dirty="0">
                <a:latin typeface="Calibri"/>
                <a:cs typeface="Calibri"/>
              </a:rPr>
              <a:t>(Tons)</a:t>
            </a:r>
            <a:endParaRPr sz="900">
              <a:latin typeface="Calibri"/>
              <a:cs typeface="Calibri"/>
            </a:endParaRPr>
          </a:p>
        </p:txBody>
      </p:sp>
      <p:sp>
        <p:nvSpPr>
          <p:cNvPr id="278" name="object 278"/>
          <p:cNvSpPr/>
          <p:nvPr/>
        </p:nvSpPr>
        <p:spPr>
          <a:xfrm>
            <a:off x="2985897" y="3429001"/>
            <a:ext cx="0" cy="64135"/>
          </a:xfrm>
          <a:custGeom>
            <a:avLst/>
            <a:gdLst/>
            <a:ahLst/>
            <a:cxnLst/>
            <a:rect l="l" t="t" r="r" b="b"/>
            <a:pathLst>
              <a:path h="64135">
                <a:moveTo>
                  <a:pt x="0" y="0"/>
                </a:moveTo>
                <a:lnTo>
                  <a:pt x="0" y="64008"/>
                </a:lnTo>
              </a:path>
            </a:pathLst>
          </a:custGeom>
          <a:ln w="16001">
            <a:solidFill>
              <a:srgbClr val="7F7F7F"/>
            </a:solidFill>
          </a:ln>
        </p:spPr>
        <p:txBody>
          <a:bodyPr wrap="square" lIns="0" tIns="0" rIns="0" bIns="0" rtlCol="0"/>
          <a:lstStyle/>
          <a:p>
            <a:endParaRPr/>
          </a:p>
        </p:txBody>
      </p:sp>
      <p:sp>
        <p:nvSpPr>
          <p:cNvPr id="279" name="object 279"/>
          <p:cNvSpPr/>
          <p:nvPr/>
        </p:nvSpPr>
        <p:spPr>
          <a:xfrm>
            <a:off x="2985897" y="3540252"/>
            <a:ext cx="0" cy="64135"/>
          </a:xfrm>
          <a:custGeom>
            <a:avLst/>
            <a:gdLst/>
            <a:ahLst/>
            <a:cxnLst/>
            <a:rect l="l" t="t" r="r" b="b"/>
            <a:pathLst>
              <a:path h="64135">
                <a:moveTo>
                  <a:pt x="0" y="0"/>
                </a:moveTo>
                <a:lnTo>
                  <a:pt x="0" y="64008"/>
                </a:lnTo>
              </a:path>
            </a:pathLst>
          </a:custGeom>
          <a:ln w="16001">
            <a:solidFill>
              <a:srgbClr val="7F7F7F"/>
            </a:solidFill>
          </a:ln>
        </p:spPr>
        <p:txBody>
          <a:bodyPr wrap="square" lIns="0" tIns="0" rIns="0" bIns="0" rtlCol="0"/>
          <a:lstStyle/>
          <a:p>
            <a:endParaRPr/>
          </a:p>
        </p:txBody>
      </p:sp>
      <p:sp>
        <p:nvSpPr>
          <p:cNvPr id="280" name="object 280"/>
          <p:cNvSpPr/>
          <p:nvPr/>
        </p:nvSpPr>
        <p:spPr>
          <a:xfrm>
            <a:off x="2985897" y="3651505"/>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281" name="object 281"/>
          <p:cNvSpPr/>
          <p:nvPr/>
        </p:nvSpPr>
        <p:spPr>
          <a:xfrm>
            <a:off x="2985897" y="3762755"/>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282" name="object 282"/>
          <p:cNvSpPr/>
          <p:nvPr/>
        </p:nvSpPr>
        <p:spPr>
          <a:xfrm>
            <a:off x="2985897" y="3874009"/>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283" name="object 283"/>
          <p:cNvSpPr/>
          <p:nvPr/>
        </p:nvSpPr>
        <p:spPr>
          <a:xfrm>
            <a:off x="2985897" y="3985259"/>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284" name="object 284"/>
          <p:cNvSpPr/>
          <p:nvPr/>
        </p:nvSpPr>
        <p:spPr>
          <a:xfrm>
            <a:off x="2985897" y="4095750"/>
            <a:ext cx="0" cy="64135"/>
          </a:xfrm>
          <a:custGeom>
            <a:avLst/>
            <a:gdLst/>
            <a:ahLst/>
            <a:cxnLst/>
            <a:rect l="l" t="t" r="r" b="b"/>
            <a:pathLst>
              <a:path h="64135">
                <a:moveTo>
                  <a:pt x="0" y="0"/>
                </a:moveTo>
                <a:lnTo>
                  <a:pt x="0" y="64008"/>
                </a:lnTo>
              </a:path>
            </a:pathLst>
          </a:custGeom>
          <a:ln w="16001">
            <a:solidFill>
              <a:srgbClr val="7F7F7F"/>
            </a:solidFill>
          </a:ln>
        </p:spPr>
        <p:txBody>
          <a:bodyPr wrap="square" lIns="0" tIns="0" rIns="0" bIns="0" rtlCol="0"/>
          <a:lstStyle/>
          <a:p>
            <a:endParaRPr/>
          </a:p>
        </p:txBody>
      </p:sp>
      <p:sp>
        <p:nvSpPr>
          <p:cNvPr id="285" name="object 285"/>
          <p:cNvSpPr/>
          <p:nvPr/>
        </p:nvSpPr>
        <p:spPr>
          <a:xfrm>
            <a:off x="2985897" y="4207004"/>
            <a:ext cx="0" cy="64135"/>
          </a:xfrm>
          <a:custGeom>
            <a:avLst/>
            <a:gdLst/>
            <a:ahLst/>
            <a:cxnLst/>
            <a:rect l="l" t="t" r="r" b="b"/>
            <a:pathLst>
              <a:path h="64135">
                <a:moveTo>
                  <a:pt x="0" y="0"/>
                </a:moveTo>
                <a:lnTo>
                  <a:pt x="0" y="64008"/>
                </a:lnTo>
              </a:path>
            </a:pathLst>
          </a:custGeom>
          <a:ln w="16001">
            <a:solidFill>
              <a:srgbClr val="7F7F7F"/>
            </a:solidFill>
          </a:ln>
        </p:spPr>
        <p:txBody>
          <a:bodyPr wrap="square" lIns="0" tIns="0" rIns="0" bIns="0" rtlCol="0"/>
          <a:lstStyle/>
          <a:p>
            <a:endParaRPr/>
          </a:p>
        </p:txBody>
      </p:sp>
      <p:sp>
        <p:nvSpPr>
          <p:cNvPr id="286" name="object 286"/>
          <p:cNvSpPr/>
          <p:nvPr/>
        </p:nvSpPr>
        <p:spPr>
          <a:xfrm>
            <a:off x="2985897" y="4318253"/>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287" name="object 287"/>
          <p:cNvSpPr/>
          <p:nvPr/>
        </p:nvSpPr>
        <p:spPr>
          <a:xfrm>
            <a:off x="2985897" y="4429507"/>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288" name="object 288"/>
          <p:cNvSpPr/>
          <p:nvPr/>
        </p:nvSpPr>
        <p:spPr>
          <a:xfrm>
            <a:off x="2985897" y="4540758"/>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289" name="object 289"/>
          <p:cNvSpPr/>
          <p:nvPr/>
        </p:nvSpPr>
        <p:spPr>
          <a:xfrm>
            <a:off x="2985897" y="4652011"/>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290" name="object 290"/>
          <p:cNvSpPr/>
          <p:nvPr/>
        </p:nvSpPr>
        <p:spPr>
          <a:xfrm>
            <a:off x="2985897" y="4762500"/>
            <a:ext cx="0" cy="64135"/>
          </a:xfrm>
          <a:custGeom>
            <a:avLst/>
            <a:gdLst/>
            <a:ahLst/>
            <a:cxnLst/>
            <a:rect l="l" t="t" r="r" b="b"/>
            <a:pathLst>
              <a:path h="64135">
                <a:moveTo>
                  <a:pt x="0" y="0"/>
                </a:moveTo>
                <a:lnTo>
                  <a:pt x="0" y="64008"/>
                </a:lnTo>
              </a:path>
            </a:pathLst>
          </a:custGeom>
          <a:ln w="16001">
            <a:solidFill>
              <a:srgbClr val="7F7F7F"/>
            </a:solidFill>
          </a:ln>
        </p:spPr>
        <p:txBody>
          <a:bodyPr wrap="square" lIns="0" tIns="0" rIns="0" bIns="0" rtlCol="0"/>
          <a:lstStyle/>
          <a:p>
            <a:endParaRPr/>
          </a:p>
        </p:txBody>
      </p:sp>
      <p:sp>
        <p:nvSpPr>
          <p:cNvPr id="291" name="object 291"/>
          <p:cNvSpPr/>
          <p:nvPr/>
        </p:nvSpPr>
        <p:spPr>
          <a:xfrm>
            <a:off x="2985897" y="4873754"/>
            <a:ext cx="0" cy="64135"/>
          </a:xfrm>
          <a:custGeom>
            <a:avLst/>
            <a:gdLst/>
            <a:ahLst/>
            <a:cxnLst/>
            <a:rect l="l" t="t" r="r" b="b"/>
            <a:pathLst>
              <a:path h="64135">
                <a:moveTo>
                  <a:pt x="0" y="0"/>
                </a:moveTo>
                <a:lnTo>
                  <a:pt x="0" y="64008"/>
                </a:lnTo>
              </a:path>
            </a:pathLst>
          </a:custGeom>
          <a:ln w="16001">
            <a:solidFill>
              <a:srgbClr val="7F7F7F"/>
            </a:solidFill>
          </a:ln>
        </p:spPr>
        <p:txBody>
          <a:bodyPr wrap="square" lIns="0" tIns="0" rIns="0" bIns="0" rtlCol="0"/>
          <a:lstStyle/>
          <a:p>
            <a:endParaRPr/>
          </a:p>
        </p:txBody>
      </p:sp>
      <p:sp>
        <p:nvSpPr>
          <p:cNvPr id="292" name="object 292"/>
          <p:cNvSpPr/>
          <p:nvPr/>
        </p:nvSpPr>
        <p:spPr>
          <a:xfrm>
            <a:off x="2985897" y="4985003"/>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293" name="object 293"/>
          <p:cNvSpPr/>
          <p:nvPr/>
        </p:nvSpPr>
        <p:spPr>
          <a:xfrm>
            <a:off x="2985897" y="5096257"/>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294" name="object 294"/>
          <p:cNvSpPr/>
          <p:nvPr/>
        </p:nvSpPr>
        <p:spPr>
          <a:xfrm>
            <a:off x="2985897" y="5207508"/>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295" name="object 295"/>
          <p:cNvSpPr/>
          <p:nvPr/>
        </p:nvSpPr>
        <p:spPr>
          <a:xfrm>
            <a:off x="2985897" y="5318761"/>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296" name="object 296"/>
          <p:cNvSpPr/>
          <p:nvPr/>
        </p:nvSpPr>
        <p:spPr>
          <a:xfrm>
            <a:off x="2985897" y="5429252"/>
            <a:ext cx="0" cy="64135"/>
          </a:xfrm>
          <a:custGeom>
            <a:avLst/>
            <a:gdLst/>
            <a:ahLst/>
            <a:cxnLst/>
            <a:rect l="l" t="t" r="r" b="b"/>
            <a:pathLst>
              <a:path h="64135">
                <a:moveTo>
                  <a:pt x="0" y="0"/>
                </a:moveTo>
                <a:lnTo>
                  <a:pt x="0" y="64008"/>
                </a:lnTo>
              </a:path>
            </a:pathLst>
          </a:custGeom>
          <a:ln w="16001">
            <a:solidFill>
              <a:srgbClr val="7F7F7F"/>
            </a:solidFill>
          </a:ln>
        </p:spPr>
        <p:txBody>
          <a:bodyPr wrap="square" lIns="0" tIns="0" rIns="0" bIns="0" rtlCol="0"/>
          <a:lstStyle/>
          <a:p>
            <a:endParaRPr/>
          </a:p>
        </p:txBody>
      </p:sp>
      <p:sp>
        <p:nvSpPr>
          <p:cNvPr id="297" name="object 297"/>
          <p:cNvSpPr/>
          <p:nvPr/>
        </p:nvSpPr>
        <p:spPr>
          <a:xfrm>
            <a:off x="2977895" y="5554979"/>
            <a:ext cx="16510" cy="0"/>
          </a:xfrm>
          <a:custGeom>
            <a:avLst/>
            <a:gdLst/>
            <a:ahLst/>
            <a:cxnLst/>
            <a:rect l="l" t="t" r="r" b="b"/>
            <a:pathLst>
              <a:path w="16510">
                <a:moveTo>
                  <a:pt x="0" y="0"/>
                </a:moveTo>
                <a:lnTo>
                  <a:pt x="16001" y="0"/>
                </a:lnTo>
              </a:path>
            </a:pathLst>
          </a:custGeom>
          <a:ln w="28955">
            <a:solidFill>
              <a:srgbClr val="7F7F7F"/>
            </a:solidFill>
          </a:ln>
        </p:spPr>
        <p:txBody>
          <a:bodyPr wrap="square" lIns="0" tIns="0" rIns="0" bIns="0" rtlCol="0"/>
          <a:lstStyle/>
          <a:p>
            <a:endParaRPr/>
          </a:p>
        </p:txBody>
      </p:sp>
      <p:sp>
        <p:nvSpPr>
          <p:cNvPr id="298" name="object 298"/>
          <p:cNvSpPr txBox="1"/>
          <p:nvPr/>
        </p:nvSpPr>
        <p:spPr>
          <a:xfrm>
            <a:off x="5527042" y="6507985"/>
            <a:ext cx="1551305" cy="122085"/>
          </a:xfrm>
          <a:prstGeom prst="rect">
            <a:avLst/>
          </a:prstGeom>
        </p:spPr>
        <p:txBody>
          <a:bodyPr vert="horz" wrap="square" lIns="0" tIns="0" rIns="0" bIns="0" rtlCol="0">
            <a:spAutoFit/>
          </a:bodyPr>
          <a:lstStyle/>
          <a:p>
            <a:pPr marL="12697"/>
            <a:r>
              <a:rPr sz="800" i="1" spc="-10" dirty="0">
                <a:solidFill>
                  <a:srgbClr val="7E7E7E"/>
                </a:solidFill>
                <a:latin typeface="Calibri"/>
                <a:cs typeface="Calibri"/>
              </a:rPr>
              <a:t>Source: </a:t>
            </a:r>
            <a:r>
              <a:rPr sz="800" i="1" spc="-4" dirty="0">
                <a:solidFill>
                  <a:srgbClr val="7E7E7E"/>
                </a:solidFill>
                <a:latin typeface="Calibri"/>
                <a:cs typeface="Calibri"/>
              </a:rPr>
              <a:t>GTM Research, GSM</a:t>
            </a:r>
            <a:r>
              <a:rPr sz="800" i="1" spc="10" dirty="0">
                <a:solidFill>
                  <a:srgbClr val="7E7E7E"/>
                </a:solidFill>
                <a:latin typeface="Calibri"/>
                <a:cs typeface="Calibri"/>
              </a:rPr>
              <a:t> </a:t>
            </a:r>
            <a:r>
              <a:rPr sz="800" i="1" spc="-4" dirty="0">
                <a:solidFill>
                  <a:srgbClr val="7E7E7E"/>
                </a:solidFill>
                <a:latin typeface="Calibri"/>
                <a:cs typeface="Calibri"/>
              </a:rPr>
              <a:t>Analysis</a:t>
            </a:r>
            <a:endParaRPr sz="800">
              <a:latin typeface="Calibri"/>
              <a:cs typeface="Calibri"/>
            </a:endParaRPr>
          </a:p>
        </p:txBody>
      </p:sp>
      <p:sp>
        <p:nvSpPr>
          <p:cNvPr id="299" name="object 299"/>
          <p:cNvSpPr/>
          <p:nvPr/>
        </p:nvSpPr>
        <p:spPr>
          <a:xfrm>
            <a:off x="6348221" y="3362707"/>
            <a:ext cx="0" cy="63500"/>
          </a:xfrm>
          <a:custGeom>
            <a:avLst/>
            <a:gdLst/>
            <a:ahLst/>
            <a:cxnLst/>
            <a:rect l="l" t="t" r="r" b="b"/>
            <a:pathLst>
              <a:path h="63500">
                <a:moveTo>
                  <a:pt x="0" y="0"/>
                </a:moveTo>
                <a:lnTo>
                  <a:pt x="0" y="63246"/>
                </a:lnTo>
              </a:path>
            </a:pathLst>
          </a:custGeom>
          <a:ln w="15239">
            <a:solidFill>
              <a:srgbClr val="7F7F7F"/>
            </a:solidFill>
          </a:ln>
        </p:spPr>
        <p:txBody>
          <a:bodyPr wrap="square" lIns="0" tIns="0" rIns="0" bIns="0" rtlCol="0"/>
          <a:lstStyle/>
          <a:p>
            <a:endParaRPr/>
          </a:p>
        </p:txBody>
      </p:sp>
      <p:sp>
        <p:nvSpPr>
          <p:cNvPr id="300" name="object 300"/>
          <p:cNvSpPr/>
          <p:nvPr/>
        </p:nvSpPr>
        <p:spPr>
          <a:xfrm>
            <a:off x="6348221" y="3473958"/>
            <a:ext cx="0" cy="63500"/>
          </a:xfrm>
          <a:custGeom>
            <a:avLst/>
            <a:gdLst/>
            <a:ahLst/>
            <a:cxnLst/>
            <a:rect l="l" t="t" r="r" b="b"/>
            <a:pathLst>
              <a:path h="63500">
                <a:moveTo>
                  <a:pt x="0" y="0"/>
                </a:moveTo>
                <a:lnTo>
                  <a:pt x="0" y="63246"/>
                </a:lnTo>
              </a:path>
            </a:pathLst>
          </a:custGeom>
          <a:ln w="15239">
            <a:solidFill>
              <a:srgbClr val="7F7F7F"/>
            </a:solidFill>
          </a:ln>
        </p:spPr>
        <p:txBody>
          <a:bodyPr wrap="square" lIns="0" tIns="0" rIns="0" bIns="0" rtlCol="0"/>
          <a:lstStyle/>
          <a:p>
            <a:endParaRPr/>
          </a:p>
        </p:txBody>
      </p:sp>
      <p:sp>
        <p:nvSpPr>
          <p:cNvPr id="301" name="object 301"/>
          <p:cNvSpPr/>
          <p:nvPr/>
        </p:nvSpPr>
        <p:spPr>
          <a:xfrm>
            <a:off x="6348221" y="3585211"/>
            <a:ext cx="0" cy="63500"/>
          </a:xfrm>
          <a:custGeom>
            <a:avLst/>
            <a:gdLst/>
            <a:ahLst/>
            <a:cxnLst/>
            <a:rect l="l" t="t" r="r" b="b"/>
            <a:pathLst>
              <a:path h="63500">
                <a:moveTo>
                  <a:pt x="0" y="0"/>
                </a:moveTo>
                <a:lnTo>
                  <a:pt x="0" y="63246"/>
                </a:lnTo>
              </a:path>
            </a:pathLst>
          </a:custGeom>
          <a:ln w="15239">
            <a:solidFill>
              <a:srgbClr val="7F7F7F"/>
            </a:solidFill>
          </a:ln>
        </p:spPr>
        <p:txBody>
          <a:bodyPr wrap="square" lIns="0" tIns="0" rIns="0" bIns="0" rtlCol="0"/>
          <a:lstStyle/>
          <a:p>
            <a:endParaRPr/>
          </a:p>
        </p:txBody>
      </p:sp>
      <p:sp>
        <p:nvSpPr>
          <p:cNvPr id="302" name="object 302"/>
          <p:cNvSpPr/>
          <p:nvPr/>
        </p:nvSpPr>
        <p:spPr>
          <a:xfrm>
            <a:off x="6348221" y="3695700"/>
            <a:ext cx="0" cy="64135"/>
          </a:xfrm>
          <a:custGeom>
            <a:avLst/>
            <a:gdLst/>
            <a:ahLst/>
            <a:cxnLst/>
            <a:rect l="l" t="t" r="r" b="b"/>
            <a:pathLst>
              <a:path h="64135">
                <a:moveTo>
                  <a:pt x="0" y="0"/>
                </a:moveTo>
                <a:lnTo>
                  <a:pt x="0" y="64008"/>
                </a:lnTo>
              </a:path>
            </a:pathLst>
          </a:custGeom>
          <a:ln w="15239">
            <a:solidFill>
              <a:srgbClr val="7F7F7F"/>
            </a:solidFill>
          </a:ln>
        </p:spPr>
        <p:txBody>
          <a:bodyPr wrap="square" lIns="0" tIns="0" rIns="0" bIns="0" rtlCol="0"/>
          <a:lstStyle/>
          <a:p>
            <a:endParaRPr/>
          </a:p>
        </p:txBody>
      </p:sp>
      <p:sp>
        <p:nvSpPr>
          <p:cNvPr id="303" name="object 303"/>
          <p:cNvSpPr/>
          <p:nvPr/>
        </p:nvSpPr>
        <p:spPr>
          <a:xfrm>
            <a:off x="6348221" y="3806953"/>
            <a:ext cx="0" cy="64135"/>
          </a:xfrm>
          <a:custGeom>
            <a:avLst/>
            <a:gdLst/>
            <a:ahLst/>
            <a:cxnLst/>
            <a:rect l="l" t="t" r="r" b="b"/>
            <a:pathLst>
              <a:path h="64135">
                <a:moveTo>
                  <a:pt x="0" y="0"/>
                </a:moveTo>
                <a:lnTo>
                  <a:pt x="0" y="64008"/>
                </a:lnTo>
              </a:path>
            </a:pathLst>
          </a:custGeom>
          <a:ln w="15239">
            <a:solidFill>
              <a:srgbClr val="7F7F7F"/>
            </a:solidFill>
          </a:ln>
        </p:spPr>
        <p:txBody>
          <a:bodyPr wrap="square" lIns="0" tIns="0" rIns="0" bIns="0" rtlCol="0"/>
          <a:lstStyle/>
          <a:p>
            <a:endParaRPr/>
          </a:p>
        </p:txBody>
      </p:sp>
      <p:sp>
        <p:nvSpPr>
          <p:cNvPr id="304" name="object 304"/>
          <p:cNvSpPr/>
          <p:nvPr/>
        </p:nvSpPr>
        <p:spPr>
          <a:xfrm>
            <a:off x="6348221" y="3918203"/>
            <a:ext cx="0" cy="63500"/>
          </a:xfrm>
          <a:custGeom>
            <a:avLst/>
            <a:gdLst/>
            <a:ahLst/>
            <a:cxnLst/>
            <a:rect l="l" t="t" r="r" b="b"/>
            <a:pathLst>
              <a:path h="63500">
                <a:moveTo>
                  <a:pt x="0" y="0"/>
                </a:moveTo>
                <a:lnTo>
                  <a:pt x="0" y="63246"/>
                </a:lnTo>
              </a:path>
            </a:pathLst>
          </a:custGeom>
          <a:ln w="15239">
            <a:solidFill>
              <a:srgbClr val="7F7F7F"/>
            </a:solidFill>
          </a:ln>
        </p:spPr>
        <p:txBody>
          <a:bodyPr wrap="square" lIns="0" tIns="0" rIns="0" bIns="0" rtlCol="0"/>
          <a:lstStyle/>
          <a:p>
            <a:endParaRPr/>
          </a:p>
        </p:txBody>
      </p:sp>
      <p:sp>
        <p:nvSpPr>
          <p:cNvPr id="305" name="object 305"/>
          <p:cNvSpPr/>
          <p:nvPr/>
        </p:nvSpPr>
        <p:spPr>
          <a:xfrm>
            <a:off x="6348603" y="4029457"/>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306" name="object 306"/>
          <p:cNvSpPr/>
          <p:nvPr/>
        </p:nvSpPr>
        <p:spPr>
          <a:xfrm>
            <a:off x="6348603" y="4140708"/>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307" name="object 307"/>
          <p:cNvSpPr/>
          <p:nvPr/>
        </p:nvSpPr>
        <p:spPr>
          <a:xfrm>
            <a:off x="6348603" y="4251961"/>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308" name="object 308"/>
          <p:cNvSpPr/>
          <p:nvPr/>
        </p:nvSpPr>
        <p:spPr>
          <a:xfrm>
            <a:off x="6348603" y="4362452"/>
            <a:ext cx="0" cy="64135"/>
          </a:xfrm>
          <a:custGeom>
            <a:avLst/>
            <a:gdLst/>
            <a:ahLst/>
            <a:cxnLst/>
            <a:rect l="l" t="t" r="r" b="b"/>
            <a:pathLst>
              <a:path h="64135">
                <a:moveTo>
                  <a:pt x="0" y="0"/>
                </a:moveTo>
                <a:lnTo>
                  <a:pt x="0" y="64008"/>
                </a:lnTo>
              </a:path>
            </a:pathLst>
          </a:custGeom>
          <a:ln w="16001">
            <a:solidFill>
              <a:srgbClr val="7F7F7F"/>
            </a:solidFill>
          </a:ln>
        </p:spPr>
        <p:txBody>
          <a:bodyPr wrap="square" lIns="0" tIns="0" rIns="0" bIns="0" rtlCol="0"/>
          <a:lstStyle/>
          <a:p>
            <a:endParaRPr/>
          </a:p>
        </p:txBody>
      </p:sp>
      <p:sp>
        <p:nvSpPr>
          <p:cNvPr id="309" name="object 309"/>
          <p:cNvSpPr/>
          <p:nvPr/>
        </p:nvSpPr>
        <p:spPr>
          <a:xfrm>
            <a:off x="6348603" y="4473702"/>
            <a:ext cx="0" cy="64135"/>
          </a:xfrm>
          <a:custGeom>
            <a:avLst/>
            <a:gdLst/>
            <a:ahLst/>
            <a:cxnLst/>
            <a:rect l="l" t="t" r="r" b="b"/>
            <a:pathLst>
              <a:path h="64135">
                <a:moveTo>
                  <a:pt x="0" y="0"/>
                </a:moveTo>
                <a:lnTo>
                  <a:pt x="0" y="64008"/>
                </a:lnTo>
              </a:path>
            </a:pathLst>
          </a:custGeom>
          <a:ln w="16001">
            <a:solidFill>
              <a:srgbClr val="7F7F7F"/>
            </a:solidFill>
          </a:ln>
        </p:spPr>
        <p:txBody>
          <a:bodyPr wrap="square" lIns="0" tIns="0" rIns="0" bIns="0" rtlCol="0"/>
          <a:lstStyle/>
          <a:p>
            <a:endParaRPr/>
          </a:p>
        </p:txBody>
      </p:sp>
      <p:sp>
        <p:nvSpPr>
          <p:cNvPr id="310" name="object 310"/>
          <p:cNvSpPr/>
          <p:nvPr/>
        </p:nvSpPr>
        <p:spPr>
          <a:xfrm>
            <a:off x="6348603" y="4584955"/>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311" name="object 311"/>
          <p:cNvSpPr/>
          <p:nvPr/>
        </p:nvSpPr>
        <p:spPr>
          <a:xfrm>
            <a:off x="6348603" y="4696206"/>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312" name="object 312"/>
          <p:cNvSpPr/>
          <p:nvPr/>
        </p:nvSpPr>
        <p:spPr>
          <a:xfrm>
            <a:off x="6348603" y="4807460"/>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313" name="object 313"/>
          <p:cNvSpPr/>
          <p:nvPr/>
        </p:nvSpPr>
        <p:spPr>
          <a:xfrm>
            <a:off x="6348603" y="4918710"/>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314" name="object 314"/>
          <p:cNvSpPr/>
          <p:nvPr/>
        </p:nvSpPr>
        <p:spPr>
          <a:xfrm>
            <a:off x="6348603" y="5029202"/>
            <a:ext cx="0" cy="64135"/>
          </a:xfrm>
          <a:custGeom>
            <a:avLst/>
            <a:gdLst/>
            <a:ahLst/>
            <a:cxnLst/>
            <a:rect l="l" t="t" r="r" b="b"/>
            <a:pathLst>
              <a:path h="64135">
                <a:moveTo>
                  <a:pt x="0" y="0"/>
                </a:moveTo>
                <a:lnTo>
                  <a:pt x="0" y="64008"/>
                </a:lnTo>
              </a:path>
            </a:pathLst>
          </a:custGeom>
          <a:ln w="16001">
            <a:solidFill>
              <a:srgbClr val="7F7F7F"/>
            </a:solidFill>
          </a:ln>
        </p:spPr>
        <p:txBody>
          <a:bodyPr wrap="square" lIns="0" tIns="0" rIns="0" bIns="0" rtlCol="0"/>
          <a:lstStyle/>
          <a:p>
            <a:endParaRPr/>
          </a:p>
        </p:txBody>
      </p:sp>
      <p:sp>
        <p:nvSpPr>
          <p:cNvPr id="315" name="object 315"/>
          <p:cNvSpPr/>
          <p:nvPr/>
        </p:nvSpPr>
        <p:spPr>
          <a:xfrm>
            <a:off x="6348603" y="5140452"/>
            <a:ext cx="0" cy="64135"/>
          </a:xfrm>
          <a:custGeom>
            <a:avLst/>
            <a:gdLst/>
            <a:ahLst/>
            <a:cxnLst/>
            <a:rect l="l" t="t" r="r" b="b"/>
            <a:pathLst>
              <a:path h="64135">
                <a:moveTo>
                  <a:pt x="0" y="0"/>
                </a:moveTo>
                <a:lnTo>
                  <a:pt x="0" y="64008"/>
                </a:lnTo>
              </a:path>
            </a:pathLst>
          </a:custGeom>
          <a:ln w="16001">
            <a:solidFill>
              <a:srgbClr val="7F7F7F"/>
            </a:solidFill>
          </a:ln>
        </p:spPr>
        <p:txBody>
          <a:bodyPr wrap="square" lIns="0" tIns="0" rIns="0" bIns="0" rtlCol="0"/>
          <a:lstStyle/>
          <a:p>
            <a:endParaRPr/>
          </a:p>
        </p:txBody>
      </p:sp>
      <p:sp>
        <p:nvSpPr>
          <p:cNvPr id="316" name="object 316"/>
          <p:cNvSpPr/>
          <p:nvPr/>
        </p:nvSpPr>
        <p:spPr>
          <a:xfrm>
            <a:off x="6348603" y="5251705"/>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317" name="object 317"/>
          <p:cNvSpPr/>
          <p:nvPr/>
        </p:nvSpPr>
        <p:spPr>
          <a:xfrm>
            <a:off x="6348603" y="5362955"/>
            <a:ext cx="0" cy="63500"/>
          </a:xfrm>
          <a:custGeom>
            <a:avLst/>
            <a:gdLst/>
            <a:ahLst/>
            <a:cxnLst/>
            <a:rect l="l" t="t" r="r" b="b"/>
            <a:pathLst>
              <a:path h="63500">
                <a:moveTo>
                  <a:pt x="0" y="0"/>
                </a:moveTo>
                <a:lnTo>
                  <a:pt x="0" y="63246"/>
                </a:lnTo>
              </a:path>
            </a:pathLst>
          </a:custGeom>
          <a:ln w="16001">
            <a:solidFill>
              <a:srgbClr val="7F7F7F"/>
            </a:solidFill>
          </a:ln>
        </p:spPr>
        <p:txBody>
          <a:bodyPr wrap="square" lIns="0" tIns="0" rIns="0" bIns="0" rtlCol="0"/>
          <a:lstStyle/>
          <a:p>
            <a:endParaRPr/>
          </a:p>
        </p:txBody>
      </p:sp>
      <p:sp>
        <p:nvSpPr>
          <p:cNvPr id="318" name="object 318"/>
          <p:cNvSpPr/>
          <p:nvPr/>
        </p:nvSpPr>
        <p:spPr>
          <a:xfrm>
            <a:off x="6340604" y="5488304"/>
            <a:ext cx="16510" cy="0"/>
          </a:xfrm>
          <a:custGeom>
            <a:avLst/>
            <a:gdLst/>
            <a:ahLst/>
            <a:cxnLst/>
            <a:rect l="l" t="t" r="r" b="b"/>
            <a:pathLst>
              <a:path w="16510">
                <a:moveTo>
                  <a:pt x="0" y="0"/>
                </a:moveTo>
                <a:lnTo>
                  <a:pt x="16001" y="0"/>
                </a:lnTo>
              </a:path>
            </a:pathLst>
          </a:custGeom>
          <a:ln w="28194">
            <a:solidFill>
              <a:srgbClr val="7F7F7F"/>
            </a:solidFill>
          </a:ln>
        </p:spPr>
        <p:txBody>
          <a:bodyPr wrap="square" lIns="0" tIns="0" rIns="0" bIns="0" rtlCol="0"/>
          <a:lstStyle/>
          <a:p>
            <a:endParaRPr/>
          </a:p>
        </p:txBody>
      </p:sp>
      <p:sp>
        <p:nvSpPr>
          <p:cNvPr id="319" name="object 319"/>
          <p:cNvSpPr txBox="1"/>
          <p:nvPr/>
        </p:nvSpPr>
        <p:spPr>
          <a:xfrm>
            <a:off x="6599177" y="7403656"/>
            <a:ext cx="319405" cy="293876"/>
          </a:xfrm>
          <a:prstGeom prst="rect">
            <a:avLst/>
          </a:prstGeom>
        </p:spPr>
        <p:txBody>
          <a:bodyPr vert="horz" wrap="square" lIns="0" tIns="0" rIns="0" bIns="0" rtlCol="0">
            <a:spAutoFit/>
          </a:bodyPr>
          <a:lstStyle/>
          <a:p>
            <a:pPr marL="12697" indent="12697">
              <a:lnSpc>
                <a:spcPts val="1050"/>
              </a:lnSpc>
            </a:pPr>
            <a:r>
              <a:rPr sz="1000" b="1" dirty="0">
                <a:latin typeface="Calibri"/>
                <a:cs typeface="Calibri"/>
              </a:rPr>
              <a:t>Solar</a:t>
            </a:r>
            <a:endParaRPr sz="1000">
              <a:latin typeface="Calibri"/>
              <a:cs typeface="Calibri"/>
            </a:endParaRPr>
          </a:p>
          <a:p>
            <a:pPr marL="12697"/>
            <a:r>
              <a:rPr sz="1000" b="1" spc="-4" dirty="0">
                <a:latin typeface="Calibri"/>
                <a:cs typeface="Calibri"/>
              </a:rPr>
              <a:t>Panel</a:t>
            </a:r>
            <a:endParaRPr sz="1000">
              <a:latin typeface="Calibri"/>
              <a:cs typeface="Calibri"/>
            </a:endParaRPr>
          </a:p>
        </p:txBody>
      </p:sp>
      <p:sp>
        <p:nvSpPr>
          <p:cNvPr id="320" name="object 320"/>
          <p:cNvSpPr txBox="1"/>
          <p:nvPr/>
        </p:nvSpPr>
        <p:spPr>
          <a:xfrm>
            <a:off x="8338830" y="7412044"/>
            <a:ext cx="624205" cy="293876"/>
          </a:xfrm>
          <a:prstGeom prst="rect">
            <a:avLst/>
          </a:prstGeom>
        </p:spPr>
        <p:txBody>
          <a:bodyPr vert="horz" wrap="square" lIns="0" tIns="0" rIns="0" bIns="0" rtlCol="0">
            <a:spAutoFit/>
          </a:bodyPr>
          <a:lstStyle/>
          <a:p>
            <a:pPr algn="ctr">
              <a:lnSpc>
                <a:spcPts val="1050"/>
              </a:lnSpc>
            </a:pPr>
            <a:r>
              <a:rPr sz="1000" b="1" dirty="0">
                <a:latin typeface="Calibri"/>
                <a:cs typeface="Calibri"/>
              </a:rPr>
              <a:t>Solar</a:t>
            </a:r>
            <a:endParaRPr sz="1000">
              <a:latin typeface="Calibri"/>
              <a:cs typeface="Calibri"/>
            </a:endParaRPr>
          </a:p>
          <a:p>
            <a:pPr algn="ctr">
              <a:lnSpc>
                <a:spcPct val="100000"/>
              </a:lnSpc>
            </a:pPr>
            <a:r>
              <a:rPr sz="1000" b="1" dirty="0">
                <a:latin typeface="Calibri"/>
                <a:cs typeface="Calibri"/>
              </a:rPr>
              <a:t>Installation</a:t>
            </a:r>
            <a:endParaRPr sz="1000">
              <a:latin typeface="Calibri"/>
              <a:cs typeface="Calibri"/>
            </a:endParaRPr>
          </a:p>
        </p:txBody>
      </p:sp>
      <p:sp>
        <p:nvSpPr>
          <p:cNvPr id="321" name="object 321"/>
          <p:cNvSpPr txBox="1"/>
          <p:nvPr/>
        </p:nvSpPr>
        <p:spPr>
          <a:xfrm>
            <a:off x="3568699" y="7464611"/>
            <a:ext cx="352425" cy="140252"/>
          </a:xfrm>
          <a:prstGeom prst="rect">
            <a:avLst/>
          </a:prstGeom>
        </p:spPr>
        <p:txBody>
          <a:bodyPr vert="horz" wrap="square" lIns="0" tIns="0" rIns="0" bIns="0" rtlCol="0">
            <a:spAutoFit/>
          </a:bodyPr>
          <a:lstStyle/>
          <a:p>
            <a:pPr marL="12697">
              <a:lnSpc>
                <a:spcPts val="1050"/>
              </a:lnSpc>
            </a:pPr>
            <a:r>
              <a:rPr sz="1000" b="1" spc="-4" dirty="0">
                <a:latin typeface="Calibri"/>
                <a:cs typeface="Calibri"/>
              </a:rPr>
              <a:t>Wafer</a:t>
            </a:r>
            <a:endParaRPr sz="1000">
              <a:latin typeface="Calibri"/>
              <a:cs typeface="Calibri"/>
            </a:endParaRPr>
          </a:p>
        </p:txBody>
      </p:sp>
      <p:sp>
        <p:nvSpPr>
          <p:cNvPr id="322" name="object 322"/>
          <p:cNvSpPr txBox="1"/>
          <p:nvPr/>
        </p:nvSpPr>
        <p:spPr>
          <a:xfrm>
            <a:off x="1972311" y="7485187"/>
            <a:ext cx="588645" cy="140252"/>
          </a:xfrm>
          <a:prstGeom prst="rect">
            <a:avLst/>
          </a:prstGeom>
        </p:spPr>
        <p:txBody>
          <a:bodyPr vert="horz" wrap="square" lIns="0" tIns="0" rIns="0" bIns="0" rtlCol="0">
            <a:spAutoFit/>
          </a:bodyPr>
          <a:lstStyle/>
          <a:p>
            <a:pPr marL="12697">
              <a:lnSpc>
                <a:spcPts val="1050"/>
              </a:lnSpc>
            </a:pPr>
            <a:r>
              <a:rPr sz="1000" b="1" dirty="0">
                <a:latin typeface="Calibri"/>
                <a:cs typeface="Calibri"/>
              </a:rPr>
              <a:t>Polysilicon</a:t>
            </a:r>
            <a:endParaRPr sz="1000">
              <a:latin typeface="Calibri"/>
              <a:cs typeface="Calibri"/>
            </a:endParaRPr>
          </a:p>
        </p:txBody>
      </p:sp>
      <p:sp>
        <p:nvSpPr>
          <p:cNvPr id="323" name="object 323"/>
          <p:cNvSpPr txBox="1"/>
          <p:nvPr/>
        </p:nvSpPr>
        <p:spPr>
          <a:xfrm>
            <a:off x="4955541" y="7485187"/>
            <a:ext cx="514984" cy="140252"/>
          </a:xfrm>
          <a:prstGeom prst="rect">
            <a:avLst/>
          </a:prstGeom>
        </p:spPr>
        <p:txBody>
          <a:bodyPr vert="horz" wrap="square" lIns="0" tIns="0" rIns="0" bIns="0" rtlCol="0">
            <a:spAutoFit/>
          </a:bodyPr>
          <a:lstStyle/>
          <a:p>
            <a:pPr marL="12697">
              <a:lnSpc>
                <a:spcPts val="1050"/>
              </a:lnSpc>
            </a:pPr>
            <a:r>
              <a:rPr sz="1000" b="1" dirty="0">
                <a:latin typeface="Calibri"/>
                <a:cs typeface="Calibri"/>
              </a:rPr>
              <a:t>Solar</a:t>
            </a:r>
            <a:r>
              <a:rPr sz="1000" b="1" spc="-105" dirty="0">
                <a:latin typeface="Calibri"/>
                <a:cs typeface="Calibri"/>
              </a:rPr>
              <a:t> </a:t>
            </a:r>
            <a:r>
              <a:rPr sz="1000" b="1" spc="-4" dirty="0">
                <a:latin typeface="Calibri"/>
                <a:cs typeface="Calibri"/>
              </a:rPr>
              <a:t>Cell</a:t>
            </a:r>
            <a:endParaRPr sz="1000">
              <a:latin typeface="Calibri"/>
              <a:cs typeface="Calibri"/>
            </a:endParaRPr>
          </a:p>
        </p:txBody>
      </p:sp>
      <p:sp>
        <p:nvSpPr>
          <p:cNvPr id="325" name="object 325"/>
          <p:cNvSpPr txBox="1"/>
          <p:nvPr/>
        </p:nvSpPr>
        <p:spPr>
          <a:xfrm>
            <a:off x="565660" y="7517955"/>
            <a:ext cx="370205" cy="140252"/>
          </a:xfrm>
          <a:prstGeom prst="rect">
            <a:avLst/>
          </a:prstGeom>
        </p:spPr>
        <p:txBody>
          <a:bodyPr vert="horz" wrap="square" lIns="0" tIns="0" rIns="0" bIns="0" rtlCol="0">
            <a:spAutoFit/>
          </a:bodyPr>
          <a:lstStyle/>
          <a:p>
            <a:pPr marL="12697">
              <a:lnSpc>
                <a:spcPts val="1050"/>
              </a:lnSpc>
            </a:pPr>
            <a:r>
              <a:rPr sz="1000" b="1" dirty="0">
                <a:latin typeface="Calibri"/>
                <a:cs typeface="Calibri"/>
              </a:rPr>
              <a:t>Silicon</a:t>
            </a:r>
            <a:endParaRPr sz="1000">
              <a:latin typeface="Calibri"/>
              <a:cs typeface="Calibri"/>
            </a:endParaRPr>
          </a:p>
        </p:txBody>
      </p:sp>
    </p:spTree>
    <p:extLst>
      <p:ext uri="{BB962C8B-B14F-4D97-AF65-F5344CB8AC3E}">
        <p14:creationId xmlns:p14="http://schemas.microsoft.com/office/powerpoint/2010/main" xmlns="" val="1396267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79216" y="423576"/>
            <a:ext cx="9051925" cy="527050"/>
          </a:xfrm>
        </p:spPr>
        <p:txBody>
          <a:bodyPr>
            <a:normAutofit/>
          </a:bodyPr>
          <a:lstStyle/>
          <a:p>
            <a:r>
              <a:rPr lang="en-US" dirty="0" smtClean="0"/>
              <a:t>Forward-Looking Statement </a:t>
            </a:r>
            <a:endParaRPr lang="en-US" dirty="0"/>
          </a:p>
        </p:txBody>
      </p:sp>
      <p:sp>
        <p:nvSpPr>
          <p:cNvPr id="3" name="TextBox 2"/>
          <p:cNvSpPr txBox="1"/>
          <p:nvPr/>
        </p:nvSpPr>
        <p:spPr>
          <a:xfrm>
            <a:off x="479216" y="1779497"/>
            <a:ext cx="9051925" cy="5663089"/>
          </a:xfrm>
          <a:prstGeom prst="rect">
            <a:avLst/>
          </a:prstGeom>
          <a:noFill/>
        </p:spPr>
        <p:txBody>
          <a:bodyPr wrap="square" rtlCol="0">
            <a:spAutoFit/>
          </a:bodyPr>
          <a:lstStyle/>
          <a:p>
            <a:pPr algn="just"/>
            <a:r>
              <a:rPr lang="en-US" sz="1000" dirty="0"/>
              <a:t>This presentation contains forward-looking statements within the meaning of Section 27A of the United States Securities Act of 1933, as amended, and Section 21E of the United States Securities Exchange Act of 1934, as amended. Forward-looking statements are not historical facts but are based on certain assumptions of management and describe our future plans, strategies and expectations. Forward-looking statements can generally be identified by the use of forward-looking terminology, including, but not limited to, "may," “could,” “seek,” “guidance,” “predict,” “potential,” “likely,” "believe," "will," "expect," "anticipate," "estimate," "plan," "intend," "forecast," or variations of these terms and similar expressions, or the negative of these terms or similar expressions.</a:t>
            </a:r>
          </a:p>
          <a:p>
            <a:pPr algn="just"/>
            <a:r>
              <a:rPr lang="en-US" sz="1000" dirty="0"/>
              <a:t> </a:t>
            </a:r>
          </a:p>
          <a:p>
            <a:pPr algn="just"/>
            <a:r>
              <a:rPr lang="en-US" sz="1000" dirty="0"/>
              <a:t>Forward-looking statements contained in this presentation are based on information presently available to us and assumptions that we believe to be reasonable, but are inherently uncertain. As a result, our actual results, performance or achievements may differ materially from those expressed or implied by these forward-looking statements, which are not guarantees of future performance and involve known and unknown risks, uncertainties and other factors that are, in some cases, beyond our control.</a:t>
            </a:r>
          </a:p>
          <a:p>
            <a:pPr algn="just"/>
            <a:r>
              <a:rPr lang="en-US" sz="1000" dirty="0"/>
              <a:t> </a:t>
            </a:r>
          </a:p>
          <a:p>
            <a:pPr algn="just"/>
            <a:r>
              <a:rPr lang="en-US" sz="1000" dirty="0"/>
              <a:t>You are cautioned that all such statements involve risks and uncertainties, including without limitation, risks that the businesses of Globe Specialty Metals Inc. and </a:t>
            </a:r>
            <a:r>
              <a:rPr lang="en-US" sz="1000" dirty="0" err="1"/>
              <a:t>Grupo</a:t>
            </a:r>
            <a:r>
              <a:rPr lang="en-US" sz="1000" dirty="0"/>
              <a:t> </a:t>
            </a:r>
            <a:r>
              <a:rPr lang="en-US" sz="1000" dirty="0" err="1"/>
              <a:t>FerroAtlántica</a:t>
            </a:r>
            <a:r>
              <a:rPr lang="en-US" sz="1000" dirty="0"/>
              <a:t> (together, “we,” “us,” “</a:t>
            </a:r>
            <a:r>
              <a:rPr lang="en-US" sz="1000" dirty="0" err="1"/>
              <a:t>Ferroglobe</a:t>
            </a:r>
            <a:r>
              <a:rPr lang="en-US" sz="1000" dirty="0"/>
              <a:t>,” the “Company”) will not be integrated successfully or that we will not realize estimated cost savings, value of certain tax assets, synergies and growth, or that such benefits may take longer to realize than expected. Important factors that may cause actual results to differ include, but are limited to:  (</a:t>
            </a:r>
            <a:r>
              <a:rPr lang="en-US" sz="1000" dirty="0" err="1"/>
              <a:t>i</a:t>
            </a:r>
            <a:r>
              <a:rPr lang="en-US" sz="1000" dirty="0"/>
              <a:t>) risks relating to unanticipated costs of integration, including operating costs, customer loss and business disruption being greater than expected; (ii) our organizational and governance structure; (iii) the ability to hire and retain key personnel; (iv) regional, national or global political, economic, business, competitive, market and regulatory conditions including, among others, changes in metals prices; (v) increases in the cost of raw materials or energy; (vi) competition in the metals and foundry industries; (vii) environmental and regulatory risks; (viii) ability to identify liabilities associated with acquired properties prior to their acquisition; (ix) ability to manage price and operational risks including industrial accidents and natural disasters; (x) ability to manage foreign operations; (xi) changes in technology; (xii) ability to acquire or renew permits and approvals; (xiii) changes in legislation or governmental regulations affecting </a:t>
            </a:r>
            <a:r>
              <a:rPr lang="en-US" sz="1000" dirty="0" err="1"/>
              <a:t>Ferroglobe</a:t>
            </a:r>
            <a:r>
              <a:rPr lang="en-US" sz="1000" dirty="0"/>
              <a:t>; (xiv) conditions in the credit markets; (xv) risks associated with assumptions made in connection with critical accounting estimates and legal proceedings; (xvi) </a:t>
            </a:r>
            <a:r>
              <a:rPr lang="en-US" sz="1000" dirty="0" err="1"/>
              <a:t>Ferroglobe's</a:t>
            </a:r>
            <a:r>
              <a:rPr lang="en-US" sz="1000" dirty="0"/>
              <a:t> international operations, which are subject to the risks of currency fluctuations and foreign exchange controls; and (xvii) the potential of international unrest, economic downturn or effects of currencies, tax assessments, tax adjustments, anticipated tax rates, raw material costs or availability or other regulatory compliance costs.  The foregoing list is not exhaustive. </a:t>
            </a:r>
          </a:p>
          <a:p>
            <a:pPr algn="just"/>
            <a:endParaRPr lang="en-US" sz="1000" dirty="0" smtClean="0"/>
          </a:p>
          <a:p>
            <a:pPr algn="just"/>
            <a:r>
              <a:rPr lang="en-US" sz="1000" dirty="0" smtClean="0"/>
              <a:t>You </a:t>
            </a:r>
            <a:r>
              <a:rPr lang="en-US" sz="1000" dirty="0"/>
              <a:t>should carefully consider the foregoing factors and the other risks and uncertainties that affect our business, including those described in the “Risk Factors” section of our Registration Statement on </a:t>
            </a:r>
            <a:r>
              <a:rPr lang="en-US" sz="1000" dirty="0" smtClean="0"/>
              <a:t>Form F-1, </a:t>
            </a:r>
            <a:r>
              <a:rPr lang="en-US" sz="1000" dirty="0"/>
              <a:t>Annual Reports on Form 20-F, Current Reports on Form 6-K and other documents we file from time to time with the United States Securities and Exchange Commission. We do not give any assurance (1) that we will achieve our expectations or (2) concerning any result or the timing thereof, in each case, with respect to any regulatory action, administrative proceedings, government investigations, litigation, warning letters, consent decree, cost reductions, business strategies, earnings or revenue trends or future financial results. Forward- looking financial information and other metrics presented herein represent our key goals and are not intended as guidance or projections for the periods presented herein or any future periods.</a:t>
            </a:r>
          </a:p>
          <a:p>
            <a:pPr algn="just"/>
            <a:r>
              <a:rPr lang="en-US" sz="1000" dirty="0"/>
              <a:t> </a:t>
            </a:r>
          </a:p>
          <a:p>
            <a:pPr algn="just"/>
            <a:r>
              <a:rPr lang="en-US" sz="1000" dirty="0"/>
              <a:t>We do not undertake or assume any obligation to update publicly any of the forward- looking statements in this presentation to reflect actual results, new information or future events, changes in assumptions or changes in other factors affecting forward-looking statements. If we update one or more forward-looking statements, no inference should be drawn that we will make additional updates with respect to those or other forward-looking statements. We caution you not to place undue reliance on any forward-looking statements, which are made only as of the date of this presentation.</a:t>
            </a:r>
          </a:p>
          <a:p>
            <a:pPr algn="just"/>
            <a:r>
              <a:rPr lang="en-US" sz="1200" dirty="0"/>
              <a:t> </a:t>
            </a:r>
          </a:p>
        </p:txBody>
      </p:sp>
    </p:spTree>
    <p:extLst>
      <p:ext uri="{BB962C8B-B14F-4D97-AF65-F5344CB8AC3E}">
        <p14:creationId xmlns:p14="http://schemas.microsoft.com/office/powerpoint/2010/main" xmlns="" val="42207634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Chart 2"/>
          <p:cNvGraphicFramePr>
            <a:graphicFrameLocks/>
          </p:cNvGraphicFramePr>
          <p:nvPr>
            <p:extLst/>
          </p:nvPr>
        </p:nvGraphicFramePr>
        <p:xfrm>
          <a:off x="5070572" y="2465818"/>
          <a:ext cx="4814882" cy="212310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0" name="Chart 2"/>
          <p:cNvGraphicFramePr>
            <a:graphicFrameLocks/>
          </p:cNvGraphicFramePr>
          <p:nvPr>
            <p:extLst/>
          </p:nvPr>
        </p:nvGraphicFramePr>
        <p:xfrm>
          <a:off x="315134" y="5326950"/>
          <a:ext cx="4745511" cy="214671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 Placeholder 7"/>
          <p:cNvSpPr>
            <a:spLocks noGrp="1"/>
          </p:cNvSpPr>
          <p:nvPr>
            <p:ph type="body" idx="28"/>
          </p:nvPr>
        </p:nvSpPr>
        <p:spPr/>
        <p:txBody>
          <a:bodyPr/>
          <a:lstStyle/>
          <a:p>
            <a:r>
              <a:rPr lang="en-US" dirty="0" smtClean="0"/>
              <a:t>Key considerations</a:t>
            </a:r>
          </a:p>
        </p:txBody>
      </p:sp>
      <p:sp>
        <p:nvSpPr>
          <p:cNvPr id="9" name="Text Placeholder 8"/>
          <p:cNvSpPr>
            <a:spLocks noGrp="1"/>
          </p:cNvSpPr>
          <p:nvPr>
            <p:ph type="body" idx="29"/>
          </p:nvPr>
        </p:nvSpPr>
        <p:spPr/>
        <p:txBody>
          <a:bodyPr/>
          <a:lstStyle/>
          <a:p>
            <a:r>
              <a:rPr lang="en-US" dirty="0" smtClean="0"/>
              <a:t>Global real consumption of manganese ferroalloys</a:t>
            </a:r>
          </a:p>
        </p:txBody>
      </p:sp>
      <p:sp>
        <p:nvSpPr>
          <p:cNvPr id="15" name="Content Placeholder 3"/>
          <p:cNvSpPr>
            <a:spLocks noGrp="1"/>
          </p:cNvSpPr>
          <p:nvPr>
            <p:ph idx="1"/>
          </p:nvPr>
        </p:nvSpPr>
        <p:spPr>
          <a:xfrm>
            <a:off x="362854" y="2201446"/>
            <a:ext cx="4527425" cy="4597856"/>
          </a:xfrm>
        </p:spPr>
        <p:txBody>
          <a:bodyPr>
            <a:normAutofit/>
          </a:bodyPr>
          <a:lstStyle/>
          <a:p>
            <a:pPr marL="299398" lvl="1" indent="-182174">
              <a:lnSpc>
                <a:spcPts val="1198"/>
              </a:lnSpc>
              <a:spcBef>
                <a:spcPts val="599"/>
              </a:spcBef>
              <a:spcAft>
                <a:spcPts val="599"/>
              </a:spcAft>
              <a:buClr>
                <a:schemeClr val="accent3"/>
              </a:buClr>
            </a:pPr>
            <a:r>
              <a:rPr lang="en-US" sz="1400" dirty="0">
                <a:solidFill>
                  <a:srgbClr val="292929"/>
                </a:solidFill>
              </a:rPr>
              <a:t>Deman</a:t>
            </a:r>
            <a:r>
              <a:rPr lang="en-US" sz="1400" dirty="0"/>
              <a:t>d for manganese alloys is driven by stainless steel production and its percentage content in steel</a:t>
            </a:r>
          </a:p>
          <a:p>
            <a:pPr marL="267716" lvl="1" indent="-182174">
              <a:lnSpc>
                <a:spcPts val="1198"/>
              </a:lnSpc>
              <a:spcBef>
                <a:spcPts val="599"/>
              </a:spcBef>
              <a:spcAft>
                <a:spcPts val="599"/>
              </a:spcAft>
              <a:buClr>
                <a:schemeClr val="accent3"/>
              </a:buClr>
            </a:pPr>
            <a:r>
              <a:rPr lang="en-US" sz="1400" dirty="0"/>
              <a:t>Substantial potential for steel demand growth due to  rising urbanization</a:t>
            </a:r>
          </a:p>
          <a:p>
            <a:pPr marL="267716" lvl="1" indent="-182174">
              <a:lnSpc>
                <a:spcPts val="1198"/>
              </a:lnSpc>
              <a:spcBef>
                <a:spcPts val="599"/>
              </a:spcBef>
              <a:spcAft>
                <a:spcPts val="599"/>
              </a:spcAft>
              <a:buClr>
                <a:schemeClr val="accent3"/>
              </a:buClr>
            </a:pPr>
            <a:r>
              <a:rPr lang="en-US" sz="1400" dirty="0"/>
              <a:t>Automotive industry also plays a substantial role in demand</a:t>
            </a:r>
          </a:p>
          <a:p>
            <a:pPr marL="267716" lvl="1" indent="-182174">
              <a:lnSpc>
                <a:spcPts val="1198"/>
              </a:lnSpc>
              <a:spcBef>
                <a:spcPts val="599"/>
              </a:spcBef>
              <a:spcAft>
                <a:spcPts val="599"/>
              </a:spcAft>
              <a:buClr>
                <a:schemeClr val="accent3"/>
              </a:buClr>
            </a:pPr>
            <a:r>
              <a:rPr lang="en-US" sz="1400" dirty="0"/>
              <a:t>In the past decade, </a:t>
            </a:r>
            <a:r>
              <a:rPr lang="en-US" sz="1400" dirty="0" err="1"/>
              <a:t>silico</a:t>
            </a:r>
            <a:r>
              <a:rPr lang="en-US" sz="1400" dirty="0"/>
              <a:t>-manganese consumption has risen at the expense of high-carbon ferromanganese and </a:t>
            </a:r>
            <a:r>
              <a:rPr lang="en-US" sz="1400" dirty="0" err="1"/>
              <a:t>FeSi</a:t>
            </a:r>
            <a:r>
              <a:rPr lang="en-US" sz="1400" dirty="0"/>
              <a:t>.  </a:t>
            </a:r>
            <a:r>
              <a:rPr lang="en-US" sz="1400" dirty="0" err="1"/>
              <a:t>Silico</a:t>
            </a:r>
            <a:r>
              <a:rPr lang="en-US" sz="1400" dirty="0"/>
              <a:t>-manganese is increasingly being used as a substitute for mixtures of high-carbon ferromanganese and ferrosilicon</a:t>
            </a:r>
          </a:p>
        </p:txBody>
      </p:sp>
      <p:sp>
        <p:nvSpPr>
          <p:cNvPr id="4" name="Title 3"/>
          <p:cNvSpPr>
            <a:spLocks noGrp="1"/>
          </p:cNvSpPr>
          <p:nvPr>
            <p:ph type="title"/>
          </p:nvPr>
        </p:nvSpPr>
        <p:spPr>
          <a:xfrm>
            <a:off x="3" y="469861"/>
            <a:ext cx="8581647" cy="456336"/>
          </a:xfrm>
        </p:spPr>
        <p:txBody>
          <a:bodyPr vert="horz" lIns="456229" tIns="45710" rIns="91418" bIns="45710" rtlCol="0" anchor="ctr">
            <a:noAutofit/>
          </a:bodyPr>
          <a:lstStyle/>
          <a:p>
            <a:r>
              <a:rPr lang="en-US" sz="2600" dirty="0">
                <a:solidFill>
                  <a:schemeClr val="accent1">
                    <a:lumMod val="75000"/>
                  </a:schemeClr>
                </a:solidFill>
              </a:rPr>
              <a:t>Manganese alloys: Expected to benefit from rising demand for steel and stainless steel </a:t>
            </a:r>
            <a:endParaRPr lang="en-US" sz="2600" dirty="0"/>
          </a:p>
        </p:txBody>
      </p:sp>
      <p:sp>
        <p:nvSpPr>
          <p:cNvPr id="6" name="Subtitle 5"/>
          <p:cNvSpPr>
            <a:spLocks noGrp="1"/>
          </p:cNvSpPr>
          <p:nvPr>
            <p:ph type="subTitle" idx="10"/>
          </p:nvPr>
        </p:nvSpPr>
        <p:spPr>
          <a:xfrm>
            <a:off x="362851" y="1148029"/>
            <a:ext cx="9445745" cy="325773"/>
          </a:xfrm>
        </p:spPr>
        <p:txBody>
          <a:bodyPr/>
          <a:lstStyle/>
          <a:p>
            <a:endParaRPr lang="en-US" dirty="0" smtClean="0">
              <a:solidFill>
                <a:schemeClr val="accent1">
                  <a:lumMod val="75000"/>
                </a:schemeClr>
              </a:solidFill>
            </a:endParaRPr>
          </a:p>
          <a:p>
            <a:r>
              <a:rPr lang="en-US" dirty="0">
                <a:solidFill>
                  <a:schemeClr val="accent1">
                    <a:lumMod val="75000"/>
                  </a:schemeClr>
                </a:solidFill>
              </a:rPr>
              <a:t/>
            </a:r>
            <a:br>
              <a:rPr lang="en-US" dirty="0">
                <a:solidFill>
                  <a:schemeClr val="accent1">
                    <a:lumMod val="75000"/>
                  </a:schemeClr>
                </a:solidFill>
              </a:rPr>
            </a:br>
            <a:endParaRPr lang="en-US" dirty="0" smtClean="0">
              <a:solidFill>
                <a:schemeClr val="accent1">
                  <a:lumMod val="75000"/>
                </a:schemeClr>
              </a:solidFill>
            </a:endParaRPr>
          </a:p>
        </p:txBody>
      </p:sp>
      <p:cxnSp>
        <p:nvCxnSpPr>
          <p:cNvPr id="10" name="Straight Connector 9"/>
          <p:cNvCxnSpPr/>
          <p:nvPr/>
        </p:nvCxnSpPr>
        <p:spPr>
          <a:xfrm>
            <a:off x="362851" y="2151967"/>
            <a:ext cx="4526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5214587" y="2151967"/>
            <a:ext cx="4526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rot="239323" flipV="1">
            <a:off x="6186430" y="4926912"/>
            <a:ext cx="2929793" cy="392746"/>
          </a:xfrm>
          <a:prstGeom prst="straightConnector1">
            <a:avLst/>
          </a:prstGeom>
          <a:ln>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14" name="Text Placeholder 8"/>
          <p:cNvSpPr txBox="1">
            <a:spLocks/>
          </p:cNvSpPr>
          <p:nvPr/>
        </p:nvSpPr>
        <p:spPr>
          <a:xfrm rot="21382823">
            <a:off x="6160041" y="4935919"/>
            <a:ext cx="2951220" cy="157514"/>
          </a:xfrm>
          <a:prstGeom prst="rect">
            <a:avLst/>
          </a:prstGeom>
        </p:spPr>
        <p:txBody>
          <a:bodyPr vert="horz" lIns="71848" tIns="35923" rIns="71848" bIns="35923" rtlCol="0" anchor="t" anchorCtr="0">
            <a:noAutofit/>
          </a:bodyPr>
          <a:lstStyle/>
          <a:p>
            <a:pPr algn="ctr" defTabSz="987361">
              <a:spcBef>
                <a:spcPts val="359"/>
              </a:spcBef>
              <a:defRPr/>
            </a:pPr>
            <a:r>
              <a:rPr lang="en-IN" sz="900" b="1" dirty="0">
                <a:latin typeface="Arial" pitchFamily="34" charset="0"/>
                <a:cs typeface="Arial" pitchFamily="34" charset="0"/>
              </a:rPr>
              <a:t>2010A-2019E CAGR : 1.8%</a:t>
            </a:r>
            <a:endParaRPr lang="en-US" sz="900" b="1" dirty="0">
              <a:latin typeface="Arial" pitchFamily="34" charset="0"/>
              <a:cs typeface="Arial" pitchFamily="34" charset="0"/>
            </a:endParaRPr>
          </a:p>
        </p:txBody>
      </p:sp>
      <p:sp>
        <p:nvSpPr>
          <p:cNvPr id="25" name="Rectangle 4"/>
          <p:cNvSpPr>
            <a:spLocks noChangeArrowheads="1"/>
          </p:cNvSpPr>
          <p:nvPr/>
        </p:nvSpPr>
        <p:spPr bwMode="auto">
          <a:xfrm>
            <a:off x="6499507" y="4697502"/>
            <a:ext cx="2383087" cy="200788"/>
          </a:xfrm>
          <a:prstGeom prst="rect">
            <a:avLst/>
          </a:prstGeom>
          <a:noFill/>
          <a:ln w="19050">
            <a:noFill/>
            <a:miter lim="800000"/>
            <a:headEnd/>
            <a:tailEnd/>
          </a:ln>
          <a:effectLst/>
        </p:spPr>
        <p:txBody>
          <a:bodyPr lIns="91418" tIns="18248" rIns="91418" bIns="36498" anchor="ctr"/>
          <a:lstStyle/>
          <a:p>
            <a:pPr algn="ctr"/>
            <a:r>
              <a:rPr lang="en-US" sz="1000" b="1" dirty="0">
                <a:solidFill>
                  <a:schemeClr val="bg1">
                    <a:lumMod val="50000"/>
                  </a:schemeClr>
                </a:solidFill>
              </a:rPr>
              <a:t>Ferromanganese</a:t>
            </a:r>
          </a:p>
        </p:txBody>
      </p:sp>
      <p:sp>
        <p:nvSpPr>
          <p:cNvPr id="26" name="Rectangle 4"/>
          <p:cNvSpPr>
            <a:spLocks noChangeArrowheads="1"/>
          </p:cNvSpPr>
          <p:nvPr/>
        </p:nvSpPr>
        <p:spPr bwMode="auto">
          <a:xfrm>
            <a:off x="6457542" y="2190604"/>
            <a:ext cx="2383087" cy="200788"/>
          </a:xfrm>
          <a:prstGeom prst="rect">
            <a:avLst/>
          </a:prstGeom>
          <a:noFill/>
          <a:ln w="19050">
            <a:noFill/>
            <a:miter lim="800000"/>
            <a:headEnd/>
            <a:tailEnd/>
          </a:ln>
          <a:effectLst/>
        </p:spPr>
        <p:txBody>
          <a:bodyPr lIns="91418" tIns="18248" rIns="91418" bIns="36498" anchor="ctr"/>
          <a:lstStyle/>
          <a:p>
            <a:pPr algn="ctr"/>
            <a:r>
              <a:rPr lang="en-US" sz="1000" b="1" dirty="0" err="1">
                <a:solidFill>
                  <a:schemeClr val="bg1">
                    <a:lumMod val="50000"/>
                  </a:schemeClr>
                </a:solidFill>
              </a:rPr>
              <a:t>Silicomanganese</a:t>
            </a:r>
            <a:endParaRPr lang="en-US" sz="1000" b="1" dirty="0">
              <a:solidFill>
                <a:schemeClr val="bg1">
                  <a:lumMod val="50000"/>
                </a:schemeClr>
              </a:solidFill>
            </a:endParaRPr>
          </a:p>
        </p:txBody>
      </p:sp>
      <p:cxnSp>
        <p:nvCxnSpPr>
          <p:cNvPr id="33" name="Straight Arrow Connector 32"/>
          <p:cNvCxnSpPr/>
          <p:nvPr/>
        </p:nvCxnSpPr>
        <p:spPr>
          <a:xfrm flipV="1">
            <a:off x="2304744" y="5447267"/>
            <a:ext cx="2583439" cy="347353"/>
          </a:xfrm>
          <a:prstGeom prst="straightConnector1">
            <a:avLst/>
          </a:prstGeom>
          <a:ln>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rot="21148755">
            <a:off x="3026437" y="5323111"/>
            <a:ext cx="1578501" cy="233433"/>
          </a:xfrm>
          <a:prstGeom prst="rect">
            <a:avLst/>
          </a:prstGeom>
          <a:noFill/>
        </p:spPr>
        <p:txBody>
          <a:bodyPr wrap="square" lIns="91418" tIns="45710" rIns="91418" bIns="45710" rtlCol="0">
            <a:spAutoFit/>
          </a:bodyPr>
          <a:lstStyle/>
          <a:p>
            <a:r>
              <a:rPr lang="en-US" sz="900" b="1" dirty="0"/>
              <a:t>2010A-2019E CAGR  2.4%</a:t>
            </a:r>
          </a:p>
        </p:txBody>
      </p:sp>
      <p:sp>
        <p:nvSpPr>
          <p:cNvPr id="36" name="TextBox 35"/>
          <p:cNvSpPr txBox="1"/>
          <p:nvPr/>
        </p:nvSpPr>
        <p:spPr>
          <a:xfrm>
            <a:off x="1893920" y="5360560"/>
            <a:ext cx="849995" cy="233433"/>
          </a:xfrm>
          <a:prstGeom prst="rect">
            <a:avLst/>
          </a:prstGeom>
          <a:noFill/>
        </p:spPr>
        <p:txBody>
          <a:bodyPr wrap="square" lIns="0" tIns="45710" rIns="0" bIns="45710" rtlCol="0">
            <a:spAutoFit/>
          </a:bodyPr>
          <a:lstStyle/>
          <a:p>
            <a:r>
              <a:rPr lang="en-US" sz="900" dirty="0"/>
              <a:t>Under Supply</a:t>
            </a:r>
          </a:p>
        </p:txBody>
      </p:sp>
      <p:sp>
        <p:nvSpPr>
          <p:cNvPr id="37" name="Rectangle 4"/>
          <p:cNvSpPr>
            <a:spLocks noChangeArrowheads="1"/>
          </p:cNvSpPr>
          <p:nvPr/>
        </p:nvSpPr>
        <p:spPr bwMode="auto">
          <a:xfrm>
            <a:off x="728762" y="4991289"/>
            <a:ext cx="3967695" cy="195646"/>
          </a:xfrm>
          <a:prstGeom prst="rect">
            <a:avLst/>
          </a:prstGeom>
          <a:noFill/>
          <a:ln w="19050">
            <a:noFill/>
            <a:miter lim="800000"/>
            <a:headEnd/>
            <a:tailEnd/>
          </a:ln>
          <a:effectLst/>
        </p:spPr>
        <p:txBody>
          <a:bodyPr lIns="91418" tIns="18248" rIns="91418" bIns="36498" anchor="ctr"/>
          <a:lstStyle/>
          <a:p>
            <a:pPr algn="ctr">
              <a:spcBef>
                <a:spcPts val="359"/>
              </a:spcBef>
            </a:pPr>
            <a:r>
              <a:rPr lang="en-GB" sz="1100" b="1" dirty="0" err="1">
                <a:solidFill>
                  <a:schemeClr val="bg1">
                    <a:lumMod val="65000"/>
                  </a:schemeClr>
                </a:solidFill>
                <a:latin typeface="Arial" pitchFamily="34" charset="0"/>
                <a:cs typeface="Arial" pitchFamily="34" charset="0"/>
              </a:rPr>
              <a:t>Mn</a:t>
            </a:r>
            <a:r>
              <a:rPr lang="en-GB" sz="1100" b="1" dirty="0">
                <a:solidFill>
                  <a:schemeClr val="bg1">
                    <a:lumMod val="65000"/>
                  </a:schemeClr>
                </a:solidFill>
                <a:latin typeface="Arial" pitchFamily="34" charset="0"/>
                <a:cs typeface="Arial" pitchFamily="34" charset="0"/>
              </a:rPr>
              <a:t> Ferroalloys Production and Real Consumption</a:t>
            </a:r>
            <a:endParaRPr lang="en-US" sz="1100" b="1" dirty="0">
              <a:solidFill>
                <a:schemeClr val="bg1">
                  <a:lumMod val="65000"/>
                </a:schemeClr>
              </a:solidFill>
              <a:latin typeface="Arial" pitchFamily="34" charset="0"/>
              <a:cs typeface="Arial" pitchFamily="34" charset="0"/>
            </a:endParaRPr>
          </a:p>
        </p:txBody>
      </p:sp>
      <p:cxnSp>
        <p:nvCxnSpPr>
          <p:cNvPr id="39" name="Straight Connector 38"/>
          <p:cNvCxnSpPr/>
          <p:nvPr/>
        </p:nvCxnSpPr>
        <p:spPr>
          <a:xfrm>
            <a:off x="429400" y="5202777"/>
            <a:ext cx="452685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239323" flipV="1">
            <a:off x="6165446" y="2378057"/>
            <a:ext cx="2929793" cy="392746"/>
          </a:xfrm>
          <a:prstGeom prst="straightConnector1">
            <a:avLst/>
          </a:prstGeom>
          <a:ln>
            <a:solidFill>
              <a:schemeClr val="accent2"/>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8" name="Text Placeholder 8"/>
          <p:cNvSpPr txBox="1">
            <a:spLocks/>
          </p:cNvSpPr>
          <p:nvPr/>
        </p:nvSpPr>
        <p:spPr>
          <a:xfrm rot="21382823">
            <a:off x="6139056" y="2387061"/>
            <a:ext cx="2951220" cy="157514"/>
          </a:xfrm>
          <a:prstGeom prst="rect">
            <a:avLst/>
          </a:prstGeom>
        </p:spPr>
        <p:txBody>
          <a:bodyPr vert="horz" lIns="71848" tIns="35923" rIns="71848" bIns="35923" rtlCol="0" anchor="t" anchorCtr="0">
            <a:noAutofit/>
          </a:bodyPr>
          <a:lstStyle/>
          <a:p>
            <a:pPr algn="ctr" defTabSz="987361">
              <a:spcBef>
                <a:spcPts val="359"/>
              </a:spcBef>
              <a:defRPr/>
            </a:pPr>
            <a:r>
              <a:rPr lang="en-IN" sz="900" b="1" dirty="0">
                <a:latin typeface="Arial" pitchFamily="34" charset="0"/>
                <a:cs typeface="Arial" pitchFamily="34" charset="0"/>
              </a:rPr>
              <a:t>2010A-2019E CAGR : 3.6%</a:t>
            </a:r>
            <a:endParaRPr lang="en-US" sz="900" b="1" dirty="0">
              <a:latin typeface="Arial" pitchFamily="34" charset="0"/>
              <a:cs typeface="Arial" pitchFamily="34" charset="0"/>
            </a:endParaRPr>
          </a:p>
        </p:txBody>
      </p:sp>
      <p:sp>
        <p:nvSpPr>
          <p:cNvPr id="24" name="Text Box 17"/>
          <p:cNvSpPr txBox="1">
            <a:spLocks noChangeArrowheads="1"/>
          </p:cNvSpPr>
          <p:nvPr/>
        </p:nvSpPr>
        <p:spPr bwMode="blackGray">
          <a:xfrm>
            <a:off x="380280" y="7397958"/>
            <a:ext cx="4507900" cy="151414"/>
          </a:xfrm>
          <a:prstGeom prst="rect">
            <a:avLst/>
          </a:prstGeom>
          <a:noFill/>
          <a:ln w="9525">
            <a:noFill/>
            <a:miter lim="800000"/>
            <a:headEnd/>
            <a:tailEnd/>
          </a:ln>
        </p:spPr>
        <p:txBody>
          <a:bodyPr lIns="75691" tIns="18922" rIns="75691" bIns="18922"/>
          <a:lstStyle/>
          <a:p>
            <a:pPr indent="-319356" defTabSz="961557">
              <a:spcBef>
                <a:spcPct val="0"/>
              </a:spcBef>
              <a:tabLst>
                <a:tab pos="402365" algn="l"/>
              </a:tabLst>
            </a:pPr>
            <a:r>
              <a:rPr lang="en-US" sz="700" i="1" dirty="0">
                <a:solidFill>
                  <a:srgbClr val="292929"/>
                </a:solidFill>
                <a:latin typeface="Arial" pitchFamily="34" charset="0"/>
                <a:cs typeface="Arial" pitchFamily="34" charset="0"/>
              </a:rPr>
              <a:t>Source:	CRU Manganese Ferroalloy Market Outlook 2015 Report</a:t>
            </a:r>
          </a:p>
        </p:txBody>
      </p:sp>
      <p:graphicFrame>
        <p:nvGraphicFramePr>
          <p:cNvPr id="40" name="Chart 1"/>
          <p:cNvGraphicFramePr>
            <a:graphicFrameLocks/>
          </p:cNvGraphicFramePr>
          <p:nvPr>
            <p:extLst/>
          </p:nvPr>
        </p:nvGraphicFramePr>
        <p:xfrm>
          <a:off x="5052608" y="5123287"/>
          <a:ext cx="4850813" cy="21197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xmlns="" val="247498514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904744" y="4200146"/>
            <a:ext cx="283210" cy="984885"/>
          </a:xfrm>
          <a:custGeom>
            <a:avLst/>
            <a:gdLst/>
            <a:ahLst/>
            <a:cxnLst/>
            <a:rect l="l" t="t" r="r" b="b"/>
            <a:pathLst>
              <a:path w="283210" h="984885">
                <a:moveTo>
                  <a:pt x="112013" y="9905"/>
                </a:moveTo>
                <a:lnTo>
                  <a:pt x="112013" y="0"/>
                </a:lnTo>
                <a:lnTo>
                  <a:pt x="2285" y="0"/>
                </a:lnTo>
                <a:lnTo>
                  <a:pt x="0" y="2285"/>
                </a:lnTo>
                <a:lnTo>
                  <a:pt x="0" y="982217"/>
                </a:lnTo>
                <a:lnTo>
                  <a:pt x="2285" y="984503"/>
                </a:lnTo>
                <a:lnTo>
                  <a:pt x="4571" y="984503"/>
                </a:lnTo>
                <a:lnTo>
                  <a:pt x="4571" y="9905"/>
                </a:lnTo>
                <a:lnTo>
                  <a:pt x="9905" y="4571"/>
                </a:lnTo>
                <a:lnTo>
                  <a:pt x="9905" y="9905"/>
                </a:lnTo>
                <a:lnTo>
                  <a:pt x="112013" y="9905"/>
                </a:lnTo>
                <a:close/>
              </a:path>
              <a:path w="283210" h="984885">
                <a:moveTo>
                  <a:pt x="9905" y="9905"/>
                </a:moveTo>
                <a:lnTo>
                  <a:pt x="9905" y="4571"/>
                </a:lnTo>
                <a:lnTo>
                  <a:pt x="4571" y="9905"/>
                </a:lnTo>
                <a:lnTo>
                  <a:pt x="9905" y="9905"/>
                </a:lnTo>
                <a:close/>
              </a:path>
              <a:path w="283210" h="984885">
                <a:moveTo>
                  <a:pt x="9905" y="974597"/>
                </a:moveTo>
                <a:lnTo>
                  <a:pt x="9905" y="9905"/>
                </a:lnTo>
                <a:lnTo>
                  <a:pt x="4571" y="9905"/>
                </a:lnTo>
                <a:lnTo>
                  <a:pt x="4571" y="974597"/>
                </a:lnTo>
                <a:lnTo>
                  <a:pt x="9905" y="974597"/>
                </a:lnTo>
                <a:close/>
              </a:path>
              <a:path w="283210" h="984885">
                <a:moveTo>
                  <a:pt x="282702" y="984503"/>
                </a:moveTo>
                <a:lnTo>
                  <a:pt x="282702" y="974597"/>
                </a:lnTo>
                <a:lnTo>
                  <a:pt x="4571" y="974597"/>
                </a:lnTo>
                <a:lnTo>
                  <a:pt x="9905" y="979169"/>
                </a:lnTo>
                <a:lnTo>
                  <a:pt x="9906" y="984503"/>
                </a:lnTo>
                <a:lnTo>
                  <a:pt x="282702" y="984503"/>
                </a:lnTo>
                <a:close/>
              </a:path>
              <a:path w="283210" h="984885">
                <a:moveTo>
                  <a:pt x="9906" y="984503"/>
                </a:moveTo>
                <a:lnTo>
                  <a:pt x="9905" y="979169"/>
                </a:lnTo>
                <a:lnTo>
                  <a:pt x="4571" y="974597"/>
                </a:lnTo>
                <a:lnTo>
                  <a:pt x="4571" y="984503"/>
                </a:lnTo>
                <a:lnTo>
                  <a:pt x="9906" y="984503"/>
                </a:lnTo>
                <a:close/>
              </a:path>
            </a:pathLst>
          </a:custGeom>
          <a:solidFill>
            <a:srgbClr val="7F7F7F"/>
          </a:solidFill>
        </p:spPr>
        <p:txBody>
          <a:bodyPr wrap="square" lIns="0" tIns="0" rIns="0" bIns="0" rtlCol="0"/>
          <a:lstStyle/>
          <a:p>
            <a:endParaRPr/>
          </a:p>
        </p:txBody>
      </p:sp>
      <p:sp>
        <p:nvSpPr>
          <p:cNvPr id="3" name="object 3"/>
          <p:cNvSpPr/>
          <p:nvPr/>
        </p:nvSpPr>
        <p:spPr>
          <a:xfrm>
            <a:off x="3492627" y="3928109"/>
            <a:ext cx="0" cy="113030"/>
          </a:xfrm>
          <a:custGeom>
            <a:avLst/>
            <a:gdLst/>
            <a:ahLst/>
            <a:cxnLst/>
            <a:rect l="l" t="t" r="r" b="b"/>
            <a:pathLst>
              <a:path h="113029">
                <a:moveTo>
                  <a:pt x="0" y="0"/>
                </a:moveTo>
                <a:lnTo>
                  <a:pt x="0" y="112775"/>
                </a:lnTo>
              </a:path>
            </a:pathLst>
          </a:custGeom>
          <a:ln w="9905">
            <a:solidFill>
              <a:srgbClr val="7F7F7F"/>
            </a:solidFill>
          </a:ln>
        </p:spPr>
        <p:txBody>
          <a:bodyPr wrap="square" lIns="0" tIns="0" rIns="0" bIns="0" rtlCol="0"/>
          <a:lstStyle/>
          <a:p>
            <a:endParaRPr/>
          </a:p>
        </p:txBody>
      </p:sp>
      <p:sp>
        <p:nvSpPr>
          <p:cNvPr id="4" name="object 4"/>
          <p:cNvSpPr txBox="1">
            <a:spLocks noGrp="1"/>
          </p:cNvSpPr>
          <p:nvPr>
            <p:ph type="title"/>
          </p:nvPr>
        </p:nvSpPr>
        <p:spPr>
          <a:xfrm>
            <a:off x="502920" y="311258"/>
            <a:ext cx="9052560" cy="800091"/>
          </a:xfrm>
          <a:prstGeom prst="rect">
            <a:avLst/>
          </a:prstGeom>
        </p:spPr>
        <p:txBody>
          <a:bodyPr vert="horz" wrap="square" lIns="0" tIns="112242" rIns="0" bIns="0" rtlCol="0">
            <a:spAutoFit/>
          </a:bodyPr>
          <a:lstStyle/>
          <a:p>
            <a:pPr marL="125701"/>
            <a:r>
              <a:rPr lang="en-US" spc="-4" dirty="0"/>
              <a:t>Ferroalloys </a:t>
            </a:r>
            <a:r>
              <a:rPr lang="en-US" spc="-4" dirty="0" smtClean="0"/>
              <a:t>essential to </a:t>
            </a:r>
            <a:r>
              <a:rPr lang="en-US" spc="-4" dirty="0"/>
              <a:t>steel production</a:t>
            </a:r>
            <a:endParaRPr dirty="0"/>
          </a:p>
          <a:p>
            <a:pPr marL="125701">
              <a:spcBef>
                <a:spcPts val="75"/>
              </a:spcBef>
            </a:pPr>
            <a:endParaRPr sz="1600" dirty="0"/>
          </a:p>
        </p:txBody>
      </p:sp>
      <p:sp>
        <p:nvSpPr>
          <p:cNvPr id="5" name="object 5"/>
          <p:cNvSpPr/>
          <p:nvPr/>
        </p:nvSpPr>
        <p:spPr>
          <a:xfrm>
            <a:off x="3489961" y="3418333"/>
            <a:ext cx="2051050" cy="622936"/>
          </a:xfrm>
          <a:custGeom>
            <a:avLst/>
            <a:gdLst/>
            <a:ahLst/>
            <a:cxnLst/>
            <a:rect l="l" t="t" r="r" b="b"/>
            <a:pathLst>
              <a:path w="2051050" h="622935">
                <a:moveTo>
                  <a:pt x="2050542" y="622554"/>
                </a:moveTo>
                <a:lnTo>
                  <a:pt x="2050542" y="1523"/>
                </a:lnTo>
                <a:lnTo>
                  <a:pt x="2049018" y="0"/>
                </a:lnTo>
                <a:lnTo>
                  <a:pt x="0" y="0"/>
                </a:lnTo>
                <a:lnTo>
                  <a:pt x="0" y="6858"/>
                </a:lnTo>
                <a:lnTo>
                  <a:pt x="2043683" y="6857"/>
                </a:lnTo>
                <a:lnTo>
                  <a:pt x="2043683" y="3047"/>
                </a:lnTo>
                <a:lnTo>
                  <a:pt x="2046732" y="6857"/>
                </a:lnTo>
                <a:lnTo>
                  <a:pt x="2046732" y="622554"/>
                </a:lnTo>
                <a:lnTo>
                  <a:pt x="2050542" y="622554"/>
                </a:lnTo>
                <a:close/>
              </a:path>
              <a:path w="2051050" h="622935">
                <a:moveTo>
                  <a:pt x="2046732" y="6857"/>
                </a:moveTo>
                <a:lnTo>
                  <a:pt x="2043683" y="3047"/>
                </a:lnTo>
                <a:lnTo>
                  <a:pt x="2043683" y="6857"/>
                </a:lnTo>
                <a:lnTo>
                  <a:pt x="2046732" y="6857"/>
                </a:lnTo>
                <a:close/>
              </a:path>
              <a:path w="2051050" h="622935">
                <a:moveTo>
                  <a:pt x="2046732" y="622554"/>
                </a:moveTo>
                <a:lnTo>
                  <a:pt x="2046732" y="6857"/>
                </a:lnTo>
                <a:lnTo>
                  <a:pt x="2043683" y="6857"/>
                </a:lnTo>
                <a:lnTo>
                  <a:pt x="2043683" y="622554"/>
                </a:lnTo>
                <a:lnTo>
                  <a:pt x="2046732" y="622554"/>
                </a:lnTo>
                <a:close/>
              </a:path>
            </a:pathLst>
          </a:custGeom>
          <a:solidFill>
            <a:srgbClr val="7F7F7F"/>
          </a:solidFill>
        </p:spPr>
        <p:txBody>
          <a:bodyPr wrap="square" lIns="0" tIns="0" rIns="0" bIns="0" rtlCol="0"/>
          <a:lstStyle/>
          <a:p>
            <a:endParaRPr/>
          </a:p>
        </p:txBody>
      </p:sp>
      <p:sp>
        <p:nvSpPr>
          <p:cNvPr id="6" name="object 6"/>
          <p:cNvSpPr txBox="1"/>
          <p:nvPr/>
        </p:nvSpPr>
        <p:spPr>
          <a:xfrm>
            <a:off x="4943856" y="2274572"/>
            <a:ext cx="1132841" cy="332756"/>
          </a:xfrm>
          <a:prstGeom prst="rect">
            <a:avLst/>
          </a:prstGeom>
          <a:solidFill>
            <a:srgbClr val="C0504D"/>
          </a:solidFill>
        </p:spPr>
        <p:txBody>
          <a:bodyPr vert="horz" wrap="square" lIns="0" tIns="116178" rIns="0" bIns="0" rtlCol="0">
            <a:spAutoFit/>
          </a:bodyPr>
          <a:lstStyle/>
          <a:p>
            <a:pPr marL="351072">
              <a:spcBef>
                <a:spcPts val="915"/>
              </a:spcBef>
            </a:pPr>
            <a:r>
              <a:rPr sz="1400" b="1" spc="-4" dirty="0">
                <a:solidFill>
                  <a:srgbClr val="FFFFFF"/>
                </a:solidFill>
                <a:latin typeface="Calibri"/>
                <a:cs typeface="Calibri"/>
              </a:rPr>
              <a:t>Other</a:t>
            </a:r>
            <a:endParaRPr sz="1400">
              <a:latin typeface="Calibri"/>
              <a:cs typeface="Calibri"/>
            </a:endParaRPr>
          </a:p>
        </p:txBody>
      </p:sp>
      <p:sp>
        <p:nvSpPr>
          <p:cNvPr id="7" name="object 7"/>
          <p:cNvSpPr/>
          <p:nvPr/>
        </p:nvSpPr>
        <p:spPr>
          <a:xfrm>
            <a:off x="2961133" y="4040885"/>
            <a:ext cx="1160781" cy="328930"/>
          </a:xfrm>
          <a:custGeom>
            <a:avLst/>
            <a:gdLst/>
            <a:ahLst/>
            <a:cxnLst/>
            <a:rect l="l" t="t" r="r" b="b"/>
            <a:pathLst>
              <a:path w="1160779" h="328929">
                <a:moveTo>
                  <a:pt x="0" y="0"/>
                </a:moveTo>
                <a:lnTo>
                  <a:pt x="0" y="328422"/>
                </a:lnTo>
                <a:lnTo>
                  <a:pt x="1160525" y="328422"/>
                </a:lnTo>
                <a:lnTo>
                  <a:pt x="1160525" y="0"/>
                </a:lnTo>
                <a:lnTo>
                  <a:pt x="0" y="0"/>
                </a:lnTo>
                <a:close/>
              </a:path>
            </a:pathLst>
          </a:custGeom>
          <a:solidFill>
            <a:srgbClr val="C0504D"/>
          </a:solidFill>
        </p:spPr>
        <p:txBody>
          <a:bodyPr wrap="square" lIns="0" tIns="0" rIns="0" bIns="0" rtlCol="0"/>
          <a:lstStyle/>
          <a:p>
            <a:endParaRPr/>
          </a:p>
        </p:txBody>
      </p:sp>
      <p:sp>
        <p:nvSpPr>
          <p:cNvPr id="8" name="object 8"/>
          <p:cNvSpPr txBox="1"/>
          <p:nvPr/>
        </p:nvSpPr>
        <p:spPr>
          <a:xfrm>
            <a:off x="3346199" y="4087116"/>
            <a:ext cx="390525" cy="215444"/>
          </a:xfrm>
          <a:prstGeom prst="rect">
            <a:avLst/>
          </a:prstGeom>
        </p:spPr>
        <p:txBody>
          <a:bodyPr vert="horz" wrap="square" lIns="0" tIns="0" rIns="0" bIns="0" rtlCol="0">
            <a:spAutoFit/>
          </a:bodyPr>
          <a:lstStyle/>
          <a:p>
            <a:pPr marL="12697"/>
            <a:r>
              <a:rPr sz="1400" b="1" spc="-10" dirty="0">
                <a:solidFill>
                  <a:srgbClr val="FFFFFF"/>
                </a:solidFill>
                <a:latin typeface="Calibri"/>
                <a:cs typeface="Calibri"/>
              </a:rPr>
              <a:t>S</a:t>
            </a:r>
            <a:r>
              <a:rPr sz="1400" b="1" spc="-25" dirty="0">
                <a:solidFill>
                  <a:srgbClr val="FFFFFF"/>
                </a:solidFill>
                <a:latin typeface="Calibri"/>
                <a:cs typeface="Calibri"/>
              </a:rPr>
              <a:t>t</a:t>
            </a:r>
            <a:r>
              <a:rPr sz="1400" b="1" spc="-10" dirty="0">
                <a:solidFill>
                  <a:srgbClr val="FFFFFF"/>
                </a:solidFill>
                <a:latin typeface="Calibri"/>
                <a:cs typeface="Calibri"/>
              </a:rPr>
              <a:t>eel</a:t>
            </a:r>
            <a:endParaRPr sz="1400">
              <a:latin typeface="Calibri"/>
              <a:cs typeface="Calibri"/>
            </a:endParaRPr>
          </a:p>
        </p:txBody>
      </p:sp>
      <p:sp>
        <p:nvSpPr>
          <p:cNvPr id="9" name="object 9"/>
          <p:cNvSpPr txBox="1"/>
          <p:nvPr/>
        </p:nvSpPr>
        <p:spPr>
          <a:xfrm>
            <a:off x="4970527" y="4040886"/>
            <a:ext cx="1132841" cy="262240"/>
          </a:xfrm>
          <a:prstGeom prst="rect">
            <a:avLst/>
          </a:prstGeom>
          <a:solidFill>
            <a:srgbClr val="C0504D"/>
          </a:solidFill>
        </p:spPr>
        <p:txBody>
          <a:bodyPr vert="horz" wrap="square" lIns="0" tIns="46344" rIns="0" bIns="0" rtlCol="0">
            <a:spAutoFit/>
          </a:bodyPr>
          <a:lstStyle/>
          <a:p>
            <a:pPr marL="351072">
              <a:spcBef>
                <a:spcPts val="365"/>
              </a:spcBef>
            </a:pPr>
            <a:r>
              <a:rPr sz="1400" b="1" spc="-4" dirty="0">
                <a:solidFill>
                  <a:srgbClr val="FFFFFF"/>
                </a:solidFill>
                <a:latin typeface="Calibri"/>
                <a:cs typeface="Calibri"/>
              </a:rPr>
              <a:t>Other</a:t>
            </a:r>
            <a:endParaRPr sz="1400">
              <a:latin typeface="Calibri"/>
              <a:cs typeface="Calibri"/>
            </a:endParaRPr>
          </a:p>
        </p:txBody>
      </p:sp>
      <p:sp>
        <p:nvSpPr>
          <p:cNvPr id="10" name="object 10"/>
          <p:cNvSpPr txBox="1"/>
          <p:nvPr/>
        </p:nvSpPr>
        <p:spPr>
          <a:xfrm>
            <a:off x="3187446" y="4557521"/>
            <a:ext cx="902336" cy="261600"/>
          </a:xfrm>
          <a:prstGeom prst="rect">
            <a:avLst/>
          </a:prstGeom>
          <a:solidFill>
            <a:srgbClr val="9BBB59"/>
          </a:solidFill>
        </p:spPr>
        <p:txBody>
          <a:bodyPr vert="horz" wrap="square" lIns="0" tIns="45710" rIns="0" bIns="0" rtlCol="0">
            <a:spAutoFit/>
          </a:bodyPr>
          <a:lstStyle/>
          <a:p>
            <a:pPr marL="119986">
              <a:spcBef>
                <a:spcPts val="360"/>
              </a:spcBef>
            </a:pPr>
            <a:r>
              <a:rPr sz="1400" b="1" spc="-10" dirty="0">
                <a:solidFill>
                  <a:srgbClr val="FFFFFF"/>
                </a:solidFill>
                <a:latin typeface="Calibri"/>
                <a:cs typeface="Calibri"/>
              </a:rPr>
              <a:t>HC</a:t>
            </a:r>
            <a:r>
              <a:rPr sz="1400" b="1" spc="-100" dirty="0">
                <a:solidFill>
                  <a:srgbClr val="FFFFFF"/>
                </a:solidFill>
                <a:latin typeface="Calibri"/>
                <a:cs typeface="Calibri"/>
              </a:rPr>
              <a:t> </a:t>
            </a:r>
            <a:r>
              <a:rPr sz="1400" b="1" spc="-14" dirty="0">
                <a:solidFill>
                  <a:srgbClr val="FFFFFF"/>
                </a:solidFill>
                <a:latin typeface="Calibri"/>
                <a:cs typeface="Calibri"/>
              </a:rPr>
              <a:t>FeMn</a:t>
            </a:r>
            <a:endParaRPr sz="1400">
              <a:latin typeface="Calibri"/>
              <a:cs typeface="Calibri"/>
            </a:endParaRPr>
          </a:p>
        </p:txBody>
      </p:sp>
      <p:sp>
        <p:nvSpPr>
          <p:cNvPr id="11" name="object 11"/>
          <p:cNvSpPr txBox="1"/>
          <p:nvPr/>
        </p:nvSpPr>
        <p:spPr>
          <a:xfrm>
            <a:off x="3187446" y="5045964"/>
            <a:ext cx="902336" cy="262240"/>
          </a:xfrm>
          <a:prstGeom prst="rect">
            <a:avLst/>
          </a:prstGeom>
          <a:solidFill>
            <a:srgbClr val="9BBB59"/>
          </a:solidFill>
        </p:spPr>
        <p:txBody>
          <a:bodyPr vert="horz" wrap="square" lIns="0" tIns="46344" rIns="0" bIns="0" rtlCol="0">
            <a:spAutoFit/>
          </a:bodyPr>
          <a:lstStyle/>
          <a:p>
            <a:pPr marL="100306">
              <a:spcBef>
                <a:spcPts val="365"/>
              </a:spcBef>
            </a:pPr>
            <a:r>
              <a:rPr sz="1400" b="1" spc="-10" dirty="0">
                <a:solidFill>
                  <a:srgbClr val="FFFFFF"/>
                </a:solidFill>
                <a:latin typeface="Calibri"/>
                <a:cs typeface="Calibri"/>
              </a:rPr>
              <a:t>MC</a:t>
            </a:r>
            <a:r>
              <a:rPr sz="1400" b="1" spc="-105" dirty="0">
                <a:solidFill>
                  <a:srgbClr val="FFFFFF"/>
                </a:solidFill>
                <a:latin typeface="Calibri"/>
                <a:cs typeface="Calibri"/>
              </a:rPr>
              <a:t> </a:t>
            </a:r>
            <a:r>
              <a:rPr sz="1400" b="1" spc="-14" dirty="0">
                <a:solidFill>
                  <a:srgbClr val="FFFFFF"/>
                </a:solidFill>
                <a:latin typeface="Calibri"/>
                <a:cs typeface="Calibri"/>
              </a:rPr>
              <a:t>FeMn</a:t>
            </a:r>
            <a:endParaRPr sz="1400">
              <a:latin typeface="Calibri"/>
              <a:cs typeface="Calibri"/>
            </a:endParaRPr>
          </a:p>
        </p:txBody>
      </p:sp>
      <p:sp>
        <p:nvSpPr>
          <p:cNvPr id="12" name="object 12"/>
          <p:cNvSpPr txBox="1"/>
          <p:nvPr/>
        </p:nvSpPr>
        <p:spPr>
          <a:xfrm>
            <a:off x="3187446" y="5542027"/>
            <a:ext cx="902336" cy="262881"/>
          </a:xfrm>
          <a:prstGeom prst="rect">
            <a:avLst/>
          </a:prstGeom>
          <a:solidFill>
            <a:srgbClr val="9BBB59"/>
          </a:solidFill>
        </p:spPr>
        <p:txBody>
          <a:bodyPr vert="horz" wrap="square" lIns="0" tIns="46979" rIns="0" bIns="0" rtlCol="0">
            <a:spAutoFit/>
          </a:bodyPr>
          <a:lstStyle/>
          <a:p>
            <a:pPr marL="262195">
              <a:spcBef>
                <a:spcPts val="370"/>
              </a:spcBef>
            </a:pPr>
            <a:r>
              <a:rPr sz="1400" b="1" spc="-10" dirty="0">
                <a:solidFill>
                  <a:srgbClr val="FFFFFF"/>
                </a:solidFill>
                <a:latin typeface="Calibri"/>
                <a:cs typeface="Calibri"/>
              </a:rPr>
              <a:t>SiMn</a:t>
            </a:r>
            <a:endParaRPr sz="1400">
              <a:latin typeface="Calibri"/>
              <a:cs typeface="Calibri"/>
            </a:endParaRPr>
          </a:p>
        </p:txBody>
      </p:sp>
      <p:sp>
        <p:nvSpPr>
          <p:cNvPr id="13" name="object 13"/>
          <p:cNvSpPr txBox="1"/>
          <p:nvPr/>
        </p:nvSpPr>
        <p:spPr>
          <a:xfrm>
            <a:off x="3881628" y="1384552"/>
            <a:ext cx="1075690" cy="440503"/>
          </a:xfrm>
          <a:prstGeom prst="rect">
            <a:avLst/>
          </a:prstGeom>
          <a:solidFill>
            <a:srgbClr val="4F81BD"/>
          </a:solidFill>
        </p:spPr>
        <p:txBody>
          <a:bodyPr vert="horz" wrap="square" lIns="0" tIns="9523" rIns="0" bIns="0" rtlCol="0">
            <a:spAutoFit/>
          </a:bodyPr>
          <a:lstStyle/>
          <a:p>
            <a:pPr marL="402496" marR="102846" indent="-290762">
              <a:spcBef>
                <a:spcPts val="75"/>
              </a:spcBef>
            </a:pPr>
            <a:r>
              <a:rPr sz="1400" b="1" spc="-4" dirty="0">
                <a:solidFill>
                  <a:srgbClr val="FFFFFF"/>
                </a:solidFill>
                <a:latin typeface="Calibri"/>
                <a:cs typeface="Calibri"/>
              </a:rPr>
              <a:t>Man</a:t>
            </a:r>
            <a:r>
              <a:rPr sz="1400" b="1" spc="-35" dirty="0">
                <a:solidFill>
                  <a:srgbClr val="FFFFFF"/>
                </a:solidFill>
                <a:latin typeface="Calibri"/>
                <a:cs typeface="Calibri"/>
              </a:rPr>
              <a:t>g</a:t>
            </a:r>
            <a:r>
              <a:rPr sz="1400" b="1" spc="-4" dirty="0">
                <a:solidFill>
                  <a:srgbClr val="FFFFFF"/>
                </a:solidFill>
                <a:latin typeface="Calibri"/>
                <a:cs typeface="Calibri"/>
              </a:rPr>
              <a:t>anese  </a:t>
            </a:r>
            <a:r>
              <a:rPr sz="1400" b="1" spc="-10" dirty="0">
                <a:solidFill>
                  <a:srgbClr val="FFFFFF"/>
                </a:solidFill>
                <a:latin typeface="Calibri"/>
                <a:cs typeface="Calibri"/>
              </a:rPr>
              <a:t>Ore</a:t>
            </a:r>
            <a:endParaRPr sz="1400">
              <a:latin typeface="Calibri"/>
              <a:cs typeface="Calibri"/>
            </a:endParaRPr>
          </a:p>
        </p:txBody>
      </p:sp>
      <p:sp>
        <p:nvSpPr>
          <p:cNvPr id="14" name="object 14"/>
          <p:cNvSpPr/>
          <p:nvPr/>
        </p:nvSpPr>
        <p:spPr>
          <a:xfrm>
            <a:off x="3416046" y="1597152"/>
            <a:ext cx="466090" cy="669290"/>
          </a:xfrm>
          <a:custGeom>
            <a:avLst/>
            <a:gdLst/>
            <a:ahLst/>
            <a:cxnLst/>
            <a:rect l="l" t="t" r="r" b="b"/>
            <a:pathLst>
              <a:path w="466089" h="669289">
                <a:moveTo>
                  <a:pt x="465581" y="9905"/>
                </a:moveTo>
                <a:lnTo>
                  <a:pt x="465581" y="0"/>
                </a:lnTo>
                <a:lnTo>
                  <a:pt x="2285" y="0"/>
                </a:lnTo>
                <a:lnTo>
                  <a:pt x="0" y="2285"/>
                </a:lnTo>
                <a:lnTo>
                  <a:pt x="0" y="669035"/>
                </a:lnTo>
                <a:lnTo>
                  <a:pt x="4571" y="669035"/>
                </a:lnTo>
                <a:lnTo>
                  <a:pt x="4571" y="9905"/>
                </a:lnTo>
                <a:lnTo>
                  <a:pt x="9143" y="5333"/>
                </a:lnTo>
                <a:lnTo>
                  <a:pt x="9143" y="9905"/>
                </a:lnTo>
                <a:lnTo>
                  <a:pt x="465581" y="9905"/>
                </a:lnTo>
                <a:close/>
              </a:path>
              <a:path w="466089" h="669289">
                <a:moveTo>
                  <a:pt x="9143" y="9905"/>
                </a:moveTo>
                <a:lnTo>
                  <a:pt x="9143" y="5333"/>
                </a:lnTo>
                <a:lnTo>
                  <a:pt x="4571" y="9905"/>
                </a:lnTo>
                <a:lnTo>
                  <a:pt x="9143" y="9905"/>
                </a:lnTo>
                <a:close/>
              </a:path>
              <a:path w="466089" h="669289">
                <a:moveTo>
                  <a:pt x="9143" y="669035"/>
                </a:moveTo>
                <a:lnTo>
                  <a:pt x="9143" y="9905"/>
                </a:lnTo>
                <a:lnTo>
                  <a:pt x="4571" y="9905"/>
                </a:lnTo>
                <a:lnTo>
                  <a:pt x="4571" y="669035"/>
                </a:lnTo>
                <a:lnTo>
                  <a:pt x="9143" y="669035"/>
                </a:lnTo>
                <a:close/>
              </a:path>
            </a:pathLst>
          </a:custGeom>
          <a:solidFill>
            <a:srgbClr val="7F7F7F"/>
          </a:solidFill>
        </p:spPr>
        <p:txBody>
          <a:bodyPr wrap="square" lIns="0" tIns="0" rIns="0" bIns="0" rtlCol="0"/>
          <a:lstStyle/>
          <a:p>
            <a:endParaRPr/>
          </a:p>
        </p:txBody>
      </p:sp>
      <p:sp>
        <p:nvSpPr>
          <p:cNvPr id="15" name="object 15"/>
          <p:cNvSpPr/>
          <p:nvPr/>
        </p:nvSpPr>
        <p:spPr>
          <a:xfrm>
            <a:off x="4943857" y="1595629"/>
            <a:ext cx="444500" cy="670560"/>
          </a:xfrm>
          <a:custGeom>
            <a:avLst/>
            <a:gdLst/>
            <a:ahLst/>
            <a:cxnLst/>
            <a:rect l="l" t="t" r="r" b="b"/>
            <a:pathLst>
              <a:path w="444500" h="670560">
                <a:moveTo>
                  <a:pt x="444245" y="670560"/>
                </a:moveTo>
                <a:lnTo>
                  <a:pt x="444245" y="3047"/>
                </a:lnTo>
                <a:lnTo>
                  <a:pt x="441959" y="0"/>
                </a:lnTo>
                <a:lnTo>
                  <a:pt x="0" y="0"/>
                </a:lnTo>
                <a:lnTo>
                  <a:pt x="0" y="12954"/>
                </a:lnTo>
                <a:lnTo>
                  <a:pt x="432054" y="12953"/>
                </a:lnTo>
                <a:lnTo>
                  <a:pt x="432054" y="6857"/>
                </a:lnTo>
                <a:lnTo>
                  <a:pt x="438150" y="12953"/>
                </a:lnTo>
                <a:lnTo>
                  <a:pt x="438150" y="670560"/>
                </a:lnTo>
                <a:lnTo>
                  <a:pt x="444245" y="670560"/>
                </a:lnTo>
                <a:close/>
              </a:path>
              <a:path w="444500" h="670560">
                <a:moveTo>
                  <a:pt x="438150" y="12953"/>
                </a:moveTo>
                <a:lnTo>
                  <a:pt x="432054" y="6857"/>
                </a:lnTo>
                <a:lnTo>
                  <a:pt x="432054" y="12953"/>
                </a:lnTo>
                <a:lnTo>
                  <a:pt x="438150" y="12953"/>
                </a:lnTo>
                <a:close/>
              </a:path>
              <a:path w="444500" h="670560">
                <a:moveTo>
                  <a:pt x="438150" y="670560"/>
                </a:moveTo>
                <a:lnTo>
                  <a:pt x="438150" y="12953"/>
                </a:lnTo>
                <a:lnTo>
                  <a:pt x="432054" y="12953"/>
                </a:lnTo>
                <a:lnTo>
                  <a:pt x="432054" y="670560"/>
                </a:lnTo>
                <a:lnTo>
                  <a:pt x="438150" y="670560"/>
                </a:lnTo>
                <a:close/>
              </a:path>
            </a:pathLst>
          </a:custGeom>
          <a:solidFill>
            <a:srgbClr val="7F7F7F"/>
          </a:solidFill>
        </p:spPr>
        <p:txBody>
          <a:bodyPr wrap="square" lIns="0" tIns="0" rIns="0" bIns="0" rtlCol="0"/>
          <a:lstStyle/>
          <a:p>
            <a:endParaRPr/>
          </a:p>
        </p:txBody>
      </p:sp>
      <p:graphicFrame>
        <p:nvGraphicFramePr>
          <p:cNvPr id="16" name="object 16"/>
          <p:cNvGraphicFramePr>
            <a:graphicFrameLocks noGrp="1"/>
          </p:cNvGraphicFramePr>
          <p:nvPr/>
        </p:nvGraphicFramePr>
        <p:xfrm>
          <a:off x="2961135" y="2266189"/>
          <a:ext cx="1160525" cy="1354834"/>
        </p:xfrm>
        <a:graphic>
          <a:graphicData uri="http://schemas.openxmlformats.org/drawingml/2006/table">
            <a:tbl>
              <a:tblPr firstRow="1" bandRow="1">
                <a:tableStyleId>{2D5ABB26-0587-4C30-8999-92F81FD0307C}</a:tableStyleId>
              </a:tblPr>
              <a:tblGrid>
                <a:gridCol w="532066"/>
                <a:gridCol w="628459"/>
              </a:tblGrid>
              <a:tr h="468630">
                <a:tc gridSpan="2">
                  <a:txBody>
                    <a:bodyPr/>
                    <a:lstStyle/>
                    <a:p>
                      <a:pPr marL="175895" marR="77470" indent="-89535">
                        <a:lnSpc>
                          <a:spcPct val="100000"/>
                        </a:lnSpc>
                        <a:spcBef>
                          <a:spcPts val="75"/>
                        </a:spcBef>
                      </a:pPr>
                      <a:r>
                        <a:rPr sz="1400" b="1" spc="-10" dirty="0">
                          <a:solidFill>
                            <a:srgbClr val="FFFFFF"/>
                          </a:solidFill>
                          <a:latin typeface="Calibri"/>
                          <a:cs typeface="Calibri"/>
                        </a:rPr>
                        <a:t>Feedstock</a:t>
                      </a:r>
                      <a:r>
                        <a:rPr sz="1400" b="1" spc="-75" dirty="0">
                          <a:solidFill>
                            <a:srgbClr val="FFFFFF"/>
                          </a:solidFill>
                          <a:latin typeface="Calibri"/>
                          <a:cs typeface="Calibri"/>
                        </a:rPr>
                        <a:t> </a:t>
                      </a:r>
                      <a:r>
                        <a:rPr sz="1400" b="1" spc="-15" dirty="0">
                          <a:solidFill>
                            <a:srgbClr val="FFFFFF"/>
                          </a:solidFill>
                          <a:latin typeface="Calibri"/>
                          <a:cs typeface="Calibri"/>
                        </a:rPr>
                        <a:t>for  </a:t>
                      </a:r>
                      <a:r>
                        <a:rPr sz="1400" b="1" spc="-10" dirty="0">
                          <a:solidFill>
                            <a:srgbClr val="FFFFFF"/>
                          </a:solidFill>
                          <a:latin typeface="Calibri"/>
                          <a:cs typeface="Calibri"/>
                        </a:rPr>
                        <a:t>Ferroalloys</a:t>
                      </a:r>
                      <a:endParaRPr sz="1400">
                        <a:latin typeface="Calibri"/>
                        <a:cs typeface="Calibri"/>
                      </a:endParaRPr>
                    </a:p>
                  </a:txBody>
                  <a:tcPr marL="0" marR="0" marT="0" marB="0">
                    <a:solidFill>
                      <a:srgbClr val="C0504D"/>
                    </a:solidFill>
                  </a:tcPr>
                </a:tc>
                <a:tc hMerge="1">
                  <a:txBody>
                    <a:bodyPr/>
                    <a:lstStyle/>
                    <a:p>
                      <a:endParaRPr/>
                    </a:p>
                  </a:txBody>
                  <a:tcPr marL="0" marR="0" marT="0" marB="0"/>
                </a:tc>
              </a:tr>
              <a:tr h="222503">
                <a:tc>
                  <a:txBody>
                    <a:bodyPr/>
                    <a:lstStyle/>
                    <a:p>
                      <a:endParaRPr sz="1400">
                        <a:latin typeface="Calibri"/>
                        <a:cs typeface="Calibri"/>
                      </a:endParaRPr>
                    </a:p>
                  </a:txBody>
                  <a:tcPr marL="0" marR="0" marT="0" marB="0">
                    <a:lnR w="9144">
                      <a:solidFill>
                        <a:srgbClr val="7F7F7F"/>
                      </a:solidFill>
                      <a:prstDash val="solid"/>
                    </a:lnR>
                  </a:tcPr>
                </a:tc>
                <a:tc>
                  <a:txBody>
                    <a:bodyPr/>
                    <a:lstStyle/>
                    <a:p>
                      <a:endParaRPr sz="1400">
                        <a:latin typeface="Calibri"/>
                        <a:cs typeface="Calibri"/>
                      </a:endParaRPr>
                    </a:p>
                  </a:txBody>
                  <a:tcPr marL="0" marR="0" marT="0" marB="0">
                    <a:lnL w="9144">
                      <a:solidFill>
                        <a:srgbClr val="7F7F7F"/>
                      </a:solidFill>
                      <a:prstDash val="solid"/>
                    </a:lnL>
                  </a:tcPr>
                </a:tc>
              </a:tr>
              <a:tr h="328422">
                <a:tc gridSpan="2">
                  <a:txBody>
                    <a:bodyPr/>
                    <a:lstStyle/>
                    <a:p>
                      <a:pPr marL="173990">
                        <a:lnSpc>
                          <a:spcPct val="100000"/>
                        </a:lnSpc>
                        <a:spcBef>
                          <a:spcPts val="360"/>
                        </a:spcBef>
                      </a:pPr>
                      <a:r>
                        <a:rPr sz="1400" b="1" spc="-10" dirty="0">
                          <a:solidFill>
                            <a:srgbClr val="FFFFFF"/>
                          </a:solidFill>
                          <a:latin typeface="Calibri"/>
                          <a:cs typeface="Calibri"/>
                        </a:rPr>
                        <a:t>Ferroalloys</a:t>
                      </a:r>
                      <a:endParaRPr sz="1400">
                        <a:latin typeface="Calibri"/>
                        <a:cs typeface="Calibri"/>
                      </a:endParaRPr>
                    </a:p>
                  </a:txBody>
                  <a:tcPr marL="0" marR="0" marT="0" marB="0">
                    <a:solidFill>
                      <a:srgbClr val="9BBB59"/>
                    </a:solidFill>
                  </a:tcPr>
                </a:tc>
                <a:tc hMerge="1">
                  <a:txBody>
                    <a:bodyPr/>
                    <a:lstStyle/>
                    <a:p>
                      <a:endParaRPr/>
                    </a:p>
                  </a:txBody>
                  <a:tcPr marL="0" marR="0" marT="0" marB="0"/>
                </a:tc>
              </a:tr>
              <a:tr h="335279">
                <a:tc>
                  <a:txBody>
                    <a:bodyPr/>
                    <a:lstStyle/>
                    <a:p>
                      <a:endParaRPr sz="1400">
                        <a:latin typeface="Calibri"/>
                        <a:cs typeface="Calibri"/>
                      </a:endParaRPr>
                    </a:p>
                  </a:txBody>
                  <a:tcPr marL="0" marR="0" marT="0" marB="0">
                    <a:lnR w="9905">
                      <a:solidFill>
                        <a:srgbClr val="7F7F7F"/>
                      </a:solidFill>
                      <a:prstDash val="solid"/>
                    </a:lnR>
                  </a:tcPr>
                </a:tc>
                <a:tc>
                  <a:txBody>
                    <a:bodyPr/>
                    <a:lstStyle/>
                    <a:p>
                      <a:endParaRPr sz="1400">
                        <a:latin typeface="Calibri"/>
                        <a:cs typeface="Calibri"/>
                      </a:endParaRPr>
                    </a:p>
                  </a:txBody>
                  <a:tcPr marL="0" marR="0" marT="0" marB="0">
                    <a:lnL w="9905">
                      <a:solidFill>
                        <a:srgbClr val="7F7F7F"/>
                      </a:solidFill>
                      <a:prstDash val="solid"/>
                    </a:lnL>
                  </a:tcPr>
                </a:tc>
              </a:tr>
            </a:tbl>
          </a:graphicData>
        </a:graphic>
      </p:graphicFrame>
      <p:sp>
        <p:nvSpPr>
          <p:cNvPr id="17" name="object 17"/>
          <p:cNvSpPr/>
          <p:nvPr/>
        </p:nvSpPr>
        <p:spPr>
          <a:xfrm>
            <a:off x="2901695" y="4200144"/>
            <a:ext cx="285750" cy="486409"/>
          </a:xfrm>
          <a:custGeom>
            <a:avLst/>
            <a:gdLst/>
            <a:ahLst/>
            <a:cxnLst/>
            <a:rect l="l" t="t" r="r" b="b"/>
            <a:pathLst>
              <a:path w="285750" h="486410">
                <a:moveTo>
                  <a:pt x="115062" y="9905"/>
                </a:moveTo>
                <a:lnTo>
                  <a:pt x="115062" y="0"/>
                </a:lnTo>
                <a:lnTo>
                  <a:pt x="2286" y="0"/>
                </a:lnTo>
                <a:lnTo>
                  <a:pt x="0" y="2285"/>
                </a:lnTo>
                <a:lnTo>
                  <a:pt x="0" y="483869"/>
                </a:lnTo>
                <a:lnTo>
                  <a:pt x="2286" y="486155"/>
                </a:lnTo>
                <a:lnTo>
                  <a:pt x="5334" y="486155"/>
                </a:lnTo>
                <a:lnTo>
                  <a:pt x="5334" y="9905"/>
                </a:lnTo>
                <a:lnTo>
                  <a:pt x="9906" y="4571"/>
                </a:lnTo>
                <a:lnTo>
                  <a:pt x="9906" y="9905"/>
                </a:lnTo>
                <a:lnTo>
                  <a:pt x="115062" y="9905"/>
                </a:lnTo>
                <a:close/>
              </a:path>
              <a:path w="285750" h="486410">
                <a:moveTo>
                  <a:pt x="9906" y="9905"/>
                </a:moveTo>
                <a:lnTo>
                  <a:pt x="9906" y="4571"/>
                </a:lnTo>
                <a:lnTo>
                  <a:pt x="5334" y="9905"/>
                </a:lnTo>
                <a:lnTo>
                  <a:pt x="9906" y="9905"/>
                </a:lnTo>
                <a:close/>
              </a:path>
              <a:path w="285750" h="486410">
                <a:moveTo>
                  <a:pt x="9906" y="477011"/>
                </a:moveTo>
                <a:lnTo>
                  <a:pt x="9906" y="9905"/>
                </a:lnTo>
                <a:lnTo>
                  <a:pt x="5334" y="9905"/>
                </a:lnTo>
                <a:lnTo>
                  <a:pt x="5334" y="477011"/>
                </a:lnTo>
                <a:lnTo>
                  <a:pt x="9906" y="477011"/>
                </a:lnTo>
                <a:close/>
              </a:path>
              <a:path w="285750" h="486410">
                <a:moveTo>
                  <a:pt x="285750" y="486155"/>
                </a:moveTo>
                <a:lnTo>
                  <a:pt x="285750" y="477011"/>
                </a:lnTo>
                <a:lnTo>
                  <a:pt x="5334" y="477011"/>
                </a:lnTo>
                <a:lnTo>
                  <a:pt x="9906" y="481583"/>
                </a:lnTo>
                <a:lnTo>
                  <a:pt x="9906" y="486155"/>
                </a:lnTo>
                <a:lnTo>
                  <a:pt x="285750" y="486155"/>
                </a:lnTo>
                <a:close/>
              </a:path>
              <a:path w="285750" h="486410">
                <a:moveTo>
                  <a:pt x="9906" y="486155"/>
                </a:moveTo>
                <a:lnTo>
                  <a:pt x="9906" y="481583"/>
                </a:lnTo>
                <a:lnTo>
                  <a:pt x="5334" y="477011"/>
                </a:lnTo>
                <a:lnTo>
                  <a:pt x="5334" y="486155"/>
                </a:lnTo>
                <a:lnTo>
                  <a:pt x="9906" y="486155"/>
                </a:lnTo>
                <a:close/>
              </a:path>
            </a:pathLst>
          </a:custGeom>
          <a:solidFill>
            <a:srgbClr val="7F7F7F"/>
          </a:solidFill>
        </p:spPr>
        <p:txBody>
          <a:bodyPr wrap="square" lIns="0" tIns="0" rIns="0" bIns="0" rtlCol="0"/>
          <a:lstStyle/>
          <a:p>
            <a:endParaRPr/>
          </a:p>
        </p:txBody>
      </p:sp>
      <p:sp>
        <p:nvSpPr>
          <p:cNvPr id="18" name="object 18"/>
          <p:cNvSpPr/>
          <p:nvPr/>
        </p:nvSpPr>
        <p:spPr>
          <a:xfrm>
            <a:off x="2903984" y="4203191"/>
            <a:ext cx="68580" cy="1503045"/>
          </a:xfrm>
          <a:custGeom>
            <a:avLst/>
            <a:gdLst/>
            <a:ahLst/>
            <a:cxnLst/>
            <a:rect l="l" t="t" r="r" b="b"/>
            <a:pathLst>
              <a:path w="68580" h="1503045">
                <a:moveTo>
                  <a:pt x="68580" y="18287"/>
                </a:moveTo>
                <a:lnTo>
                  <a:pt x="68580" y="0"/>
                </a:lnTo>
                <a:lnTo>
                  <a:pt x="0" y="0"/>
                </a:lnTo>
                <a:lnTo>
                  <a:pt x="0" y="1502664"/>
                </a:lnTo>
                <a:lnTo>
                  <a:pt x="5334" y="1502664"/>
                </a:lnTo>
                <a:lnTo>
                  <a:pt x="5334" y="18287"/>
                </a:lnTo>
                <a:lnTo>
                  <a:pt x="10668" y="9143"/>
                </a:lnTo>
                <a:lnTo>
                  <a:pt x="10668" y="18287"/>
                </a:lnTo>
                <a:lnTo>
                  <a:pt x="68580" y="18287"/>
                </a:lnTo>
                <a:close/>
              </a:path>
            </a:pathLst>
          </a:custGeom>
          <a:solidFill>
            <a:srgbClr val="959595"/>
          </a:solidFill>
        </p:spPr>
        <p:txBody>
          <a:bodyPr wrap="square" lIns="0" tIns="0" rIns="0" bIns="0" rtlCol="0"/>
          <a:lstStyle/>
          <a:p>
            <a:endParaRPr/>
          </a:p>
        </p:txBody>
      </p:sp>
      <p:sp>
        <p:nvSpPr>
          <p:cNvPr id="19" name="object 19"/>
          <p:cNvSpPr/>
          <p:nvPr/>
        </p:nvSpPr>
        <p:spPr>
          <a:xfrm>
            <a:off x="2909318" y="4212337"/>
            <a:ext cx="5715" cy="9525"/>
          </a:xfrm>
          <a:custGeom>
            <a:avLst/>
            <a:gdLst/>
            <a:ahLst/>
            <a:cxnLst/>
            <a:rect l="l" t="t" r="r" b="b"/>
            <a:pathLst>
              <a:path w="5714" h="9525">
                <a:moveTo>
                  <a:pt x="5333" y="9144"/>
                </a:moveTo>
                <a:lnTo>
                  <a:pt x="5333" y="0"/>
                </a:lnTo>
                <a:lnTo>
                  <a:pt x="0" y="9144"/>
                </a:lnTo>
                <a:lnTo>
                  <a:pt x="5333" y="9144"/>
                </a:lnTo>
                <a:close/>
              </a:path>
            </a:pathLst>
          </a:custGeom>
          <a:solidFill>
            <a:srgbClr val="959595"/>
          </a:solidFill>
        </p:spPr>
        <p:txBody>
          <a:bodyPr wrap="square" lIns="0" tIns="0" rIns="0" bIns="0" rtlCol="0"/>
          <a:lstStyle/>
          <a:p>
            <a:endParaRPr/>
          </a:p>
        </p:txBody>
      </p:sp>
      <p:sp>
        <p:nvSpPr>
          <p:cNvPr id="20" name="object 20"/>
          <p:cNvSpPr/>
          <p:nvPr/>
        </p:nvSpPr>
        <p:spPr>
          <a:xfrm>
            <a:off x="2911983" y="4221481"/>
            <a:ext cx="0" cy="1466850"/>
          </a:xfrm>
          <a:custGeom>
            <a:avLst/>
            <a:gdLst/>
            <a:ahLst/>
            <a:cxnLst/>
            <a:rect l="l" t="t" r="r" b="b"/>
            <a:pathLst>
              <a:path h="1466850">
                <a:moveTo>
                  <a:pt x="0" y="0"/>
                </a:moveTo>
                <a:lnTo>
                  <a:pt x="0" y="1466850"/>
                </a:lnTo>
              </a:path>
            </a:pathLst>
          </a:custGeom>
          <a:ln w="5334">
            <a:solidFill>
              <a:srgbClr val="959595"/>
            </a:solidFill>
          </a:ln>
        </p:spPr>
        <p:txBody>
          <a:bodyPr wrap="square" lIns="0" tIns="0" rIns="0" bIns="0" rtlCol="0"/>
          <a:lstStyle/>
          <a:p>
            <a:endParaRPr/>
          </a:p>
        </p:txBody>
      </p:sp>
      <p:sp>
        <p:nvSpPr>
          <p:cNvPr id="21" name="object 21"/>
          <p:cNvSpPr/>
          <p:nvPr/>
        </p:nvSpPr>
        <p:spPr>
          <a:xfrm>
            <a:off x="2909318" y="5697092"/>
            <a:ext cx="278130" cy="0"/>
          </a:xfrm>
          <a:custGeom>
            <a:avLst/>
            <a:gdLst/>
            <a:ahLst/>
            <a:cxnLst/>
            <a:rect l="l" t="t" r="r" b="b"/>
            <a:pathLst>
              <a:path w="278130">
                <a:moveTo>
                  <a:pt x="0" y="0"/>
                </a:moveTo>
                <a:lnTo>
                  <a:pt x="278130" y="0"/>
                </a:lnTo>
              </a:path>
            </a:pathLst>
          </a:custGeom>
          <a:ln w="17525">
            <a:solidFill>
              <a:srgbClr val="959595"/>
            </a:solidFill>
          </a:ln>
        </p:spPr>
        <p:txBody>
          <a:bodyPr wrap="square" lIns="0" tIns="0" rIns="0" bIns="0" rtlCol="0"/>
          <a:lstStyle/>
          <a:p>
            <a:endParaRPr/>
          </a:p>
        </p:txBody>
      </p:sp>
      <p:sp>
        <p:nvSpPr>
          <p:cNvPr id="22" name="object 22"/>
          <p:cNvSpPr/>
          <p:nvPr/>
        </p:nvSpPr>
        <p:spPr>
          <a:xfrm>
            <a:off x="2909318" y="5688329"/>
            <a:ext cx="5715" cy="17780"/>
          </a:xfrm>
          <a:custGeom>
            <a:avLst/>
            <a:gdLst/>
            <a:ahLst/>
            <a:cxnLst/>
            <a:rect l="l" t="t" r="r" b="b"/>
            <a:pathLst>
              <a:path w="5714" h="17779">
                <a:moveTo>
                  <a:pt x="5333" y="17525"/>
                </a:moveTo>
                <a:lnTo>
                  <a:pt x="5333" y="9143"/>
                </a:lnTo>
                <a:lnTo>
                  <a:pt x="0" y="0"/>
                </a:lnTo>
                <a:lnTo>
                  <a:pt x="0" y="17525"/>
                </a:lnTo>
                <a:lnTo>
                  <a:pt x="5333" y="17525"/>
                </a:lnTo>
                <a:close/>
              </a:path>
            </a:pathLst>
          </a:custGeom>
          <a:solidFill>
            <a:srgbClr val="959595"/>
          </a:solidFill>
        </p:spPr>
        <p:txBody>
          <a:bodyPr wrap="square" lIns="0" tIns="0" rIns="0" bIns="0" rtlCol="0"/>
          <a:lstStyle/>
          <a:p>
            <a:endParaRPr/>
          </a:p>
        </p:txBody>
      </p:sp>
      <p:sp>
        <p:nvSpPr>
          <p:cNvPr id="23" name="object 23"/>
          <p:cNvSpPr/>
          <p:nvPr/>
        </p:nvSpPr>
        <p:spPr>
          <a:xfrm>
            <a:off x="2958083" y="4165091"/>
            <a:ext cx="59690" cy="82550"/>
          </a:xfrm>
          <a:custGeom>
            <a:avLst/>
            <a:gdLst/>
            <a:ahLst/>
            <a:cxnLst/>
            <a:rect l="l" t="t" r="r" b="b"/>
            <a:pathLst>
              <a:path w="59689" h="82550">
                <a:moveTo>
                  <a:pt x="59436" y="47244"/>
                </a:moveTo>
                <a:lnTo>
                  <a:pt x="0" y="0"/>
                </a:lnTo>
                <a:lnTo>
                  <a:pt x="0" y="38100"/>
                </a:lnTo>
                <a:lnTo>
                  <a:pt x="14478" y="38100"/>
                </a:lnTo>
                <a:lnTo>
                  <a:pt x="14478" y="82296"/>
                </a:lnTo>
                <a:lnTo>
                  <a:pt x="59436" y="47244"/>
                </a:lnTo>
                <a:close/>
              </a:path>
            </a:pathLst>
          </a:custGeom>
          <a:solidFill>
            <a:srgbClr val="959595"/>
          </a:solidFill>
        </p:spPr>
        <p:txBody>
          <a:bodyPr wrap="square" lIns="0" tIns="0" rIns="0" bIns="0" rtlCol="0"/>
          <a:lstStyle/>
          <a:p>
            <a:endParaRPr/>
          </a:p>
        </p:txBody>
      </p:sp>
      <p:sp>
        <p:nvSpPr>
          <p:cNvPr id="24" name="object 24"/>
          <p:cNvSpPr/>
          <p:nvPr/>
        </p:nvSpPr>
        <p:spPr>
          <a:xfrm>
            <a:off x="2958084" y="4221479"/>
            <a:ext cx="14604" cy="38100"/>
          </a:xfrm>
          <a:custGeom>
            <a:avLst/>
            <a:gdLst/>
            <a:ahLst/>
            <a:cxnLst/>
            <a:rect l="l" t="t" r="r" b="b"/>
            <a:pathLst>
              <a:path w="14605" h="38100">
                <a:moveTo>
                  <a:pt x="14477" y="25908"/>
                </a:moveTo>
                <a:lnTo>
                  <a:pt x="14477" y="0"/>
                </a:lnTo>
                <a:lnTo>
                  <a:pt x="0" y="0"/>
                </a:lnTo>
                <a:lnTo>
                  <a:pt x="0" y="38100"/>
                </a:lnTo>
                <a:lnTo>
                  <a:pt x="14477" y="25908"/>
                </a:lnTo>
                <a:close/>
              </a:path>
            </a:pathLst>
          </a:custGeom>
          <a:solidFill>
            <a:srgbClr val="959595"/>
          </a:solidFill>
        </p:spPr>
        <p:txBody>
          <a:bodyPr wrap="square" lIns="0" tIns="0" rIns="0" bIns="0" rtlCol="0"/>
          <a:lstStyle/>
          <a:p>
            <a:endParaRPr/>
          </a:p>
        </p:txBody>
      </p:sp>
      <p:sp>
        <p:nvSpPr>
          <p:cNvPr id="25" name="object 25"/>
          <p:cNvSpPr/>
          <p:nvPr/>
        </p:nvSpPr>
        <p:spPr>
          <a:xfrm>
            <a:off x="2898648" y="4198621"/>
            <a:ext cx="78740" cy="1512570"/>
          </a:xfrm>
          <a:custGeom>
            <a:avLst/>
            <a:gdLst/>
            <a:ahLst/>
            <a:cxnLst/>
            <a:rect l="l" t="t" r="r" b="b"/>
            <a:pathLst>
              <a:path w="78739" h="1512570">
                <a:moveTo>
                  <a:pt x="78485" y="25145"/>
                </a:moveTo>
                <a:lnTo>
                  <a:pt x="78485" y="2285"/>
                </a:lnTo>
                <a:lnTo>
                  <a:pt x="76961" y="0"/>
                </a:lnTo>
                <a:lnTo>
                  <a:pt x="2285" y="0"/>
                </a:lnTo>
                <a:lnTo>
                  <a:pt x="0" y="2285"/>
                </a:lnTo>
                <a:lnTo>
                  <a:pt x="0" y="1510284"/>
                </a:lnTo>
                <a:lnTo>
                  <a:pt x="2286" y="1512570"/>
                </a:lnTo>
                <a:lnTo>
                  <a:pt x="5333" y="1512570"/>
                </a:lnTo>
                <a:lnTo>
                  <a:pt x="5333" y="9905"/>
                </a:lnTo>
                <a:lnTo>
                  <a:pt x="9905" y="4571"/>
                </a:lnTo>
                <a:lnTo>
                  <a:pt x="9905" y="9905"/>
                </a:lnTo>
                <a:lnTo>
                  <a:pt x="12953" y="9905"/>
                </a:lnTo>
                <a:lnTo>
                  <a:pt x="13715" y="9143"/>
                </a:lnTo>
                <a:lnTo>
                  <a:pt x="15239" y="8381"/>
                </a:lnTo>
                <a:lnTo>
                  <a:pt x="19557" y="9821"/>
                </a:lnTo>
                <a:lnTo>
                  <a:pt x="69341" y="9905"/>
                </a:lnTo>
                <a:lnTo>
                  <a:pt x="69341" y="4571"/>
                </a:lnTo>
                <a:lnTo>
                  <a:pt x="73913" y="9905"/>
                </a:lnTo>
                <a:lnTo>
                  <a:pt x="73913" y="27431"/>
                </a:lnTo>
                <a:lnTo>
                  <a:pt x="76961" y="27431"/>
                </a:lnTo>
                <a:lnTo>
                  <a:pt x="78485" y="25145"/>
                </a:lnTo>
                <a:close/>
              </a:path>
              <a:path w="78739" h="1512570">
                <a:moveTo>
                  <a:pt x="9905" y="9905"/>
                </a:moveTo>
                <a:lnTo>
                  <a:pt x="9905" y="4571"/>
                </a:lnTo>
                <a:lnTo>
                  <a:pt x="5333" y="9905"/>
                </a:lnTo>
                <a:lnTo>
                  <a:pt x="9905" y="9905"/>
                </a:lnTo>
                <a:close/>
              </a:path>
              <a:path w="78739" h="1512570">
                <a:moveTo>
                  <a:pt x="9905" y="14586"/>
                </a:moveTo>
                <a:lnTo>
                  <a:pt x="9905" y="9905"/>
                </a:lnTo>
                <a:lnTo>
                  <a:pt x="5333" y="9905"/>
                </a:lnTo>
                <a:lnTo>
                  <a:pt x="5333" y="1502664"/>
                </a:lnTo>
                <a:lnTo>
                  <a:pt x="6096" y="1502664"/>
                </a:lnTo>
                <a:lnTo>
                  <a:pt x="6095" y="20573"/>
                </a:lnTo>
                <a:lnTo>
                  <a:pt x="6857" y="19811"/>
                </a:lnTo>
                <a:lnTo>
                  <a:pt x="9905" y="14586"/>
                </a:lnTo>
                <a:close/>
              </a:path>
              <a:path w="78739" h="1512570">
                <a:moveTo>
                  <a:pt x="10667" y="1502664"/>
                </a:moveTo>
                <a:lnTo>
                  <a:pt x="5333" y="1502664"/>
                </a:lnTo>
                <a:lnTo>
                  <a:pt x="8000" y="1505330"/>
                </a:lnTo>
                <a:lnTo>
                  <a:pt x="10667" y="1502664"/>
                </a:lnTo>
                <a:close/>
              </a:path>
              <a:path w="78739" h="1512570">
                <a:moveTo>
                  <a:pt x="8000" y="1505330"/>
                </a:moveTo>
                <a:lnTo>
                  <a:pt x="5333" y="1502664"/>
                </a:lnTo>
                <a:lnTo>
                  <a:pt x="5333" y="1512570"/>
                </a:lnTo>
                <a:lnTo>
                  <a:pt x="6096" y="1512570"/>
                </a:lnTo>
                <a:lnTo>
                  <a:pt x="6096" y="1507236"/>
                </a:lnTo>
                <a:lnTo>
                  <a:pt x="8000" y="1505330"/>
                </a:lnTo>
                <a:close/>
              </a:path>
              <a:path w="78739" h="1512570">
                <a:moveTo>
                  <a:pt x="21335" y="17525"/>
                </a:moveTo>
                <a:lnTo>
                  <a:pt x="21335" y="11429"/>
                </a:lnTo>
                <a:lnTo>
                  <a:pt x="19811" y="9905"/>
                </a:lnTo>
                <a:lnTo>
                  <a:pt x="12953" y="9905"/>
                </a:lnTo>
                <a:lnTo>
                  <a:pt x="12191" y="10667"/>
                </a:lnTo>
                <a:lnTo>
                  <a:pt x="6857" y="19811"/>
                </a:lnTo>
                <a:lnTo>
                  <a:pt x="6095" y="20573"/>
                </a:lnTo>
                <a:lnTo>
                  <a:pt x="6096" y="1502664"/>
                </a:lnTo>
                <a:lnTo>
                  <a:pt x="10667" y="1502664"/>
                </a:lnTo>
                <a:lnTo>
                  <a:pt x="10667" y="1512570"/>
                </a:lnTo>
                <a:lnTo>
                  <a:pt x="11430" y="1512570"/>
                </a:lnTo>
                <a:lnTo>
                  <a:pt x="11429" y="13715"/>
                </a:lnTo>
                <a:lnTo>
                  <a:pt x="20573" y="16001"/>
                </a:lnTo>
                <a:lnTo>
                  <a:pt x="20573" y="17525"/>
                </a:lnTo>
                <a:lnTo>
                  <a:pt x="21335" y="17525"/>
                </a:lnTo>
                <a:close/>
              </a:path>
              <a:path w="78739" h="1512570">
                <a:moveTo>
                  <a:pt x="9906" y="1512570"/>
                </a:moveTo>
                <a:lnTo>
                  <a:pt x="9906" y="1507236"/>
                </a:lnTo>
                <a:lnTo>
                  <a:pt x="8000" y="1505330"/>
                </a:lnTo>
                <a:lnTo>
                  <a:pt x="6096" y="1507236"/>
                </a:lnTo>
                <a:lnTo>
                  <a:pt x="6096" y="1512570"/>
                </a:lnTo>
                <a:lnTo>
                  <a:pt x="9906" y="1512570"/>
                </a:lnTo>
                <a:close/>
              </a:path>
              <a:path w="78739" h="1512570">
                <a:moveTo>
                  <a:pt x="10667" y="1512570"/>
                </a:moveTo>
                <a:lnTo>
                  <a:pt x="10667" y="1502664"/>
                </a:lnTo>
                <a:lnTo>
                  <a:pt x="8000" y="1505330"/>
                </a:lnTo>
                <a:lnTo>
                  <a:pt x="9906" y="1507236"/>
                </a:lnTo>
                <a:lnTo>
                  <a:pt x="9906" y="1512570"/>
                </a:lnTo>
                <a:lnTo>
                  <a:pt x="10667" y="1512570"/>
                </a:lnTo>
                <a:close/>
              </a:path>
              <a:path w="78739" h="1512570">
                <a:moveTo>
                  <a:pt x="20573" y="16001"/>
                </a:moveTo>
                <a:lnTo>
                  <a:pt x="11429" y="13715"/>
                </a:lnTo>
                <a:lnTo>
                  <a:pt x="11429" y="25145"/>
                </a:lnTo>
                <a:lnTo>
                  <a:pt x="13715" y="27431"/>
                </a:lnTo>
                <a:lnTo>
                  <a:pt x="14477" y="27431"/>
                </a:lnTo>
                <a:lnTo>
                  <a:pt x="14477" y="25145"/>
                </a:lnTo>
                <a:lnTo>
                  <a:pt x="15239" y="22859"/>
                </a:lnTo>
                <a:lnTo>
                  <a:pt x="15239" y="24002"/>
                </a:lnTo>
                <a:lnTo>
                  <a:pt x="16001" y="22859"/>
                </a:lnTo>
                <a:lnTo>
                  <a:pt x="16001" y="17525"/>
                </a:lnTo>
                <a:lnTo>
                  <a:pt x="19557" y="17525"/>
                </a:lnTo>
                <a:lnTo>
                  <a:pt x="20573" y="16001"/>
                </a:lnTo>
                <a:close/>
              </a:path>
              <a:path w="78739" h="1512570">
                <a:moveTo>
                  <a:pt x="15240" y="1510284"/>
                </a:moveTo>
                <a:lnTo>
                  <a:pt x="15239" y="27431"/>
                </a:lnTo>
                <a:lnTo>
                  <a:pt x="13715" y="27431"/>
                </a:lnTo>
                <a:lnTo>
                  <a:pt x="11429" y="25145"/>
                </a:lnTo>
                <a:lnTo>
                  <a:pt x="11430" y="1512570"/>
                </a:lnTo>
                <a:lnTo>
                  <a:pt x="12954" y="1512570"/>
                </a:lnTo>
                <a:lnTo>
                  <a:pt x="15240" y="1510284"/>
                </a:lnTo>
                <a:close/>
              </a:path>
              <a:path w="78739" h="1512570">
                <a:moveTo>
                  <a:pt x="19811" y="9905"/>
                </a:moveTo>
                <a:lnTo>
                  <a:pt x="15239" y="8381"/>
                </a:lnTo>
                <a:lnTo>
                  <a:pt x="13715" y="9143"/>
                </a:lnTo>
                <a:lnTo>
                  <a:pt x="12953" y="9905"/>
                </a:lnTo>
                <a:lnTo>
                  <a:pt x="19811" y="9905"/>
                </a:lnTo>
                <a:close/>
              </a:path>
              <a:path w="78739" h="1512570">
                <a:moveTo>
                  <a:pt x="15239" y="24002"/>
                </a:moveTo>
                <a:lnTo>
                  <a:pt x="15239" y="22859"/>
                </a:lnTo>
                <a:lnTo>
                  <a:pt x="14477" y="25145"/>
                </a:lnTo>
                <a:lnTo>
                  <a:pt x="15239" y="24002"/>
                </a:lnTo>
                <a:close/>
              </a:path>
              <a:path w="78739" h="1512570">
                <a:moveTo>
                  <a:pt x="21335" y="27431"/>
                </a:moveTo>
                <a:lnTo>
                  <a:pt x="21335" y="22859"/>
                </a:lnTo>
                <a:lnTo>
                  <a:pt x="18135" y="19659"/>
                </a:lnTo>
                <a:lnTo>
                  <a:pt x="14477" y="25145"/>
                </a:lnTo>
                <a:lnTo>
                  <a:pt x="14477" y="27431"/>
                </a:lnTo>
                <a:lnTo>
                  <a:pt x="21335" y="27431"/>
                </a:lnTo>
                <a:close/>
              </a:path>
              <a:path w="78739" h="1512570">
                <a:moveTo>
                  <a:pt x="19557" y="17525"/>
                </a:moveTo>
                <a:lnTo>
                  <a:pt x="16001" y="17525"/>
                </a:lnTo>
                <a:lnTo>
                  <a:pt x="18135" y="19659"/>
                </a:lnTo>
                <a:lnTo>
                  <a:pt x="19557" y="17525"/>
                </a:lnTo>
                <a:close/>
              </a:path>
              <a:path w="78739" h="1512570">
                <a:moveTo>
                  <a:pt x="18135" y="19659"/>
                </a:moveTo>
                <a:lnTo>
                  <a:pt x="16001" y="17525"/>
                </a:lnTo>
                <a:lnTo>
                  <a:pt x="16001" y="22859"/>
                </a:lnTo>
                <a:lnTo>
                  <a:pt x="18135" y="19659"/>
                </a:lnTo>
                <a:close/>
              </a:path>
              <a:path w="78739" h="1512570">
                <a:moveTo>
                  <a:pt x="73913" y="17525"/>
                </a:moveTo>
                <a:lnTo>
                  <a:pt x="19557" y="17525"/>
                </a:lnTo>
                <a:lnTo>
                  <a:pt x="18135" y="19659"/>
                </a:lnTo>
                <a:lnTo>
                  <a:pt x="21335" y="22859"/>
                </a:lnTo>
                <a:lnTo>
                  <a:pt x="21335" y="27431"/>
                </a:lnTo>
                <a:lnTo>
                  <a:pt x="69341" y="27431"/>
                </a:lnTo>
                <a:lnTo>
                  <a:pt x="69341" y="22859"/>
                </a:lnTo>
                <a:lnTo>
                  <a:pt x="73913" y="17525"/>
                </a:lnTo>
                <a:close/>
              </a:path>
              <a:path w="78739" h="1512570">
                <a:moveTo>
                  <a:pt x="20573" y="17525"/>
                </a:moveTo>
                <a:lnTo>
                  <a:pt x="20573" y="16001"/>
                </a:lnTo>
                <a:lnTo>
                  <a:pt x="19557" y="17525"/>
                </a:lnTo>
                <a:lnTo>
                  <a:pt x="20573" y="17525"/>
                </a:lnTo>
                <a:close/>
              </a:path>
              <a:path w="78739" h="1512570">
                <a:moveTo>
                  <a:pt x="73913" y="9905"/>
                </a:moveTo>
                <a:lnTo>
                  <a:pt x="69341" y="4571"/>
                </a:lnTo>
                <a:lnTo>
                  <a:pt x="69341" y="9905"/>
                </a:lnTo>
                <a:lnTo>
                  <a:pt x="73913" y="9905"/>
                </a:lnTo>
                <a:close/>
              </a:path>
              <a:path w="78739" h="1512570">
                <a:moveTo>
                  <a:pt x="73913" y="17525"/>
                </a:moveTo>
                <a:lnTo>
                  <a:pt x="73913" y="9905"/>
                </a:lnTo>
                <a:lnTo>
                  <a:pt x="69341" y="9905"/>
                </a:lnTo>
                <a:lnTo>
                  <a:pt x="69341" y="17525"/>
                </a:lnTo>
                <a:lnTo>
                  <a:pt x="73913" y="17525"/>
                </a:lnTo>
                <a:close/>
              </a:path>
              <a:path w="78739" h="1512570">
                <a:moveTo>
                  <a:pt x="73913" y="27431"/>
                </a:moveTo>
                <a:lnTo>
                  <a:pt x="73913" y="17525"/>
                </a:lnTo>
                <a:lnTo>
                  <a:pt x="69341" y="22859"/>
                </a:lnTo>
                <a:lnTo>
                  <a:pt x="69341" y="27431"/>
                </a:lnTo>
                <a:lnTo>
                  <a:pt x="73913" y="27431"/>
                </a:lnTo>
                <a:close/>
              </a:path>
            </a:pathLst>
          </a:custGeom>
          <a:solidFill>
            <a:srgbClr val="7F7F7F"/>
          </a:solidFill>
        </p:spPr>
        <p:txBody>
          <a:bodyPr wrap="square" lIns="0" tIns="0" rIns="0" bIns="0" rtlCol="0"/>
          <a:lstStyle/>
          <a:p>
            <a:endParaRPr/>
          </a:p>
        </p:txBody>
      </p:sp>
      <p:sp>
        <p:nvSpPr>
          <p:cNvPr id="26" name="object 26"/>
          <p:cNvSpPr/>
          <p:nvPr/>
        </p:nvSpPr>
        <p:spPr>
          <a:xfrm>
            <a:off x="2903984" y="4207003"/>
            <a:ext cx="16510" cy="19050"/>
          </a:xfrm>
          <a:custGeom>
            <a:avLst/>
            <a:gdLst/>
            <a:ahLst/>
            <a:cxnLst/>
            <a:rect l="l" t="t" r="r" b="b"/>
            <a:pathLst>
              <a:path w="16510" h="19050">
                <a:moveTo>
                  <a:pt x="16002" y="16764"/>
                </a:moveTo>
                <a:lnTo>
                  <a:pt x="16002" y="3048"/>
                </a:lnTo>
                <a:lnTo>
                  <a:pt x="14478" y="1524"/>
                </a:lnTo>
                <a:lnTo>
                  <a:pt x="9906" y="0"/>
                </a:lnTo>
                <a:lnTo>
                  <a:pt x="8382" y="762"/>
                </a:lnTo>
                <a:lnTo>
                  <a:pt x="6858" y="2286"/>
                </a:lnTo>
                <a:lnTo>
                  <a:pt x="1524" y="11430"/>
                </a:lnTo>
                <a:lnTo>
                  <a:pt x="0" y="12954"/>
                </a:lnTo>
                <a:lnTo>
                  <a:pt x="0" y="15240"/>
                </a:lnTo>
                <a:lnTo>
                  <a:pt x="1524" y="16764"/>
                </a:lnTo>
                <a:lnTo>
                  <a:pt x="2286" y="18288"/>
                </a:lnTo>
                <a:lnTo>
                  <a:pt x="3810" y="19050"/>
                </a:lnTo>
                <a:lnTo>
                  <a:pt x="5334" y="19050"/>
                </a:lnTo>
                <a:lnTo>
                  <a:pt x="5334" y="9144"/>
                </a:lnTo>
                <a:lnTo>
                  <a:pt x="6096" y="9144"/>
                </a:lnTo>
                <a:lnTo>
                  <a:pt x="6096" y="5334"/>
                </a:lnTo>
                <a:lnTo>
                  <a:pt x="15240" y="7620"/>
                </a:lnTo>
                <a:lnTo>
                  <a:pt x="15240" y="17526"/>
                </a:lnTo>
                <a:lnTo>
                  <a:pt x="16002" y="16764"/>
                </a:lnTo>
                <a:close/>
              </a:path>
              <a:path w="16510" h="19050">
                <a:moveTo>
                  <a:pt x="10668" y="9144"/>
                </a:moveTo>
                <a:lnTo>
                  <a:pt x="5334" y="9144"/>
                </a:lnTo>
                <a:lnTo>
                  <a:pt x="7299" y="13074"/>
                </a:lnTo>
                <a:lnTo>
                  <a:pt x="10668" y="9144"/>
                </a:lnTo>
                <a:close/>
              </a:path>
              <a:path w="16510" h="19050">
                <a:moveTo>
                  <a:pt x="7299" y="13074"/>
                </a:moveTo>
                <a:lnTo>
                  <a:pt x="5334" y="9144"/>
                </a:lnTo>
                <a:lnTo>
                  <a:pt x="5334" y="19050"/>
                </a:lnTo>
                <a:lnTo>
                  <a:pt x="6096" y="19050"/>
                </a:lnTo>
                <a:lnTo>
                  <a:pt x="6096" y="14478"/>
                </a:lnTo>
                <a:lnTo>
                  <a:pt x="7299" y="13074"/>
                </a:lnTo>
                <a:close/>
              </a:path>
              <a:path w="16510" h="19050">
                <a:moveTo>
                  <a:pt x="15240" y="7620"/>
                </a:moveTo>
                <a:lnTo>
                  <a:pt x="6096" y="5334"/>
                </a:lnTo>
                <a:lnTo>
                  <a:pt x="6096" y="9144"/>
                </a:lnTo>
                <a:lnTo>
                  <a:pt x="10668" y="9144"/>
                </a:lnTo>
                <a:lnTo>
                  <a:pt x="10668" y="14478"/>
                </a:lnTo>
                <a:lnTo>
                  <a:pt x="15240" y="7620"/>
                </a:lnTo>
                <a:close/>
              </a:path>
              <a:path w="16510" h="19050">
                <a:moveTo>
                  <a:pt x="15240" y="17526"/>
                </a:moveTo>
                <a:lnTo>
                  <a:pt x="15240" y="7620"/>
                </a:lnTo>
                <a:lnTo>
                  <a:pt x="9144" y="16764"/>
                </a:lnTo>
                <a:lnTo>
                  <a:pt x="7299" y="13074"/>
                </a:lnTo>
                <a:lnTo>
                  <a:pt x="6096" y="14478"/>
                </a:lnTo>
                <a:lnTo>
                  <a:pt x="6096" y="19050"/>
                </a:lnTo>
                <a:lnTo>
                  <a:pt x="13716" y="19050"/>
                </a:lnTo>
                <a:lnTo>
                  <a:pt x="15240" y="17526"/>
                </a:lnTo>
                <a:close/>
              </a:path>
              <a:path w="16510" h="19050">
                <a:moveTo>
                  <a:pt x="10668" y="14478"/>
                </a:moveTo>
                <a:lnTo>
                  <a:pt x="10668" y="9144"/>
                </a:lnTo>
                <a:lnTo>
                  <a:pt x="7299" y="13074"/>
                </a:lnTo>
                <a:lnTo>
                  <a:pt x="9144" y="16764"/>
                </a:lnTo>
                <a:lnTo>
                  <a:pt x="10668" y="14478"/>
                </a:lnTo>
                <a:close/>
              </a:path>
            </a:pathLst>
          </a:custGeom>
          <a:solidFill>
            <a:srgbClr val="7F7F7F"/>
          </a:solidFill>
        </p:spPr>
        <p:txBody>
          <a:bodyPr wrap="square" lIns="0" tIns="0" rIns="0" bIns="0" rtlCol="0"/>
          <a:lstStyle/>
          <a:p>
            <a:endParaRPr/>
          </a:p>
        </p:txBody>
      </p:sp>
      <p:sp>
        <p:nvSpPr>
          <p:cNvPr id="27" name="object 27"/>
          <p:cNvSpPr/>
          <p:nvPr/>
        </p:nvSpPr>
        <p:spPr>
          <a:xfrm>
            <a:off x="2912364" y="4216146"/>
            <a:ext cx="0" cy="1477010"/>
          </a:xfrm>
          <a:custGeom>
            <a:avLst/>
            <a:gdLst/>
            <a:ahLst/>
            <a:cxnLst/>
            <a:rect l="l" t="t" r="r" b="b"/>
            <a:pathLst>
              <a:path h="1477010">
                <a:moveTo>
                  <a:pt x="0" y="0"/>
                </a:moveTo>
                <a:lnTo>
                  <a:pt x="0" y="1476756"/>
                </a:lnTo>
              </a:path>
            </a:pathLst>
          </a:custGeom>
          <a:ln w="15239">
            <a:solidFill>
              <a:srgbClr val="7F7F7F"/>
            </a:solidFill>
          </a:ln>
        </p:spPr>
        <p:txBody>
          <a:bodyPr wrap="square" lIns="0" tIns="0" rIns="0" bIns="0" rtlCol="0"/>
          <a:lstStyle/>
          <a:p>
            <a:endParaRPr/>
          </a:p>
        </p:txBody>
      </p:sp>
      <p:sp>
        <p:nvSpPr>
          <p:cNvPr id="28" name="object 28"/>
          <p:cNvSpPr/>
          <p:nvPr/>
        </p:nvSpPr>
        <p:spPr>
          <a:xfrm>
            <a:off x="2903983" y="5697473"/>
            <a:ext cx="288290" cy="0"/>
          </a:xfrm>
          <a:custGeom>
            <a:avLst/>
            <a:gdLst/>
            <a:ahLst/>
            <a:cxnLst/>
            <a:rect l="l" t="t" r="r" b="b"/>
            <a:pathLst>
              <a:path w="288289">
                <a:moveTo>
                  <a:pt x="0" y="0"/>
                </a:moveTo>
                <a:lnTo>
                  <a:pt x="288036" y="0"/>
                </a:lnTo>
              </a:path>
            </a:pathLst>
          </a:custGeom>
          <a:ln w="27431">
            <a:solidFill>
              <a:srgbClr val="7F7F7F"/>
            </a:solidFill>
          </a:ln>
        </p:spPr>
        <p:txBody>
          <a:bodyPr wrap="square" lIns="0" tIns="0" rIns="0" bIns="0" rtlCol="0"/>
          <a:lstStyle/>
          <a:p>
            <a:endParaRPr/>
          </a:p>
        </p:txBody>
      </p:sp>
      <p:sp>
        <p:nvSpPr>
          <p:cNvPr id="29" name="object 29"/>
          <p:cNvSpPr/>
          <p:nvPr/>
        </p:nvSpPr>
        <p:spPr>
          <a:xfrm>
            <a:off x="2904745" y="5682998"/>
            <a:ext cx="15241" cy="28575"/>
          </a:xfrm>
          <a:custGeom>
            <a:avLst/>
            <a:gdLst/>
            <a:ahLst/>
            <a:cxnLst/>
            <a:rect l="l" t="t" r="r" b="b"/>
            <a:pathLst>
              <a:path w="15239" h="28575">
                <a:moveTo>
                  <a:pt x="15240" y="25907"/>
                </a:moveTo>
                <a:lnTo>
                  <a:pt x="15240" y="13715"/>
                </a:lnTo>
                <a:lnTo>
                  <a:pt x="14478" y="12191"/>
                </a:lnTo>
                <a:lnTo>
                  <a:pt x="14478" y="11429"/>
                </a:lnTo>
                <a:lnTo>
                  <a:pt x="8382" y="3047"/>
                </a:lnTo>
                <a:lnTo>
                  <a:pt x="7620" y="761"/>
                </a:lnTo>
                <a:lnTo>
                  <a:pt x="5334" y="0"/>
                </a:lnTo>
                <a:lnTo>
                  <a:pt x="3048" y="761"/>
                </a:lnTo>
                <a:lnTo>
                  <a:pt x="1524" y="1523"/>
                </a:lnTo>
                <a:lnTo>
                  <a:pt x="0" y="3047"/>
                </a:lnTo>
                <a:lnTo>
                  <a:pt x="0" y="25907"/>
                </a:lnTo>
                <a:lnTo>
                  <a:pt x="762" y="26669"/>
                </a:lnTo>
                <a:lnTo>
                  <a:pt x="762" y="7619"/>
                </a:lnTo>
                <a:lnTo>
                  <a:pt x="9144" y="5333"/>
                </a:lnTo>
                <a:lnTo>
                  <a:pt x="9144" y="18287"/>
                </a:lnTo>
                <a:lnTo>
                  <a:pt x="9906" y="18287"/>
                </a:lnTo>
                <a:lnTo>
                  <a:pt x="9906" y="28193"/>
                </a:lnTo>
                <a:lnTo>
                  <a:pt x="12954" y="28193"/>
                </a:lnTo>
                <a:lnTo>
                  <a:pt x="15240" y="25907"/>
                </a:lnTo>
                <a:close/>
              </a:path>
              <a:path w="15239" h="28575">
                <a:moveTo>
                  <a:pt x="9144" y="18287"/>
                </a:moveTo>
                <a:lnTo>
                  <a:pt x="9144" y="5333"/>
                </a:lnTo>
                <a:lnTo>
                  <a:pt x="762" y="7619"/>
                </a:lnTo>
                <a:lnTo>
                  <a:pt x="5334" y="15457"/>
                </a:lnTo>
                <a:lnTo>
                  <a:pt x="5334" y="14477"/>
                </a:lnTo>
                <a:lnTo>
                  <a:pt x="6096" y="16763"/>
                </a:lnTo>
                <a:lnTo>
                  <a:pt x="6096" y="18287"/>
                </a:lnTo>
                <a:lnTo>
                  <a:pt x="9144" y="18287"/>
                </a:lnTo>
                <a:close/>
              </a:path>
              <a:path w="15239" h="28575">
                <a:moveTo>
                  <a:pt x="6096" y="18287"/>
                </a:moveTo>
                <a:lnTo>
                  <a:pt x="6096" y="16763"/>
                </a:lnTo>
                <a:lnTo>
                  <a:pt x="762" y="7619"/>
                </a:lnTo>
                <a:lnTo>
                  <a:pt x="762" y="26669"/>
                </a:lnTo>
                <a:lnTo>
                  <a:pt x="2286" y="28193"/>
                </a:lnTo>
                <a:lnTo>
                  <a:pt x="4572" y="28193"/>
                </a:lnTo>
                <a:lnTo>
                  <a:pt x="4572" y="18287"/>
                </a:lnTo>
                <a:lnTo>
                  <a:pt x="6096" y="18287"/>
                </a:lnTo>
                <a:close/>
              </a:path>
              <a:path w="15239" h="28575">
                <a:moveTo>
                  <a:pt x="9906" y="18287"/>
                </a:moveTo>
                <a:lnTo>
                  <a:pt x="4572" y="18287"/>
                </a:lnTo>
                <a:lnTo>
                  <a:pt x="7239" y="20954"/>
                </a:lnTo>
                <a:lnTo>
                  <a:pt x="9906" y="18287"/>
                </a:lnTo>
                <a:close/>
              </a:path>
              <a:path w="15239" h="28575">
                <a:moveTo>
                  <a:pt x="7239" y="20954"/>
                </a:moveTo>
                <a:lnTo>
                  <a:pt x="4572" y="18287"/>
                </a:lnTo>
                <a:lnTo>
                  <a:pt x="4572" y="28193"/>
                </a:lnTo>
                <a:lnTo>
                  <a:pt x="5334" y="28193"/>
                </a:lnTo>
                <a:lnTo>
                  <a:pt x="5334" y="22859"/>
                </a:lnTo>
                <a:lnTo>
                  <a:pt x="7239" y="20954"/>
                </a:lnTo>
                <a:close/>
              </a:path>
              <a:path w="15239" h="28575">
                <a:moveTo>
                  <a:pt x="6096" y="16763"/>
                </a:moveTo>
                <a:lnTo>
                  <a:pt x="5334" y="14477"/>
                </a:lnTo>
                <a:lnTo>
                  <a:pt x="5334" y="15457"/>
                </a:lnTo>
                <a:lnTo>
                  <a:pt x="6096" y="16763"/>
                </a:lnTo>
                <a:close/>
              </a:path>
              <a:path w="15239" h="28575">
                <a:moveTo>
                  <a:pt x="9144" y="28193"/>
                </a:moveTo>
                <a:lnTo>
                  <a:pt x="9144" y="22859"/>
                </a:lnTo>
                <a:lnTo>
                  <a:pt x="7239" y="20954"/>
                </a:lnTo>
                <a:lnTo>
                  <a:pt x="5334" y="22859"/>
                </a:lnTo>
                <a:lnTo>
                  <a:pt x="5334" y="28193"/>
                </a:lnTo>
                <a:lnTo>
                  <a:pt x="9144" y="28193"/>
                </a:lnTo>
                <a:close/>
              </a:path>
              <a:path w="15239" h="28575">
                <a:moveTo>
                  <a:pt x="9906" y="28193"/>
                </a:moveTo>
                <a:lnTo>
                  <a:pt x="9906" y="18287"/>
                </a:lnTo>
                <a:lnTo>
                  <a:pt x="7239" y="20954"/>
                </a:lnTo>
                <a:lnTo>
                  <a:pt x="9144" y="22859"/>
                </a:lnTo>
                <a:lnTo>
                  <a:pt x="9144" y="28193"/>
                </a:lnTo>
                <a:lnTo>
                  <a:pt x="9906" y="28193"/>
                </a:lnTo>
                <a:close/>
              </a:path>
            </a:pathLst>
          </a:custGeom>
          <a:solidFill>
            <a:srgbClr val="7F7F7F"/>
          </a:solidFill>
        </p:spPr>
        <p:txBody>
          <a:bodyPr wrap="square" lIns="0" tIns="0" rIns="0" bIns="0" rtlCol="0"/>
          <a:lstStyle/>
          <a:p>
            <a:endParaRPr/>
          </a:p>
        </p:txBody>
      </p:sp>
      <p:sp>
        <p:nvSpPr>
          <p:cNvPr id="30" name="object 30"/>
          <p:cNvSpPr/>
          <p:nvPr/>
        </p:nvSpPr>
        <p:spPr>
          <a:xfrm>
            <a:off x="2952750" y="4159760"/>
            <a:ext cx="69850" cy="93345"/>
          </a:xfrm>
          <a:custGeom>
            <a:avLst/>
            <a:gdLst/>
            <a:ahLst/>
            <a:cxnLst/>
            <a:rect l="l" t="t" r="r" b="b"/>
            <a:pathLst>
              <a:path w="69850" h="93345">
                <a:moveTo>
                  <a:pt x="69342" y="54101"/>
                </a:moveTo>
                <a:lnTo>
                  <a:pt x="69342" y="51053"/>
                </a:lnTo>
                <a:lnTo>
                  <a:pt x="68580" y="49529"/>
                </a:lnTo>
                <a:lnTo>
                  <a:pt x="67818" y="48767"/>
                </a:lnTo>
                <a:lnTo>
                  <a:pt x="7620" y="1523"/>
                </a:lnTo>
                <a:lnTo>
                  <a:pt x="6858" y="0"/>
                </a:lnTo>
                <a:lnTo>
                  <a:pt x="4572" y="0"/>
                </a:lnTo>
                <a:lnTo>
                  <a:pt x="1524" y="1523"/>
                </a:lnTo>
                <a:lnTo>
                  <a:pt x="0" y="3047"/>
                </a:lnTo>
                <a:lnTo>
                  <a:pt x="0" y="46481"/>
                </a:lnTo>
                <a:lnTo>
                  <a:pt x="2286" y="48767"/>
                </a:lnTo>
                <a:lnTo>
                  <a:pt x="2286" y="8381"/>
                </a:lnTo>
                <a:lnTo>
                  <a:pt x="9906" y="5333"/>
                </a:lnTo>
                <a:lnTo>
                  <a:pt x="9906" y="14536"/>
                </a:lnTo>
                <a:lnTo>
                  <a:pt x="56972" y="52551"/>
                </a:lnTo>
                <a:lnTo>
                  <a:pt x="61722" y="48767"/>
                </a:lnTo>
                <a:lnTo>
                  <a:pt x="61722" y="61140"/>
                </a:lnTo>
                <a:lnTo>
                  <a:pt x="67818" y="56387"/>
                </a:lnTo>
                <a:lnTo>
                  <a:pt x="68580" y="54863"/>
                </a:lnTo>
                <a:lnTo>
                  <a:pt x="69342" y="54101"/>
                </a:lnTo>
                <a:close/>
              </a:path>
              <a:path w="69850" h="93345">
                <a:moveTo>
                  <a:pt x="9906" y="14536"/>
                </a:moveTo>
                <a:lnTo>
                  <a:pt x="9906" y="5333"/>
                </a:lnTo>
                <a:lnTo>
                  <a:pt x="2286" y="8381"/>
                </a:lnTo>
                <a:lnTo>
                  <a:pt x="9906" y="14536"/>
                </a:lnTo>
                <a:close/>
              </a:path>
              <a:path w="69850" h="93345">
                <a:moveTo>
                  <a:pt x="9906" y="38861"/>
                </a:moveTo>
                <a:lnTo>
                  <a:pt x="9906" y="14536"/>
                </a:lnTo>
                <a:lnTo>
                  <a:pt x="2286" y="8381"/>
                </a:lnTo>
                <a:lnTo>
                  <a:pt x="2286" y="48767"/>
                </a:lnTo>
                <a:lnTo>
                  <a:pt x="5334" y="48767"/>
                </a:lnTo>
                <a:lnTo>
                  <a:pt x="5334" y="38861"/>
                </a:lnTo>
                <a:lnTo>
                  <a:pt x="9906" y="38861"/>
                </a:lnTo>
                <a:close/>
              </a:path>
              <a:path w="69850" h="93345">
                <a:moveTo>
                  <a:pt x="24384" y="78511"/>
                </a:moveTo>
                <a:lnTo>
                  <a:pt x="24384" y="41147"/>
                </a:lnTo>
                <a:lnTo>
                  <a:pt x="22860" y="38861"/>
                </a:lnTo>
                <a:lnTo>
                  <a:pt x="5334" y="38861"/>
                </a:lnTo>
                <a:lnTo>
                  <a:pt x="9906" y="43433"/>
                </a:lnTo>
                <a:lnTo>
                  <a:pt x="9906" y="48767"/>
                </a:lnTo>
                <a:lnTo>
                  <a:pt x="15240" y="48767"/>
                </a:lnTo>
                <a:lnTo>
                  <a:pt x="15240" y="43433"/>
                </a:lnTo>
                <a:lnTo>
                  <a:pt x="19812" y="48767"/>
                </a:lnTo>
                <a:lnTo>
                  <a:pt x="19812" y="82153"/>
                </a:lnTo>
                <a:lnTo>
                  <a:pt x="24384" y="78511"/>
                </a:lnTo>
                <a:close/>
              </a:path>
              <a:path w="69850" h="93345">
                <a:moveTo>
                  <a:pt x="9906" y="48767"/>
                </a:moveTo>
                <a:lnTo>
                  <a:pt x="9906" y="43433"/>
                </a:lnTo>
                <a:lnTo>
                  <a:pt x="5334" y="38861"/>
                </a:lnTo>
                <a:lnTo>
                  <a:pt x="5334" y="48767"/>
                </a:lnTo>
                <a:lnTo>
                  <a:pt x="9906" y="48767"/>
                </a:lnTo>
                <a:close/>
              </a:path>
              <a:path w="69850" h="93345">
                <a:moveTo>
                  <a:pt x="19812" y="48767"/>
                </a:moveTo>
                <a:lnTo>
                  <a:pt x="15240" y="43433"/>
                </a:lnTo>
                <a:lnTo>
                  <a:pt x="15240" y="48767"/>
                </a:lnTo>
                <a:lnTo>
                  <a:pt x="19812" y="48767"/>
                </a:lnTo>
                <a:close/>
              </a:path>
              <a:path w="69850" h="93345">
                <a:moveTo>
                  <a:pt x="19812" y="82153"/>
                </a:moveTo>
                <a:lnTo>
                  <a:pt x="19812" y="48767"/>
                </a:lnTo>
                <a:lnTo>
                  <a:pt x="15240" y="48767"/>
                </a:lnTo>
                <a:lnTo>
                  <a:pt x="15240" y="89915"/>
                </a:lnTo>
                <a:lnTo>
                  <a:pt x="16002" y="91439"/>
                </a:lnTo>
                <a:lnTo>
                  <a:pt x="16764" y="91820"/>
                </a:lnTo>
                <a:lnTo>
                  <a:pt x="16764" y="84581"/>
                </a:lnTo>
                <a:lnTo>
                  <a:pt x="19812" y="82153"/>
                </a:lnTo>
                <a:close/>
              </a:path>
              <a:path w="69850" h="93345">
                <a:moveTo>
                  <a:pt x="61722" y="61140"/>
                </a:moveTo>
                <a:lnTo>
                  <a:pt x="61722" y="56387"/>
                </a:lnTo>
                <a:lnTo>
                  <a:pt x="56972" y="52551"/>
                </a:lnTo>
                <a:lnTo>
                  <a:pt x="16764" y="84581"/>
                </a:lnTo>
                <a:lnTo>
                  <a:pt x="24384" y="87629"/>
                </a:lnTo>
                <a:lnTo>
                  <a:pt x="24384" y="90251"/>
                </a:lnTo>
                <a:lnTo>
                  <a:pt x="61722" y="61140"/>
                </a:lnTo>
                <a:close/>
              </a:path>
              <a:path w="69850" h="93345">
                <a:moveTo>
                  <a:pt x="24384" y="90251"/>
                </a:moveTo>
                <a:lnTo>
                  <a:pt x="24384" y="87629"/>
                </a:lnTo>
                <a:lnTo>
                  <a:pt x="16764" y="84581"/>
                </a:lnTo>
                <a:lnTo>
                  <a:pt x="16764" y="91820"/>
                </a:lnTo>
                <a:lnTo>
                  <a:pt x="17526" y="92201"/>
                </a:lnTo>
                <a:lnTo>
                  <a:pt x="19812" y="92963"/>
                </a:lnTo>
                <a:lnTo>
                  <a:pt x="21336" y="92963"/>
                </a:lnTo>
                <a:lnTo>
                  <a:pt x="22860" y="91439"/>
                </a:lnTo>
                <a:lnTo>
                  <a:pt x="24384" y="90251"/>
                </a:lnTo>
                <a:close/>
              </a:path>
              <a:path w="69850" h="93345">
                <a:moveTo>
                  <a:pt x="61722" y="56387"/>
                </a:moveTo>
                <a:lnTo>
                  <a:pt x="61722" y="48767"/>
                </a:lnTo>
                <a:lnTo>
                  <a:pt x="56972" y="52551"/>
                </a:lnTo>
                <a:lnTo>
                  <a:pt x="61722" y="56387"/>
                </a:lnTo>
                <a:close/>
              </a:path>
            </a:pathLst>
          </a:custGeom>
          <a:solidFill>
            <a:srgbClr val="7F7F7F"/>
          </a:solidFill>
        </p:spPr>
        <p:txBody>
          <a:bodyPr wrap="square" lIns="0" tIns="0" rIns="0" bIns="0" rtlCol="0"/>
          <a:lstStyle/>
          <a:p>
            <a:endParaRPr/>
          </a:p>
        </p:txBody>
      </p:sp>
      <p:sp>
        <p:nvSpPr>
          <p:cNvPr id="31" name="object 31"/>
          <p:cNvSpPr/>
          <p:nvPr/>
        </p:nvSpPr>
        <p:spPr>
          <a:xfrm>
            <a:off x="2952750" y="4216148"/>
            <a:ext cx="24765" cy="48895"/>
          </a:xfrm>
          <a:custGeom>
            <a:avLst/>
            <a:gdLst/>
            <a:ahLst/>
            <a:cxnLst/>
            <a:rect l="l" t="t" r="r" b="b"/>
            <a:pathLst>
              <a:path w="24764" h="48895">
                <a:moveTo>
                  <a:pt x="24383" y="34290"/>
                </a:moveTo>
                <a:lnTo>
                  <a:pt x="24383" y="2286"/>
                </a:lnTo>
                <a:lnTo>
                  <a:pt x="22859" y="0"/>
                </a:lnTo>
                <a:lnTo>
                  <a:pt x="2285" y="0"/>
                </a:lnTo>
                <a:lnTo>
                  <a:pt x="0" y="2286"/>
                </a:lnTo>
                <a:lnTo>
                  <a:pt x="0" y="44958"/>
                </a:lnTo>
                <a:lnTo>
                  <a:pt x="1523" y="47244"/>
                </a:lnTo>
                <a:lnTo>
                  <a:pt x="2285" y="47625"/>
                </a:lnTo>
                <a:lnTo>
                  <a:pt x="2285" y="39624"/>
                </a:lnTo>
                <a:lnTo>
                  <a:pt x="5333" y="37217"/>
                </a:lnTo>
                <a:lnTo>
                  <a:pt x="5333" y="9906"/>
                </a:lnTo>
                <a:lnTo>
                  <a:pt x="9905" y="5334"/>
                </a:lnTo>
                <a:lnTo>
                  <a:pt x="9905" y="9906"/>
                </a:lnTo>
                <a:lnTo>
                  <a:pt x="15239" y="9906"/>
                </a:lnTo>
                <a:lnTo>
                  <a:pt x="15239" y="5334"/>
                </a:lnTo>
                <a:lnTo>
                  <a:pt x="19811" y="9906"/>
                </a:lnTo>
                <a:lnTo>
                  <a:pt x="19811" y="37490"/>
                </a:lnTo>
                <a:lnTo>
                  <a:pt x="22859" y="35052"/>
                </a:lnTo>
                <a:lnTo>
                  <a:pt x="24383" y="34290"/>
                </a:lnTo>
                <a:close/>
              </a:path>
              <a:path w="24764" h="48895">
                <a:moveTo>
                  <a:pt x="16763" y="28194"/>
                </a:moveTo>
                <a:lnTo>
                  <a:pt x="2285" y="39624"/>
                </a:lnTo>
                <a:lnTo>
                  <a:pt x="9905" y="43434"/>
                </a:lnTo>
                <a:lnTo>
                  <a:pt x="9905" y="45415"/>
                </a:lnTo>
                <a:lnTo>
                  <a:pt x="15239" y="41148"/>
                </a:lnTo>
                <a:lnTo>
                  <a:pt x="15239" y="31242"/>
                </a:lnTo>
                <a:lnTo>
                  <a:pt x="16763" y="28194"/>
                </a:lnTo>
                <a:close/>
              </a:path>
              <a:path w="24764" h="48895">
                <a:moveTo>
                  <a:pt x="9905" y="45415"/>
                </a:moveTo>
                <a:lnTo>
                  <a:pt x="9905" y="43434"/>
                </a:lnTo>
                <a:lnTo>
                  <a:pt x="2285" y="39624"/>
                </a:lnTo>
                <a:lnTo>
                  <a:pt x="2285" y="47625"/>
                </a:lnTo>
                <a:lnTo>
                  <a:pt x="4571" y="48768"/>
                </a:lnTo>
                <a:lnTo>
                  <a:pt x="6857" y="48006"/>
                </a:lnTo>
                <a:lnTo>
                  <a:pt x="7619" y="47244"/>
                </a:lnTo>
                <a:lnTo>
                  <a:pt x="9905" y="45415"/>
                </a:lnTo>
                <a:close/>
              </a:path>
              <a:path w="24764" h="48895">
                <a:moveTo>
                  <a:pt x="9905" y="9906"/>
                </a:moveTo>
                <a:lnTo>
                  <a:pt x="9905" y="5334"/>
                </a:lnTo>
                <a:lnTo>
                  <a:pt x="5333" y="9906"/>
                </a:lnTo>
                <a:lnTo>
                  <a:pt x="9905" y="9906"/>
                </a:lnTo>
                <a:close/>
              </a:path>
              <a:path w="24764" h="48895">
                <a:moveTo>
                  <a:pt x="9905" y="33608"/>
                </a:moveTo>
                <a:lnTo>
                  <a:pt x="9905" y="9906"/>
                </a:lnTo>
                <a:lnTo>
                  <a:pt x="5333" y="9906"/>
                </a:lnTo>
                <a:lnTo>
                  <a:pt x="5333" y="37217"/>
                </a:lnTo>
                <a:lnTo>
                  <a:pt x="9905" y="33608"/>
                </a:lnTo>
                <a:close/>
              </a:path>
              <a:path w="24764" h="48895">
                <a:moveTo>
                  <a:pt x="19811" y="9906"/>
                </a:moveTo>
                <a:lnTo>
                  <a:pt x="15239" y="5334"/>
                </a:lnTo>
                <a:lnTo>
                  <a:pt x="15239" y="9906"/>
                </a:lnTo>
                <a:lnTo>
                  <a:pt x="19811" y="9906"/>
                </a:lnTo>
                <a:close/>
              </a:path>
              <a:path w="24764" h="48895">
                <a:moveTo>
                  <a:pt x="19811" y="37490"/>
                </a:moveTo>
                <a:lnTo>
                  <a:pt x="19811" y="9906"/>
                </a:lnTo>
                <a:lnTo>
                  <a:pt x="15239" y="9906"/>
                </a:lnTo>
                <a:lnTo>
                  <a:pt x="15239" y="29397"/>
                </a:lnTo>
                <a:lnTo>
                  <a:pt x="16763" y="28194"/>
                </a:lnTo>
                <a:lnTo>
                  <a:pt x="16763" y="39928"/>
                </a:lnTo>
                <a:lnTo>
                  <a:pt x="19811" y="37490"/>
                </a:lnTo>
                <a:close/>
              </a:path>
              <a:path w="24764" h="48895">
                <a:moveTo>
                  <a:pt x="16763" y="39928"/>
                </a:moveTo>
                <a:lnTo>
                  <a:pt x="16763" y="28194"/>
                </a:lnTo>
                <a:lnTo>
                  <a:pt x="15239" y="31242"/>
                </a:lnTo>
                <a:lnTo>
                  <a:pt x="15239" y="41148"/>
                </a:lnTo>
                <a:lnTo>
                  <a:pt x="16763" y="39928"/>
                </a:lnTo>
                <a:close/>
              </a:path>
            </a:pathLst>
          </a:custGeom>
          <a:solidFill>
            <a:srgbClr val="7F7F7F"/>
          </a:solidFill>
        </p:spPr>
        <p:txBody>
          <a:bodyPr wrap="square" lIns="0" tIns="0" rIns="0" bIns="0" rtlCol="0"/>
          <a:lstStyle/>
          <a:p>
            <a:endParaRPr/>
          </a:p>
        </p:txBody>
      </p:sp>
      <p:sp>
        <p:nvSpPr>
          <p:cNvPr id="32" name="object 32"/>
          <p:cNvSpPr/>
          <p:nvPr/>
        </p:nvSpPr>
        <p:spPr>
          <a:xfrm>
            <a:off x="3179826" y="1867663"/>
            <a:ext cx="502920" cy="307975"/>
          </a:xfrm>
          <a:custGeom>
            <a:avLst/>
            <a:gdLst/>
            <a:ahLst/>
            <a:cxnLst/>
            <a:rect l="l" t="t" r="r" b="b"/>
            <a:pathLst>
              <a:path w="502920" h="307975">
                <a:moveTo>
                  <a:pt x="0" y="0"/>
                </a:moveTo>
                <a:lnTo>
                  <a:pt x="0" y="307848"/>
                </a:lnTo>
                <a:lnTo>
                  <a:pt x="502920" y="307848"/>
                </a:lnTo>
                <a:lnTo>
                  <a:pt x="502920" y="0"/>
                </a:lnTo>
                <a:lnTo>
                  <a:pt x="0" y="0"/>
                </a:lnTo>
                <a:close/>
              </a:path>
            </a:pathLst>
          </a:custGeom>
          <a:solidFill>
            <a:srgbClr val="FFFFFF"/>
          </a:solidFill>
        </p:spPr>
        <p:txBody>
          <a:bodyPr wrap="square" lIns="0" tIns="0" rIns="0" bIns="0" rtlCol="0"/>
          <a:lstStyle/>
          <a:p>
            <a:endParaRPr/>
          </a:p>
        </p:txBody>
      </p:sp>
      <p:sp>
        <p:nvSpPr>
          <p:cNvPr id="33" name="object 33"/>
          <p:cNvSpPr/>
          <p:nvPr/>
        </p:nvSpPr>
        <p:spPr>
          <a:xfrm>
            <a:off x="3174492" y="1862329"/>
            <a:ext cx="513080" cy="318135"/>
          </a:xfrm>
          <a:custGeom>
            <a:avLst/>
            <a:gdLst/>
            <a:ahLst/>
            <a:cxnLst/>
            <a:rect l="l" t="t" r="r" b="b"/>
            <a:pathLst>
              <a:path w="513079" h="318135">
                <a:moveTo>
                  <a:pt x="512826" y="315468"/>
                </a:moveTo>
                <a:lnTo>
                  <a:pt x="512826" y="2286"/>
                </a:lnTo>
                <a:lnTo>
                  <a:pt x="511302" y="0"/>
                </a:lnTo>
                <a:lnTo>
                  <a:pt x="2285" y="0"/>
                </a:lnTo>
                <a:lnTo>
                  <a:pt x="0" y="2286"/>
                </a:lnTo>
                <a:lnTo>
                  <a:pt x="0" y="315468"/>
                </a:lnTo>
                <a:lnTo>
                  <a:pt x="2286" y="317754"/>
                </a:lnTo>
                <a:lnTo>
                  <a:pt x="5333" y="317754"/>
                </a:lnTo>
                <a:lnTo>
                  <a:pt x="5334" y="9906"/>
                </a:lnTo>
                <a:lnTo>
                  <a:pt x="9906" y="5334"/>
                </a:lnTo>
                <a:lnTo>
                  <a:pt x="9906" y="9906"/>
                </a:lnTo>
                <a:lnTo>
                  <a:pt x="503681" y="9906"/>
                </a:lnTo>
                <a:lnTo>
                  <a:pt x="503681" y="5334"/>
                </a:lnTo>
                <a:lnTo>
                  <a:pt x="508254" y="9906"/>
                </a:lnTo>
                <a:lnTo>
                  <a:pt x="508254" y="317754"/>
                </a:lnTo>
                <a:lnTo>
                  <a:pt x="511302" y="317754"/>
                </a:lnTo>
                <a:lnTo>
                  <a:pt x="512826" y="315468"/>
                </a:lnTo>
                <a:close/>
              </a:path>
              <a:path w="513079" h="318135">
                <a:moveTo>
                  <a:pt x="9906" y="9906"/>
                </a:moveTo>
                <a:lnTo>
                  <a:pt x="9906" y="5334"/>
                </a:lnTo>
                <a:lnTo>
                  <a:pt x="5334" y="9906"/>
                </a:lnTo>
                <a:lnTo>
                  <a:pt x="9906" y="9906"/>
                </a:lnTo>
                <a:close/>
              </a:path>
              <a:path w="513079" h="318135">
                <a:moveTo>
                  <a:pt x="9906" y="307848"/>
                </a:moveTo>
                <a:lnTo>
                  <a:pt x="9906" y="9906"/>
                </a:lnTo>
                <a:lnTo>
                  <a:pt x="5334" y="9906"/>
                </a:lnTo>
                <a:lnTo>
                  <a:pt x="5334" y="307848"/>
                </a:lnTo>
                <a:lnTo>
                  <a:pt x="9906" y="307848"/>
                </a:lnTo>
                <a:close/>
              </a:path>
              <a:path w="513079" h="318135">
                <a:moveTo>
                  <a:pt x="508254" y="307848"/>
                </a:moveTo>
                <a:lnTo>
                  <a:pt x="5334" y="307848"/>
                </a:lnTo>
                <a:lnTo>
                  <a:pt x="9906" y="313182"/>
                </a:lnTo>
                <a:lnTo>
                  <a:pt x="9906" y="317754"/>
                </a:lnTo>
                <a:lnTo>
                  <a:pt x="503681" y="317754"/>
                </a:lnTo>
                <a:lnTo>
                  <a:pt x="503681" y="313182"/>
                </a:lnTo>
                <a:lnTo>
                  <a:pt x="508254" y="307848"/>
                </a:lnTo>
                <a:close/>
              </a:path>
              <a:path w="513079" h="318135">
                <a:moveTo>
                  <a:pt x="9906" y="317754"/>
                </a:moveTo>
                <a:lnTo>
                  <a:pt x="9906" y="313182"/>
                </a:lnTo>
                <a:lnTo>
                  <a:pt x="5334" y="307848"/>
                </a:lnTo>
                <a:lnTo>
                  <a:pt x="5333" y="317754"/>
                </a:lnTo>
                <a:lnTo>
                  <a:pt x="9906" y="317754"/>
                </a:lnTo>
                <a:close/>
              </a:path>
              <a:path w="513079" h="318135">
                <a:moveTo>
                  <a:pt x="508254" y="9906"/>
                </a:moveTo>
                <a:lnTo>
                  <a:pt x="503681" y="5334"/>
                </a:lnTo>
                <a:lnTo>
                  <a:pt x="503681" y="9906"/>
                </a:lnTo>
                <a:lnTo>
                  <a:pt x="508254" y="9906"/>
                </a:lnTo>
                <a:close/>
              </a:path>
              <a:path w="513079" h="318135">
                <a:moveTo>
                  <a:pt x="508254" y="307848"/>
                </a:moveTo>
                <a:lnTo>
                  <a:pt x="508254" y="9906"/>
                </a:lnTo>
                <a:lnTo>
                  <a:pt x="503681" y="9906"/>
                </a:lnTo>
                <a:lnTo>
                  <a:pt x="503681" y="307848"/>
                </a:lnTo>
                <a:lnTo>
                  <a:pt x="508254" y="307848"/>
                </a:lnTo>
                <a:close/>
              </a:path>
              <a:path w="513079" h="318135">
                <a:moveTo>
                  <a:pt x="508254" y="317754"/>
                </a:moveTo>
                <a:lnTo>
                  <a:pt x="508254" y="307848"/>
                </a:lnTo>
                <a:lnTo>
                  <a:pt x="503681" y="313182"/>
                </a:lnTo>
                <a:lnTo>
                  <a:pt x="503681" y="317754"/>
                </a:lnTo>
                <a:lnTo>
                  <a:pt x="508254" y="317754"/>
                </a:lnTo>
                <a:close/>
              </a:path>
            </a:pathLst>
          </a:custGeom>
          <a:solidFill>
            <a:srgbClr val="7F7F7F"/>
          </a:solidFill>
        </p:spPr>
        <p:txBody>
          <a:bodyPr wrap="square" lIns="0" tIns="0" rIns="0" bIns="0" rtlCol="0"/>
          <a:lstStyle/>
          <a:p>
            <a:endParaRPr/>
          </a:p>
        </p:txBody>
      </p:sp>
      <p:sp>
        <p:nvSpPr>
          <p:cNvPr id="34" name="object 34"/>
          <p:cNvSpPr txBox="1"/>
          <p:nvPr/>
        </p:nvSpPr>
        <p:spPr>
          <a:xfrm>
            <a:off x="3225802" y="1901699"/>
            <a:ext cx="417830" cy="215444"/>
          </a:xfrm>
          <a:prstGeom prst="rect">
            <a:avLst/>
          </a:prstGeom>
        </p:spPr>
        <p:txBody>
          <a:bodyPr vert="horz" wrap="square" lIns="0" tIns="0" rIns="0" bIns="0" rtlCol="0">
            <a:spAutoFit/>
          </a:bodyPr>
          <a:lstStyle/>
          <a:p>
            <a:pPr marL="12697"/>
            <a:r>
              <a:rPr sz="1400" spc="-14" dirty="0">
                <a:latin typeface="Calibri"/>
                <a:cs typeface="Calibri"/>
              </a:rPr>
              <a:t>&gt;90%</a:t>
            </a:r>
            <a:endParaRPr sz="1400">
              <a:latin typeface="Calibri"/>
              <a:cs typeface="Calibri"/>
            </a:endParaRPr>
          </a:p>
        </p:txBody>
      </p:sp>
      <p:sp>
        <p:nvSpPr>
          <p:cNvPr id="35" name="object 35"/>
          <p:cNvSpPr/>
          <p:nvPr/>
        </p:nvSpPr>
        <p:spPr>
          <a:xfrm>
            <a:off x="5129021" y="1877569"/>
            <a:ext cx="502920" cy="307975"/>
          </a:xfrm>
          <a:custGeom>
            <a:avLst/>
            <a:gdLst/>
            <a:ahLst/>
            <a:cxnLst/>
            <a:rect l="l" t="t" r="r" b="b"/>
            <a:pathLst>
              <a:path w="502920" h="307975">
                <a:moveTo>
                  <a:pt x="0" y="0"/>
                </a:moveTo>
                <a:lnTo>
                  <a:pt x="0" y="307848"/>
                </a:lnTo>
                <a:lnTo>
                  <a:pt x="502920" y="307848"/>
                </a:lnTo>
                <a:lnTo>
                  <a:pt x="502920" y="0"/>
                </a:lnTo>
                <a:lnTo>
                  <a:pt x="0" y="0"/>
                </a:lnTo>
                <a:close/>
              </a:path>
            </a:pathLst>
          </a:custGeom>
          <a:solidFill>
            <a:srgbClr val="FFFFFF"/>
          </a:solidFill>
        </p:spPr>
        <p:txBody>
          <a:bodyPr wrap="square" lIns="0" tIns="0" rIns="0" bIns="0" rtlCol="0"/>
          <a:lstStyle/>
          <a:p>
            <a:endParaRPr/>
          </a:p>
        </p:txBody>
      </p:sp>
      <p:sp>
        <p:nvSpPr>
          <p:cNvPr id="36" name="object 36"/>
          <p:cNvSpPr/>
          <p:nvPr/>
        </p:nvSpPr>
        <p:spPr>
          <a:xfrm>
            <a:off x="5123688" y="1872997"/>
            <a:ext cx="513080" cy="317500"/>
          </a:xfrm>
          <a:custGeom>
            <a:avLst/>
            <a:gdLst/>
            <a:ahLst/>
            <a:cxnLst/>
            <a:rect l="l" t="t" r="r" b="b"/>
            <a:pathLst>
              <a:path w="513079" h="317500">
                <a:moveTo>
                  <a:pt x="512826" y="315468"/>
                </a:moveTo>
                <a:lnTo>
                  <a:pt x="512826" y="2286"/>
                </a:lnTo>
                <a:lnTo>
                  <a:pt x="511302" y="0"/>
                </a:lnTo>
                <a:lnTo>
                  <a:pt x="2285" y="0"/>
                </a:lnTo>
                <a:lnTo>
                  <a:pt x="0" y="2286"/>
                </a:lnTo>
                <a:lnTo>
                  <a:pt x="0" y="315468"/>
                </a:lnTo>
                <a:lnTo>
                  <a:pt x="2286" y="316992"/>
                </a:lnTo>
                <a:lnTo>
                  <a:pt x="5333" y="316992"/>
                </a:lnTo>
                <a:lnTo>
                  <a:pt x="5334" y="9144"/>
                </a:lnTo>
                <a:lnTo>
                  <a:pt x="9906" y="4572"/>
                </a:lnTo>
                <a:lnTo>
                  <a:pt x="9906" y="9144"/>
                </a:lnTo>
                <a:lnTo>
                  <a:pt x="503681" y="9144"/>
                </a:lnTo>
                <a:lnTo>
                  <a:pt x="503681" y="4572"/>
                </a:lnTo>
                <a:lnTo>
                  <a:pt x="508254" y="9144"/>
                </a:lnTo>
                <a:lnTo>
                  <a:pt x="508254" y="316992"/>
                </a:lnTo>
                <a:lnTo>
                  <a:pt x="511302" y="316992"/>
                </a:lnTo>
                <a:lnTo>
                  <a:pt x="512826" y="315468"/>
                </a:lnTo>
                <a:close/>
              </a:path>
              <a:path w="513079" h="317500">
                <a:moveTo>
                  <a:pt x="9906" y="9144"/>
                </a:moveTo>
                <a:lnTo>
                  <a:pt x="9906" y="4572"/>
                </a:lnTo>
                <a:lnTo>
                  <a:pt x="5334" y="9144"/>
                </a:lnTo>
                <a:lnTo>
                  <a:pt x="9906" y="9144"/>
                </a:lnTo>
                <a:close/>
              </a:path>
              <a:path w="513079" h="317500">
                <a:moveTo>
                  <a:pt x="9906" y="307848"/>
                </a:moveTo>
                <a:lnTo>
                  <a:pt x="9906" y="9144"/>
                </a:lnTo>
                <a:lnTo>
                  <a:pt x="5334" y="9144"/>
                </a:lnTo>
                <a:lnTo>
                  <a:pt x="5334" y="307848"/>
                </a:lnTo>
                <a:lnTo>
                  <a:pt x="9906" y="307848"/>
                </a:lnTo>
                <a:close/>
              </a:path>
              <a:path w="513079" h="317500">
                <a:moveTo>
                  <a:pt x="508254" y="307848"/>
                </a:moveTo>
                <a:lnTo>
                  <a:pt x="5334" y="307848"/>
                </a:lnTo>
                <a:lnTo>
                  <a:pt x="9906" y="312420"/>
                </a:lnTo>
                <a:lnTo>
                  <a:pt x="9906" y="316992"/>
                </a:lnTo>
                <a:lnTo>
                  <a:pt x="503681" y="316992"/>
                </a:lnTo>
                <a:lnTo>
                  <a:pt x="503681" y="312420"/>
                </a:lnTo>
                <a:lnTo>
                  <a:pt x="508254" y="307848"/>
                </a:lnTo>
                <a:close/>
              </a:path>
              <a:path w="513079" h="317500">
                <a:moveTo>
                  <a:pt x="9906" y="316992"/>
                </a:moveTo>
                <a:lnTo>
                  <a:pt x="9906" y="312420"/>
                </a:lnTo>
                <a:lnTo>
                  <a:pt x="5334" y="307848"/>
                </a:lnTo>
                <a:lnTo>
                  <a:pt x="5333" y="316992"/>
                </a:lnTo>
                <a:lnTo>
                  <a:pt x="9906" y="316992"/>
                </a:lnTo>
                <a:close/>
              </a:path>
              <a:path w="513079" h="317500">
                <a:moveTo>
                  <a:pt x="508254" y="9144"/>
                </a:moveTo>
                <a:lnTo>
                  <a:pt x="503681" y="4572"/>
                </a:lnTo>
                <a:lnTo>
                  <a:pt x="503681" y="9144"/>
                </a:lnTo>
                <a:lnTo>
                  <a:pt x="508254" y="9144"/>
                </a:lnTo>
                <a:close/>
              </a:path>
              <a:path w="513079" h="317500">
                <a:moveTo>
                  <a:pt x="508254" y="307848"/>
                </a:moveTo>
                <a:lnTo>
                  <a:pt x="508254" y="9144"/>
                </a:lnTo>
                <a:lnTo>
                  <a:pt x="503681" y="9144"/>
                </a:lnTo>
                <a:lnTo>
                  <a:pt x="503681" y="307848"/>
                </a:lnTo>
                <a:lnTo>
                  <a:pt x="508254" y="307848"/>
                </a:lnTo>
                <a:close/>
              </a:path>
              <a:path w="513079" h="317500">
                <a:moveTo>
                  <a:pt x="508254" y="316992"/>
                </a:moveTo>
                <a:lnTo>
                  <a:pt x="508254" y="307848"/>
                </a:lnTo>
                <a:lnTo>
                  <a:pt x="503681" y="312420"/>
                </a:lnTo>
                <a:lnTo>
                  <a:pt x="503681" y="316992"/>
                </a:lnTo>
                <a:lnTo>
                  <a:pt x="508254" y="316992"/>
                </a:lnTo>
                <a:close/>
              </a:path>
            </a:pathLst>
          </a:custGeom>
          <a:solidFill>
            <a:srgbClr val="7F7F7F"/>
          </a:solidFill>
        </p:spPr>
        <p:txBody>
          <a:bodyPr wrap="square" lIns="0" tIns="0" rIns="0" bIns="0" rtlCol="0"/>
          <a:lstStyle/>
          <a:p>
            <a:endParaRPr/>
          </a:p>
        </p:txBody>
      </p:sp>
      <p:sp>
        <p:nvSpPr>
          <p:cNvPr id="37" name="object 37"/>
          <p:cNvSpPr txBox="1"/>
          <p:nvPr/>
        </p:nvSpPr>
        <p:spPr>
          <a:xfrm>
            <a:off x="5174998" y="1912367"/>
            <a:ext cx="417830" cy="215444"/>
          </a:xfrm>
          <a:prstGeom prst="rect">
            <a:avLst/>
          </a:prstGeom>
        </p:spPr>
        <p:txBody>
          <a:bodyPr vert="horz" wrap="square" lIns="0" tIns="0" rIns="0" bIns="0" rtlCol="0">
            <a:spAutoFit/>
          </a:bodyPr>
          <a:lstStyle/>
          <a:p>
            <a:pPr marL="12697"/>
            <a:r>
              <a:rPr sz="1400" spc="-14" dirty="0">
                <a:latin typeface="Calibri"/>
                <a:cs typeface="Calibri"/>
              </a:rPr>
              <a:t>&lt;10%</a:t>
            </a:r>
            <a:endParaRPr sz="1400">
              <a:latin typeface="Calibri"/>
              <a:cs typeface="Calibri"/>
            </a:endParaRPr>
          </a:p>
        </p:txBody>
      </p:sp>
      <p:sp>
        <p:nvSpPr>
          <p:cNvPr id="38" name="object 38"/>
          <p:cNvSpPr/>
          <p:nvPr/>
        </p:nvSpPr>
        <p:spPr>
          <a:xfrm>
            <a:off x="4975097" y="5295138"/>
            <a:ext cx="38100" cy="719327"/>
          </a:xfrm>
          <a:prstGeom prst="rect">
            <a:avLst/>
          </a:prstGeom>
          <a:blipFill>
            <a:blip r:embed="rId2" cstate="print"/>
            <a:stretch>
              <a:fillRect/>
            </a:stretch>
          </a:blipFill>
        </p:spPr>
        <p:txBody>
          <a:bodyPr wrap="square" lIns="0" tIns="0" rIns="0" bIns="0" rtlCol="0"/>
          <a:lstStyle/>
          <a:p>
            <a:endParaRPr/>
          </a:p>
        </p:txBody>
      </p:sp>
      <p:sp>
        <p:nvSpPr>
          <p:cNvPr id="39" name="object 39"/>
          <p:cNvSpPr/>
          <p:nvPr/>
        </p:nvSpPr>
        <p:spPr>
          <a:xfrm>
            <a:off x="5259325" y="3621022"/>
            <a:ext cx="504191" cy="307340"/>
          </a:xfrm>
          <a:custGeom>
            <a:avLst/>
            <a:gdLst/>
            <a:ahLst/>
            <a:cxnLst/>
            <a:rect l="l" t="t" r="r" b="b"/>
            <a:pathLst>
              <a:path w="504189" h="307339">
                <a:moveTo>
                  <a:pt x="0" y="0"/>
                </a:moveTo>
                <a:lnTo>
                  <a:pt x="0" y="307086"/>
                </a:lnTo>
                <a:lnTo>
                  <a:pt x="503681" y="307086"/>
                </a:lnTo>
                <a:lnTo>
                  <a:pt x="503681" y="0"/>
                </a:lnTo>
                <a:lnTo>
                  <a:pt x="0" y="0"/>
                </a:lnTo>
                <a:close/>
              </a:path>
            </a:pathLst>
          </a:custGeom>
          <a:solidFill>
            <a:srgbClr val="FFFFFF"/>
          </a:solidFill>
        </p:spPr>
        <p:txBody>
          <a:bodyPr wrap="square" lIns="0" tIns="0" rIns="0" bIns="0" rtlCol="0"/>
          <a:lstStyle/>
          <a:p>
            <a:endParaRPr/>
          </a:p>
        </p:txBody>
      </p:sp>
      <p:sp>
        <p:nvSpPr>
          <p:cNvPr id="40" name="object 40"/>
          <p:cNvSpPr/>
          <p:nvPr/>
        </p:nvSpPr>
        <p:spPr>
          <a:xfrm>
            <a:off x="5254752" y="3615692"/>
            <a:ext cx="513080" cy="318135"/>
          </a:xfrm>
          <a:custGeom>
            <a:avLst/>
            <a:gdLst/>
            <a:ahLst/>
            <a:cxnLst/>
            <a:rect l="l" t="t" r="r" b="b"/>
            <a:pathLst>
              <a:path w="513079" h="318135">
                <a:moveTo>
                  <a:pt x="512826" y="315468"/>
                </a:moveTo>
                <a:lnTo>
                  <a:pt x="512826" y="2286"/>
                </a:lnTo>
                <a:lnTo>
                  <a:pt x="510540" y="0"/>
                </a:lnTo>
                <a:lnTo>
                  <a:pt x="2285" y="0"/>
                </a:lnTo>
                <a:lnTo>
                  <a:pt x="0" y="2286"/>
                </a:lnTo>
                <a:lnTo>
                  <a:pt x="0" y="315468"/>
                </a:lnTo>
                <a:lnTo>
                  <a:pt x="2286" y="317754"/>
                </a:lnTo>
                <a:lnTo>
                  <a:pt x="4572" y="317754"/>
                </a:lnTo>
                <a:lnTo>
                  <a:pt x="4572" y="9906"/>
                </a:lnTo>
                <a:lnTo>
                  <a:pt x="9906" y="5334"/>
                </a:lnTo>
                <a:lnTo>
                  <a:pt x="9906" y="9906"/>
                </a:lnTo>
                <a:lnTo>
                  <a:pt x="503681" y="9906"/>
                </a:lnTo>
                <a:lnTo>
                  <a:pt x="503681" y="5334"/>
                </a:lnTo>
                <a:lnTo>
                  <a:pt x="508254" y="9906"/>
                </a:lnTo>
                <a:lnTo>
                  <a:pt x="508254" y="317754"/>
                </a:lnTo>
                <a:lnTo>
                  <a:pt x="510540" y="317754"/>
                </a:lnTo>
                <a:lnTo>
                  <a:pt x="512826" y="315468"/>
                </a:lnTo>
                <a:close/>
              </a:path>
              <a:path w="513079" h="318135">
                <a:moveTo>
                  <a:pt x="9906" y="9906"/>
                </a:moveTo>
                <a:lnTo>
                  <a:pt x="9906" y="5334"/>
                </a:lnTo>
                <a:lnTo>
                  <a:pt x="4572" y="9906"/>
                </a:lnTo>
                <a:lnTo>
                  <a:pt x="9906" y="9906"/>
                </a:lnTo>
                <a:close/>
              </a:path>
              <a:path w="513079" h="318135">
                <a:moveTo>
                  <a:pt x="9906" y="307848"/>
                </a:moveTo>
                <a:lnTo>
                  <a:pt x="9906" y="9906"/>
                </a:lnTo>
                <a:lnTo>
                  <a:pt x="4572" y="9906"/>
                </a:lnTo>
                <a:lnTo>
                  <a:pt x="4572" y="307848"/>
                </a:lnTo>
                <a:lnTo>
                  <a:pt x="9906" y="307848"/>
                </a:lnTo>
                <a:close/>
              </a:path>
              <a:path w="513079" h="318135">
                <a:moveTo>
                  <a:pt x="508254" y="307848"/>
                </a:moveTo>
                <a:lnTo>
                  <a:pt x="4572" y="307848"/>
                </a:lnTo>
                <a:lnTo>
                  <a:pt x="9906" y="312420"/>
                </a:lnTo>
                <a:lnTo>
                  <a:pt x="9906" y="317754"/>
                </a:lnTo>
                <a:lnTo>
                  <a:pt x="503681" y="317754"/>
                </a:lnTo>
                <a:lnTo>
                  <a:pt x="503681" y="312420"/>
                </a:lnTo>
                <a:lnTo>
                  <a:pt x="508254" y="307848"/>
                </a:lnTo>
                <a:close/>
              </a:path>
              <a:path w="513079" h="318135">
                <a:moveTo>
                  <a:pt x="9906" y="317754"/>
                </a:moveTo>
                <a:lnTo>
                  <a:pt x="9906" y="312420"/>
                </a:lnTo>
                <a:lnTo>
                  <a:pt x="4572" y="307848"/>
                </a:lnTo>
                <a:lnTo>
                  <a:pt x="4572" y="317754"/>
                </a:lnTo>
                <a:lnTo>
                  <a:pt x="9906" y="317754"/>
                </a:lnTo>
                <a:close/>
              </a:path>
              <a:path w="513079" h="318135">
                <a:moveTo>
                  <a:pt x="508254" y="9906"/>
                </a:moveTo>
                <a:lnTo>
                  <a:pt x="503681" y="5334"/>
                </a:lnTo>
                <a:lnTo>
                  <a:pt x="503681" y="9906"/>
                </a:lnTo>
                <a:lnTo>
                  <a:pt x="508254" y="9906"/>
                </a:lnTo>
                <a:close/>
              </a:path>
              <a:path w="513079" h="318135">
                <a:moveTo>
                  <a:pt x="508254" y="307848"/>
                </a:moveTo>
                <a:lnTo>
                  <a:pt x="508254" y="9906"/>
                </a:lnTo>
                <a:lnTo>
                  <a:pt x="503681" y="9906"/>
                </a:lnTo>
                <a:lnTo>
                  <a:pt x="503681" y="307848"/>
                </a:lnTo>
                <a:lnTo>
                  <a:pt x="508254" y="307848"/>
                </a:lnTo>
                <a:close/>
              </a:path>
              <a:path w="513079" h="318135">
                <a:moveTo>
                  <a:pt x="508254" y="317754"/>
                </a:moveTo>
                <a:lnTo>
                  <a:pt x="508254" y="307848"/>
                </a:lnTo>
                <a:lnTo>
                  <a:pt x="503681" y="312420"/>
                </a:lnTo>
                <a:lnTo>
                  <a:pt x="503681" y="317754"/>
                </a:lnTo>
                <a:lnTo>
                  <a:pt x="508254" y="317754"/>
                </a:lnTo>
                <a:close/>
              </a:path>
            </a:pathLst>
          </a:custGeom>
          <a:solidFill>
            <a:srgbClr val="7F7F7F"/>
          </a:solidFill>
        </p:spPr>
        <p:txBody>
          <a:bodyPr wrap="square" lIns="0" tIns="0" rIns="0" bIns="0" rtlCol="0"/>
          <a:lstStyle/>
          <a:p>
            <a:endParaRPr/>
          </a:p>
        </p:txBody>
      </p:sp>
      <p:sp>
        <p:nvSpPr>
          <p:cNvPr id="41" name="object 41"/>
          <p:cNvSpPr txBox="1"/>
          <p:nvPr/>
        </p:nvSpPr>
        <p:spPr>
          <a:xfrm>
            <a:off x="5306059" y="3655061"/>
            <a:ext cx="417830" cy="215444"/>
          </a:xfrm>
          <a:prstGeom prst="rect">
            <a:avLst/>
          </a:prstGeom>
        </p:spPr>
        <p:txBody>
          <a:bodyPr vert="horz" wrap="square" lIns="0" tIns="0" rIns="0" bIns="0" rtlCol="0">
            <a:spAutoFit/>
          </a:bodyPr>
          <a:lstStyle/>
          <a:p>
            <a:pPr marL="12697"/>
            <a:r>
              <a:rPr sz="1400" spc="-14" dirty="0">
                <a:latin typeface="Calibri"/>
                <a:cs typeface="Calibri"/>
              </a:rPr>
              <a:t>&lt;10%</a:t>
            </a:r>
            <a:endParaRPr sz="1400">
              <a:latin typeface="Calibri"/>
              <a:cs typeface="Calibri"/>
            </a:endParaRPr>
          </a:p>
        </p:txBody>
      </p:sp>
      <p:sp>
        <p:nvSpPr>
          <p:cNvPr id="42" name="object 42"/>
          <p:cNvSpPr/>
          <p:nvPr/>
        </p:nvSpPr>
        <p:spPr>
          <a:xfrm>
            <a:off x="3241548" y="3621022"/>
            <a:ext cx="502920" cy="307340"/>
          </a:xfrm>
          <a:custGeom>
            <a:avLst/>
            <a:gdLst/>
            <a:ahLst/>
            <a:cxnLst/>
            <a:rect l="l" t="t" r="r" b="b"/>
            <a:pathLst>
              <a:path w="502920" h="307339">
                <a:moveTo>
                  <a:pt x="0" y="0"/>
                </a:moveTo>
                <a:lnTo>
                  <a:pt x="0" y="307086"/>
                </a:lnTo>
                <a:lnTo>
                  <a:pt x="502919" y="307086"/>
                </a:lnTo>
                <a:lnTo>
                  <a:pt x="502919" y="0"/>
                </a:lnTo>
                <a:lnTo>
                  <a:pt x="0" y="0"/>
                </a:lnTo>
                <a:close/>
              </a:path>
            </a:pathLst>
          </a:custGeom>
          <a:solidFill>
            <a:srgbClr val="FFFFFF"/>
          </a:solidFill>
        </p:spPr>
        <p:txBody>
          <a:bodyPr wrap="square" lIns="0" tIns="0" rIns="0" bIns="0" rtlCol="0"/>
          <a:lstStyle/>
          <a:p>
            <a:endParaRPr/>
          </a:p>
        </p:txBody>
      </p:sp>
      <p:sp>
        <p:nvSpPr>
          <p:cNvPr id="43" name="object 43"/>
          <p:cNvSpPr/>
          <p:nvPr/>
        </p:nvSpPr>
        <p:spPr>
          <a:xfrm>
            <a:off x="3236214" y="3615692"/>
            <a:ext cx="513080" cy="318135"/>
          </a:xfrm>
          <a:custGeom>
            <a:avLst/>
            <a:gdLst/>
            <a:ahLst/>
            <a:cxnLst/>
            <a:rect l="l" t="t" r="r" b="b"/>
            <a:pathLst>
              <a:path w="513079" h="318135">
                <a:moveTo>
                  <a:pt x="512826" y="315468"/>
                </a:moveTo>
                <a:lnTo>
                  <a:pt x="512826" y="2286"/>
                </a:lnTo>
                <a:lnTo>
                  <a:pt x="511302" y="0"/>
                </a:lnTo>
                <a:lnTo>
                  <a:pt x="2285" y="0"/>
                </a:lnTo>
                <a:lnTo>
                  <a:pt x="0" y="2286"/>
                </a:lnTo>
                <a:lnTo>
                  <a:pt x="0" y="315468"/>
                </a:lnTo>
                <a:lnTo>
                  <a:pt x="2286" y="317754"/>
                </a:lnTo>
                <a:lnTo>
                  <a:pt x="5333" y="317754"/>
                </a:lnTo>
                <a:lnTo>
                  <a:pt x="5334" y="9906"/>
                </a:lnTo>
                <a:lnTo>
                  <a:pt x="9906" y="5334"/>
                </a:lnTo>
                <a:lnTo>
                  <a:pt x="9906" y="9906"/>
                </a:lnTo>
                <a:lnTo>
                  <a:pt x="503681" y="9906"/>
                </a:lnTo>
                <a:lnTo>
                  <a:pt x="503681" y="5334"/>
                </a:lnTo>
                <a:lnTo>
                  <a:pt x="508254" y="9906"/>
                </a:lnTo>
                <a:lnTo>
                  <a:pt x="508254" y="317754"/>
                </a:lnTo>
                <a:lnTo>
                  <a:pt x="511302" y="317754"/>
                </a:lnTo>
                <a:lnTo>
                  <a:pt x="512826" y="315468"/>
                </a:lnTo>
                <a:close/>
              </a:path>
              <a:path w="513079" h="318135">
                <a:moveTo>
                  <a:pt x="9906" y="9906"/>
                </a:moveTo>
                <a:lnTo>
                  <a:pt x="9906" y="5334"/>
                </a:lnTo>
                <a:lnTo>
                  <a:pt x="5334" y="9906"/>
                </a:lnTo>
                <a:lnTo>
                  <a:pt x="9906" y="9906"/>
                </a:lnTo>
                <a:close/>
              </a:path>
              <a:path w="513079" h="318135">
                <a:moveTo>
                  <a:pt x="9906" y="307848"/>
                </a:moveTo>
                <a:lnTo>
                  <a:pt x="9906" y="9906"/>
                </a:lnTo>
                <a:lnTo>
                  <a:pt x="5334" y="9906"/>
                </a:lnTo>
                <a:lnTo>
                  <a:pt x="5334" y="307848"/>
                </a:lnTo>
                <a:lnTo>
                  <a:pt x="9906" y="307848"/>
                </a:lnTo>
                <a:close/>
              </a:path>
              <a:path w="513079" h="318135">
                <a:moveTo>
                  <a:pt x="508254" y="307848"/>
                </a:moveTo>
                <a:lnTo>
                  <a:pt x="5334" y="307848"/>
                </a:lnTo>
                <a:lnTo>
                  <a:pt x="9906" y="312420"/>
                </a:lnTo>
                <a:lnTo>
                  <a:pt x="9906" y="317754"/>
                </a:lnTo>
                <a:lnTo>
                  <a:pt x="503681" y="317754"/>
                </a:lnTo>
                <a:lnTo>
                  <a:pt x="503681" y="312420"/>
                </a:lnTo>
                <a:lnTo>
                  <a:pt x="508254" y="307848"/>
                </a:lnTo>
                <a:close/>
              </a:path>
              <a:path w="513079" h="318135">
                <a:moveTo>
                  <a:pt x="9906" y="317754"/>
                </a:moveTo>
                <a:lnTo>
                  <a:pt x="9906" y="312420"/>
                </a:lnTo>
                <a:lnTo>
                  <a:pt x="5334" y="307848"/>
                </a:lnTo>
                <a:lnTo>
                  <a:pt x="5333" y="317754"/>
                </a:lnTo>
                <a:lnTo>
                  <a:pt x="9906" y="317754"/>
                </a:lnTo>
                <a:close/>
              </a:path>
              <a:path w="513079" h="318135">
                <a:moveTo>
                  <a:pt x="508254" y="9906"/>
                </a:moveTo>
                <a:lnTo>
                  <a:pt x="503681" y="5334"/>
                </a:lnTo>
                <a:lnTo>
                  <a:pt x="503681" y="9906"/>
                </a:lnTo>
                <a:lnTo>
                  <a:pt x="508254" y="9906"/>
                </a:lnTo>
                <a:close/>
              </a:path>
              <a:path w="513079" h="318135">
                <a:moveTo>
                  <a:pt x="508254" y="307848"/>
                </a:moveTo>
                <a:lnTo>
                  <a:pt x="508254" y="9906"/>
                </a:lnTo>
                <a:lnTo>
                  <a:pt x="503681" y="9906"/>
                </a:lnTo>
                <a:lnTo>
                  <a:pt x="503681" y="307848"/>
                </a:lnTo>
                <a:lnTo>
                  <a:pt x="508254" y="307848"/>
                </a:lnTo>
                <a:close/>
              </a:path>
              <a:path w="513079" h="318135">
                <a:moveTo>
                  <a:pt x="508254" y="317754"/>
                </a:moveTo>
                <a:lnTo>
                  <a:pt x="508254" y="307848"/>
                </a:lnTo>
                <a:lnTo>
                  <a:pt x="503681" y="312420"/>
                </a:lnTo>
                <a:lnTo>
                  <a:pt x="503681" y="317754"/>
                </a:lnTo>
                <a:lnTo>
                  <a:pt x="508254" y="317754"/>
                </a:lnTo>
                <a:close/>
              </a:path>
            </a:pathLst>
          </a:custGeom>
          <a:solidFill>
            <a:srgbClr val="7F7F7F"/>
          </a:solidFill>
        </p:spPr>
        <p:txBody>
          <a:bodyPr wrap="square" lIns="0" tIns="0" rIns="0" bIns="0" rtlCol="0"/>
          <a:lstStyle/>
          <a:p>
            <a:endParaRPr/>
          </a:p>
        </p:txBody>
      </p:sp>
      <p:sp>
        <p:nvSpPr>
          <p:cNvPr id="44" name="object 44"/>
          <p:cNvSpPr txBox="1"/>
          <p:nvPr/>
        </p:nvSpPr>
        <p:spPr>
          <a:xfrm>
            <a:off x="3287523" y="3655061"/>
            <a:ext cx="417830" cy="215444"/>
          </a:xfrm>
          <a:prstGeom prst="rect">
            <a:avLst/>
          </a:prstGeom>
        </p:spPr>
        <p:txBody>
          <a:bodyPr vert="horz" wrap="square" lIns="0" tIns="0" rIns="0" bIns="0" rtlCol="0">
            <a:spAutoFit/>
          </a:bodyPr>
          <a:lstStyle/>
          <a:p>
            <a:pPr marL="12697"/>
            <a:r>
              <a:rPr sz="1400" spc="-14" dirty="0">
                <a:latin typeface="Calibri"/>
                <a:cs typeface="Calibri"/>
              </a:rPr>
              <a:t>&gt;90%</a:t>
            </a:r>
            <a:endParaRPr sz="1400">
              <a:latin typeface="Calibri"/>
              <a:cs typeface="Calibri"/>
            </a:endParaRPr>
          </a:p>
        </p:txBody>
      </p:sp>
      <p:sp>
        <p:nvSpPr>
          <p:cNvPr id="45" name="object 45"/>
          <p:cNvSpPr txBox="1"/>
          <p:nvPr/>
        </p:nvSpPr>
        <p:spPr>
          <a:xfrm>
            <a:off x="427694" y="6363971"/>
            <a:ext cx="4257040" cy="495934"/>
          </a:xfrm>
          <a:prstGeom prst="rect">
            <a:avLst/>
          </a:prstGeom>
        </p:spPr>
        <p:txBody>
          <a:bodyPr vert="horz" wrap="square" lIns="0" tIns="0" rIns="0" bIns="0" rtlCol="0">
            <a:spAutoFit/>
          </a:bodyPr>
          <a:lstStyle/>
          <a:p>
            <a:pPr marL="12697">
              <a:lnSpc>
                <a:spcPts val="1160"/>
              </a:lnSpc>
            </a:pPr>
            <a:r>
              <a:rPr sz="1100" i="1" spc="-4" dirty="0">
                <a:solidFill>
                  <a:srgbClr val="7E7E7E"/>
                </a:solidFill>
                <a:latin typeface="Calibri"/>
                <a:cs typeface="Calibri"/>
              </a:rPr>
              <a:t>Note: FeMn </a:t>
            </a:r>
            <a:r>
              <a:rPr sz="1100" i="1" spc="-10" dirty="0">
                <a:solidFill>
                  <a:srgbClr val="7E7E7E"/>
                </a:solidFill>
                <a:latin typeface="Calibri"/>
                <a:cs typeface="Calibri"/>
              </a:rPr>
              <a:t>includes </a:t>
            </a:r>
            <a:r>
              <a:rPr sz="1100" i="1" spc="-4" dirty="0">
                <a:solidFill>
                  <a:srgbClr val="7E7E7E"/>
                </a:solidFill>
                <a:latin typeface="Calibri"/>
                <a:cs typeface="Calibri"/>
              </a:rPr>
              <a:t>HC FeMn and </a:t>
            </a:r>
            <a:r>
              <a:rPr sz="1100" i="1" spc="-10" dirty="0">
                <a:solidFill>
                  <a:srgbClr val="7E7E7E"/>
                </a:solidFill>
                <a:latin typeface="Calibri"/>
                <a:cs typeface="Calibri"/>
              </a:rPr>
              <a:t>refined </a:t>
            </a:r>
            <a:r>
              <a:rPr sz="1100" i="1" spc="-4" dirty="0">
                <a:solidFill>
                  <a:srgbClr val="7E7E7E"/>
                </a:solidFill>
                <a:latin typeface="Calibri"/>
                <a:cs typeface="Calibri"/>
              </a:rPr>
              <a:t>FeMn; FeSi on </a:t>
            </a:r>
            <a:r>
              <a:rPr sz="1100" i="1" spc="-10" dirty="0">
                <a:solidFill>
                  <a:srgbClr val="7E7E7E"/>
                </a:solidFill>
                <a:latin typeface="Calibri"/>
                <a:cs typeface="Calibri"/>
              </a:rPr>
              <a:t>contained </a:t>
            </a:r>
            <a:r>
              <a:rPr sz="1100" i="1" spc="-4" dirty="0">
                <a:solidFill>
                  <a:srgbClr val="7E7E7E"/>
                </a:solidFill>
                <a:latin typeface="Calibri"/>
                <a:cs typeface="Calibri"/>
              </a:rPr>
              <a:t>Si</a:t>
            </a:r>
            <a:r>
              <a:rPr sz="1100" i="1" spc="130" dirty="0">
                <a:solidFill>
                  <a:srgbClr val="7E7E7E"/>
                </a:solidFill>
                <a:latin typeface="Calibri"/>
                <a:cs typeface="Calibri"/>
              </a:rPr>
              <a:t> </a:t>
            </a:r>
            <a:r>
              <a:rPr sz="1100" i="1" spc="-10" dirty="0">
                <a:solidFill>
                  <a:srgbClr val="7E7E7E"/>
                </a:solidFill>
                <a:latin typeface="Calibri"/>
                <a:cs typeface="Calibri"/>
              </a:rPr>
              <a:t>basis</a:t>
            </a:r>
            <a:endParaRPr sz="1100">
              <a:latin typeface="Calibri"/>
              <a:cs typeface="Calibri"/>
            </a:endParaRPr>
          </a:p>
          <a:p>
            <a:pPr marL="12697">
              <a:lnSpc>
                <a:spcPts val="1160"/>
              </a:lnSpc>
              <a:tabLst>
                <a:tab pos="296475" algn="l"/>
              </a:tabLst>
            </a:pPr>
            <a:r>
              <a:rPr sz="1100" i="1" spc="-4" dirty="0">
                <a:solidFill>
                  <a:srgbClr val="7E7E7E"/>
                </a:solidFill>
                <a:latin typeface="Calibri"/>
                <a:cs typeface="Calibri"/>
              </a:rPr>
              <a:t>(a)	American Petroleum</a:t>
            </a:r>
            <a:r>
              <a:rPr sz="1100" i="1" dirty="0">
                <a:solidFill>
                  <a:srgbClr val="7E7E7E"/>
                </a:solidFill>
                <a:latin typeface="Calibri"/>
                <a:cs typeface="Calibri"/>
              </a:rPr>
              <a:t> </a:t>
            </a:r>
            <a:r>
              <a:rPr sz="1100" i="1" spc="-10" dirty="0">
                <a:solidFill>
                  <a:srgbClr val="7E7E7E"/>
                </a:solidFill>
                <a:latin typeface="Calibri"/>
                <a:cs typeface="Calibri"/>
              </a:rPr>
              <a:t>Institute</a:t>
            </a:r>
            <a:endParaRPr sz="1100">
              <a:latin typeface="Calibri"/>
              <a:cs typeface="Calibri"/>
            </a:endParaRPr>
          </a:p>
          <a:p>
            <a:pPr marL="12697">
              <a:spcBef>
                <a:spcPts val="105"/>
              </a:spcBef>
            </a:pPr>
            <a:r>
              <a:rPr sz="1100" i="1" spc="-10" dirty="0">
                <a:solidFill>
                  <a:srgbClr val="7E7E7E"/>
                </a:solidFill>
                <a:latin typeface="Calibri"/>
                <a:cs typeface="Calibri"/>
              </a:rPr>
              <a:t>Source: </a:t>
            </a:r>
            <a:r>
              <a:rPr sz="1100" i="1" spc="-4" dirty="0">
                <a:solidFill>
                  <a:srgbClr val="7E7E7E"/>
                </a:solidFill>
                <a:latin typeface="Calibri"/>
                <a:cs typeface="Calibri"/>
              </a:rPr>
              <a:t>CRU, CPM, </a:t>
            </a:r>
            <a:r>
              <a:rPr sz="1100" i="1" spc="-10" dirty="0">
                <a:solidFill>
                  <a:srgbClr val="7E7E7E"/>
                </a:solidFill>
                <a:latin typeface="Calibri"/>
                <a:cs typeface="Calibri"/>
              </a:rPr>
              <a:t>K.Fowkes, </a:t>
            </a:r>
            <a:r>
              <a:rPr sz="1100" i="1" spc="-4" dirty="0">
                <a:solidFill>
                  <a:srgbClr val="7E7E7E"/>
                </a:solidFill>
                <a:latin typeface="Calibri"/>
                <a:cs typeface="Calibri"/>
              </a:rPr>
              <a:t>Hatch, </a:t>
            </a:r>
            <a:r>
              <a:rPr sz="1100" i="1" spc="-10" dirty="0">
                <a:solidFill>
                  <a:srgbClr val="7E7E7E"/>
                </a:solidFill>
                <a:latin typeface="Calibri"/>
                <a:cs typeface="Calibri"/>
              </a:rPr>
              <a:t>Macquarie</a:t>
            </a:r>
            <a:r>
              <a:rPr sz="1100" i="1" spc="105" dirty="0">
                <a:solidFill>
                  <a:srgbClr val="7E7E7E"/>
                </a:solidFill>
                <a:latin typeface="Calibri"/>
                <a:cs typeface="Calibri"/>
              </a:rPr>
              <a:t> </a:t>
            </a:r>
            <a:r>
              <a:rPr sz="1100" i="1" spc="-10" dirty="0">
                <a:solidFill>
                  <a:srgbClr val="7E7E7E"/>
                </a:solidFill>
                <a:latin typeface="Calibri"/>
                <a:cs typeface="Calibri"/>
              </a:rPr>
              <a:t>Research</a:t>
            </a:r>
            <a:endParaRPr sz="1100">
              <a:latin typeface="Calibri"/>
              <a:cs typeface="Calibri"/>
            </a:endParaRPr>
          </a:p>
        </p:txBody>
      </p:sp>
      <p:sp>
        <p:nvSpPr>
          <p:cNvPr id="46" name="object 46"/>
          <p:cNvSpPr/>
          <p:nvPr/>
        </p:nvSpPr>
        <p:spPr>
          <a:xfrm>
            <a:off x="7053748" y="3085508"/>
            <a:ext cx="2157309" cy="2156901"/>
          </a:xfrm>
          <a:prstGeom prst="rect">
            <a:avLst/>
          </a:prstGeom>
          <a:blipFill>
            <a:blip r:embed="rId3" cstate="print"/>
            <a:stretch>
              <a:fillRect/>
            </a:stretch>
          </a:blipFill>
        </p:spPr>
        <p:txBody>
          <a:bodyPr wrap="square" lIns="0" tIns="0" rIns="0" bIns="0" rtlCol="0"/>
          <a:lstStyle/>
          <a:p>
            <a:endParaRPr/>
          </a:p>
        </p:txBody>
      </p:sp>
      <p:sp>
        <p:nvSpPr>
          <p:cNvPr id="47" name="object 47"/>
          <p:cNvSpPr/>
          <p:nvPr/>
        </p:nvSpPr>
        <p:spPr>
          <a:xfrm>
            <a:off x="8184642" y="1527811"/>
            <a:ext cx="1508760" cy="1320164"/>
          </a:xfrm>
          <a:custGeom>
            <a:avLst/>
            <a:gdLst/>
            <a:ahLst/>
            <a:cxnLst/>
            <a:rect l="l" t="t" r="r" b="b"/>
            <a:pathLst>
              <a:path w="1508759" h="1320164">
                <a:moveTo>
                  <a:pt x="0" y="0"/>
                </a:moveTo>
                <a:lnTo>
                  <a:pt x="0" y="1319784"/>
                </a:lnTo>
                <a:lnTo>
                  <a:pt x="1508759" y="1319783"/>
                </a:lnTo>
                <a:lnTo>
                  <a:pt x="1508759" y="0"/>
                </a:lnTo>
                <a:lnTo>
                  <a:pt x="0" y="0"/>
                </a:lnTo>
                <a:close/>
              </a:path>
            </a:pathLst>
          </a:custGeom>
          <a:solidFill>
            <a:srgbClr val="E9E6D8"/>
          </a:solidFill>
        </p:spPr>
        <p:txBody>
          <a:bodyPr wrap="square" lIns="0" tIns="0" rIns="0" bIns="0" rtlCol="0"/>
          <a:lstStyle/>
          <a:p>
            <a:endParaRPr/>
          </a:p>
        </p:txBody>
      </p:sp>
      <p:sp>
        <p:nvSpPr>
          <p:cNvPr id="48" name="object 48"/>
          <p:cNvSpPr/>
          <p:nvPr/>
        </p:nvSpPr>
        <p:spPr>
          <a:xfrm>
            <a:off x="6358128" y="1552197"/>
            <a:ext cx="1508760" cy="1320164"/>
          </a:xfrm>
          <a:custGeom>
            <a:avLst/>
            <a:gdLst/>
            <a:ahLst/>
            <a:cxnLst/>
            <a:rect l="l" t="t" r="r" b="b"/>
            <a:pathLst>
              <a:path w="1508759" h="1320164">
                <a:moveTo>
                  <a:pt x="0" y="0"/>
                </a:moveTo>
                <a:lnTo>
                  <a:pt x="0" y="1319783"/>
                </a:lnTo>
                <a:lnTo>
                  <a:pt x="1508759" y="1319783"/>
                </a:lnTo>
                <a:lnTo>
                  <a:pt x="1508759" y="0"/>
                </a:lnTo>
                <a:lnTo>
                  <a:pt x="0" y="0"/>
                </a:lnTo>
                <a:close/>
              </a:path>
            </a:pathLst>
          </a:custGeom>
          <a:solidFill>
            <a:srgbClr val="E9E6D8"/>
          </a:solidFill>
        </p:spPr>
        <p:txBody>
          <a:bodyPr wrap="square" lIns="0" tIns="0" rIns="0" bIns="0" rtlCol="0"/>
          <a:lstStyle/>
          <a:p>
            <a:endParaRPr/>
          </a:p>
        </p:txBody>
      </p:sp>
      <p:sp>
        <p:nvSpPr>
          <p:cNvPr id="49" name="object 49"/>
          <p:cNvSpPr txBox="1"/>
          <p:nvPr/>
        </p:nvSpPr>
        <p:spPr>
          <a:xfrm>
            <a:off x="9012430" y="3175001"/>
            <a:ext cx="527685" cy="174406"/>
          </a:xfrm>
          <a:prstGeom prst="rect">
            <a:avLst/>
          </a:prstGeom>
        </p:spPr>
        <p:txBody>
          <a:bodyPr vert="horz" wrap="square" lIns="0" tIns="0" rIns="0" bIns="0" rtlCol="0">
            <a:spAutoFit/>
          </a:bodyPr>
          <a:lstStyle/>
          <a:p>
            <a:pPr marL="12697"/>
            <a:r>
              <a:rPr sz="1100" b="1" spc="-10" dirty="0">
                <a:latin typeface="Calibri"/>
                <a:cs typeface="Calibri"/>
              </a:rPr>
              <a:t>FeSi</a:t>
            </a:r>
            <a:r>
              <a:rPr sz="1100" b="1" spc="-90" dirty="0">
                <a:latin typeface="Calibri"/>
                <a:cs typeface="Calibri"/>
              </a:rPr>
              <a:t> </a:t>
            </a:r>
            <a:r>
              <a:rPr sz="1100" b="1" spc="-14" dirty="0">
                <a:latin typeface="Calibri"/>
                <a:cs typeface="Calibri"/>
              </a:rPr>
              <a:t>31%</a:t>
            </a:r>
            <a:endParaRPr sz="1100">
              <a:latin typeface="Calibri"/>
              <a:cs typeface="Calibri"/>
            </a:endParaRPr>
          </a:p>
        </p:txBody>
      </p:sp>
      <p:sp>
        <p:nvSpPr>
          <p:cNvPr id="50" name="object 50"/>
          <p:cNvSpPr txBox="1"/>
          <p:nvPr/>
        </p:nvSpPr>
        <p:spPr>
          <a:xfrm>
            <a:off x="7873241" y="5284972"/>
            <a:ext cx="591185" cy="174406"/>
          </a:xfrm>
          <a:prstGeom prst="rect">
            <a:avLst/>
          </a:prstGeom>
        </p:spPr>
        <p:txBody>
          <a:bodyPr vert="horz" wrap="square" lIns="0" tIns="0" rIns="0" bIns="0" rtlCol="0">
            <a:spAutoFit/>
          </a:bodyPr>
          <a:lstStyle/>
          <a:p>
            <a:pPr marL="12697"/>
            <a:r>
              <a:rPr sz="1100" b="1" spc="-4" dirty="0">
                <a:latin typeface="Calibri"/>
                <a:cs typeface="Calibri"/>
              </a:rPr>
              <a:t>SiMn</a:t>
            </a:r>
            <a:r>
              <a:rPr sz="1100" b="1" spc="-95" dirty="0">
                <a:latin typeface="Calibri"/>
                <a:cs typeface="Calibri"/>
              </a:rPr>
              <a:t> </a:t>
            </a:r>
            <a:r>
              <a:rPr sz="1100" b="1" spc="-20" dirty="0">
                <a:latin typeface="Calibri"/>
                <a:cs typeface="Calibri"/>
              </a:rPr>
              <a:t>45%</a:t>
            </a:r>
            <a:endParaRPr sz="1100">
              <a:latin typeface="Calibri"/>
              <a:cs typeface="Calibri"/>
            </a:endParaRPr>
          </a:p>
        </p:txBody>
      </p:sp>
      <p:sp>
        <p:nvSpPr>
          <p:cNvPr id="51" name="object 51"/>
          <p:cNvSpPr txBox="1"/>
          <p:nvPr/>
        </p:nvSpPr>
        <p:spPr>
          <a:xfrm>
            <a:off x="6620512" y="3175001"/>
            <a:ext cx="620395" cy="174406"/>
          </a:xfrm>
          <a:prstGeom prst="rect">
            <a:avLst/>
          </a:prstGeom>
        </p:spPr>
        <p:txBody>
          <a:bodyPr vert="horz" wrap="square" lIns="0" tIns="0" rIns="0" bIns="0" rtlCol="0">
            <a:spAutoFit/>
          </a:bodyPr>
          <a:lstStyle/>
          <a:p>
            <a:pPr marL="12697"/>
            <a:r>
              <a:rPr sz="1100" b="1" spc="-14" dirty="0">
                <a:latin typeface="Calibri"/>
                <a:cs typeface="Calibri"/>
              </a:rPr>
              <a:t>FeMn</a:t>
            </a:r>
            <a:r>
              <a:rPr sz="1100" b="1" spc="-100" dirty="0">
                <a:latin typeface="Calibri"/>
                <a:cs typeface="Calibri"/>
              </a:rPr>
              <a:t> </a:t>
            </a:r>
            <a:r>
              <a:rPr sz="1100" b="1" spc="-20" dirty="0">
                <a:latin typeface="Calibri"/>
                <a:cs typeface="Calibri"/>
              </a:rPr>
              <a:t>24%</a:t>
            </a:r>
            <a:endParaRPr sz="1100">
              <a:latin typeface="Calibri"/>
              <a:cs typeface="Calibri"/>
            </a:endParaRPr>
          </a:p>
        </p:txBody>
      </p:sp>
      <p:sp>
        <p:nvSpPr>
          <p:cNvPr id="52" name="object 52"/>
          <p:cNvSpPr txBox="1"/>
          <p:nvPr/>
        </p:nvSpPr>
        <p:spPr>
          <a:xfrm>
            <a:off x="8266422" y="1580895"/>
            <a:ext cx="1340485" cy="679944"/>
          </a:xfrm>
          <a:prstGeom prst="rect">
            <a:avLst/>
          </a:prstGeom>
        </p:spPr>
        <p:txBody>
          <a:bodyPr vert="horz" wrap="square" lIns="0" tIns="0" rIns="0" bIns="0" rtlCol="0">
            <a:spAutoFit/>
          </a:bodyPr>
          <a:lstStyle/>
          <a:p>
            <a:pPr marL="12697" marR="5080" indent="1270" algn="ctr"/>
            <a:r>
              <a:rPr sz="1100" spc="-10" dirty="0">
                <a:latin typeface="Calibri"/>
                <a:cs typeface="Calibri"/>
              </a:rPr>
              <a:t>Stainless steel, </a:t>
            </a:r>
            <a:r>
              <a:rPr sz="1100" spc="-14" dirty="0">
                <a:latin typeface="Calibri"/>
                <a:cs typeface="Calibri"/>
              </a:rPr>
              <a:t>carbon  </a:t>
            </a:r>
            <a:r>
              <a:rPr sz="1100" spc="-10" dirty="0">
                <a:latin typeface="Calibri"/>
                <a:cs typeface="Calibri"/>
              </a:rPr>
              <a:t>steel, and various</a:t>
            </a:r>
            <a:r>
              <a:rPr sz="1100" spc="-130" dirty="0">
                <a:latin typeface="Calibri"/>
                <a:cs typeface="Calibri"/>
              </a:rPr>
              <a:t> </a:t>
            </a:r>
            <a:r>
              <a:rPr sz="1100" spc="-10" dirty="0">
                <a:latin typeface="Calibri"/>
                <a:cs typeface="Calibri"/>
              </a:rPr>
              <a:t>other  steel</a:t>
            </a:r>
            <a:r>
              <a:rPr sz="1100" spc="-100" dirty="0">
                <a:latin typeface="Calibri"/>
                <a:cs typeface="Calibri"/>
              </a:rPr>
              <a:t> </a:t>
            </a:r>
            <a:r>
              <a:rPr sz="1100" spc="-14" dirty="0">
                <a:latin typeface="Calibri"/>
                <a:cs typeface="Calibri"/>
              </a:rPr>
              <a:t>alloys</a:t>
            </a:r>
            <a:endParaRPr sz="1100">
              <a:latin typeface="Calibri"/>
              <a:cs typeface="Calibri"/>
            </a:endParaRPr>
          </a:p>
          <a:p>
            <a:pPr marR="9523" algn="ctr">
              <a:lnSpc>
                <a:spcPts val="1174"/>
              </a:lnSpc>
            </a:pPr>
            <a:r>
              <a:rPr sz="1100" b="1" spc="-20" dirty="0">
                <a:latin typeface="Calibri"/>
                <a:cs typeface="Calibri"/>
              </a:rPr>
              <a:t>Examples</a:t>
            </a:r>
            <a:endParaRPr sz="1100">
              <a:latin typeface="Calibri"/>
              <a:cs typeface="Calibri"/>
            </a:endParaRPr>
          </a:p>
        </p:txBody>
      </p:sp>
      <p:sp>
        <p:nvSpPr>
          <p:cNvPr id="53" name="object 53"/>
          <p:cNvSpPr txBox="1"/>
          <p:nvPr/>
        </p:nvSpPr>
        <p:spPr>
          <a:xfrm>
            <a:off x="8181832" y="2395471"/>
            <a:ext cx="1510031" cy="523220"/>
          </a:xfrm>
          <a:prstGeom prst="rect">
            <a:avLst/>
          </a:prstGeom>
        </p:spPr>
        <p:txBody>
          <a:bodyPr vert="horz" wrap="square" lIns="0" tIns="0" rIns="0" bIns="0" rtlCol="0">
            <a:spAutoFit/>
          </a:bodyPr>
          <a:lstStyle/>
          <a:p>
            <a:pPr marL="12697" marR="5080" indent="172045"/>
            <a:r>
              <a:rPr sz="1100" spc="-10" dirty="0">
                <a:latin typeface="Calibri"/>
                <a:cs typeface="Calibri"/>
              </a:rPr>
              <a:t>Standard Steel </a:t>
            </a:r>
            <a:r>
              <a:rPr sz="1100" spc="-14" dirty="0">
                <a:latin typeface="Calibri"/>
                <a:cs typeface="Calibri"/>
              </a:rPr>
              <a:t>Pipes  </a:t>
            </a:r>
            <a:r>
              <a:rPr sz="1100" spc="-10" dirty="0">
                <a:latin typeface="Calibri"/>
                <a:cs typeface="Calibri"/>
              </a:rPr>
              <a:t>Specialty Steel Ductile</a:t>
            </a:r>
            <a:r>
              <a:rPr sz="1100" spc="-100" dirty="0">
                <a:latin typeface="Calibri"/>
                <a:cs typeface="Calibri"/>
              </a:rPr>
              <a:t> </a:t>
            </a:r>
            <a:r>
              <a:rPr sz="1100" spc="-14" dirty="0">
                <a:latin typeface="Calibri"/>
                <a:cs typeface="Calibri"/>
              </a:rPr>
              <a:t>iron</a:t>
            </a:r>
            <a:endParaRPr sz="1100">
              <a:latin typeface="Calibri"/>
              <a:cs typeface="Calibri"/>
            </a:endParaRPr>
          </a:p>
        </p:txBody>
      </p:sp>
      <p:sp>
        <p:nvSpPr>
          <p:cNvPr id="54" name="object 54"/>
          <p:cNvSpPr txBox="1"/>
          <p:nvPr/>
        </p:nvSpPr>
        <p:spPr>
          <a:xfrm>
            <a:off x="6439135" y="1555753"/>
            <a:ext cx="1353185" cy="724224"/>
          </a:xfrm>
          <a:prstGeom prst="rect">
            <a:avLst/>
          </a:prstGeom>
        </p:spPr>
        <p:txBody>
          <a:bodyPr vert="horz" wrap="square" lIns="0" tIns="0" rIns="0" bIns="0" rtlCol="0">
            <a:spAutoFit/>
          </a:bodyPr>
          <a:lstStyle/>
          <a:p>
            <a:pPr marL="12697" marR="5080" algn="ctr"/>
            <a:r>
              <a:rPr sz="1100" spc="-10" dirty="0">
                <a:latin typeface="Calibri"/>
                <a:cs typeface="Calibri"/>
              </a:rPr>
              <a:t>Surface critical flat</a:t>
            </a:r>
            <a:r>
              <a:rPr sz="1100" spc="-150" dirty="0">
                <a:latin typeface="Calibri"/>
                <a:cs typeface="Calibri"/>
              </a:rPr>
              <a:t> </a:t>
            </a:r>
            <a:r>
              <a:rPr sz="1100" spc="-10" dirty="0">
                <a:latin typeface="Calibri"/>
                <a:cs typeface="Calibri"/>
              </a:rPr>
              <a:t>steel  </a:t>
            </a:r>
            <a:r>
              <a:rPr sz="1100" spc="-14" dirty="0">
                <a:latin typeface="Calibri"/>
                <a:cs typeface="Calibri"/>
              </a:rPr>
              <a:t>products</a:t>
            </a:r>
            <a:endParaRPr sz="1100">
              <a:latin typeface="Calibri"/>
              <a:cs typeface="Calibri"/>
            </a:endParaRPr>
          </a:p>
          <a:p>
            <a:pPr algn="ctr">
              <a:lnSpc>
                <a:spcPct val="100000"/>
              </a:lnSpc>
            </a:pPr>
            <a:r>
              <a:rPr sz="1100" spc="-14" dirty="0">
                <a:latin typeface="Calibri"/>
                <a:cs typeface="Calibri"/>
              </a:rPr>
              <a:t>Some </a:t>
            </a:r>
            <a:r>
              <a:rPr sz="1100" spc="-10" dirty="0">
                <a:latin typeface="Calibri"/>
                <a:cs typeface="Calibri"/>
              </a:rPr>
              <a:t>long</a:t>
            </a:r>
            <a:r>
              <a:rPr sz="1100" spc="-95" dirty="0">
                <a:latin typeface="Calibri"/>
                <a:cs typeface="Calibri"/>
              </a:rPr>
              <a:t> </a:t>
            </a:r>
            <a:r>
              <a:rPr sz="1100" spc="-14" dirty="0">
                <a:latin typeface="Calibri"/>
                <a:cs typeface="Calibri"/>
              </a:rPr>
              <a:t>products</a:t>
            </a:r>
            <a:endParaRPr sz="1100">
              <a:latin typeface="Calibri"/>
              <a:cs typeface="Calibri"/>
            </a:endParaRPr>
          </a:p>
          <a:p>
            <a:pPr marL="5715" algn="ctr">
              <a:spcBef>
                <a:spcPts val="204"/>
              </a:spcBef>
            </a:pPr>
            <a:r>
              <a:rPr sz="1100" b="1" spc="-20" dirty="0">
                <a:latin typeface="Calibri"/>
                <a:cs typeface="Calibri"/>
              </a:rPr>
              <a:t>Examples</a:t>
            </a:r>
            <a:endParaRPr sz="1100">
              <a:latin typeface="Calibri"/>
              <a:cs typeface="Calibri"/>
            </a:endParaRPr>
          </a:p>
        </p:txBody>
      </p:sp>
      <p:sp>
        <p:nvSpPr>
          <p:cNvPr id="55" name="object 55"/>
          <p:cNvSpPr txBox="1"/>
          <p:nvPr/>
        </p:nvSpPr>
        <p:spPr>
          <a:xfrm>
            <a:off x="6404092" y="2313948"/>
            <a:ext cx="1424305" cy="522605"/>
          </a:xfrm>
          <a:prstGeom prst="rect">
            <a:avLst/>
          </a:prstGeom>
        </p:spPr>
        <p:txBody>
          <a:bodyPr vert="horz" wrap="square" lIns="0" tIns="0" rIns="0" bIns="0" rtlCol="0">
            <a:spAutoFit/>
          </a:bodyPr>
          <a:lstStyle/>
          <a:p>
            <a:pPr marL="12061" marR="5080" indent="-1270" algn="ctr"/>
            <a:r>
              <a:rPr sz="1100" spc="-4" dirty="0">
                <a:latin typeface="Calibri"/>
                <a:cs typeface="Calibri"/>
              </a:rPr>
              <a:t>Consumer appliances  </a:t>
            </a:r>
            <a:r>
              <a:rPr sz="1100" dirty="0">
                <a:latin typeface="Calibri"/>
                <a:cs typeface="Calibri"/>
              </a:rPr>
              <a:t>API</a:t>
            </a:r>
            <a:r>
              <a:rPr sz="1000" baseline="23809" dirty="0">
                <a:latin typeface="Calibri"/>
                <a:cs typeface="Calibri"/>
              </a:rPr>
              <a:t>(a) </a:t>
            </a:r>
            <a:r>
              <a:rPr sz="1100" spc="-4" dirty="0">
                <a:latin typeface="Calibri"/>
                <a:cs typeface="Calibri"/>
              </a:rPr>
              <a:t>tube and </a:t>
            </a:r>
            <a:r>
              <a:rPr sz="1100" spc="-10" dirty="0">
                <a:latin typeface="Calibri"/>
                <a:cs typeface="Calibri"/>
              </a:rPr>
              <a:t>pipe; rails  Automotive body</a:t>
            </a:r>
            <a:r>
              <a:rPr sz="1100" spc="-155" dirty="0">
                <a:latin typeface="Calibri"/>
                <a:cs typeface="Calibri"/>
              </a:rPr>
              <a:t> </a:t>
            </a:r>
            <a:r>
              <a:rPr sz="1100" spc="-10" dirty="0">
                <a:latin typeface="Calibri"/>
                <a:cs typeface="Calibri"/>
              </a:rPr>
              <a:t>sheet</a:t>
            </a:r>
            <a:endParaRPr sz="1100">
              <a:latin typeface="Calibri"/>
              <a:cs typeface="Calibri"/>
            </a:endParaRPr>
          </a:p>
        </p:txBody>
      </p:sp>
      <p:sp>
        <p:nvSpPr>
          <p:cNvPr id="56" name="object 56"/>
          <p:cNvSpPr txBox="1"/>
          <p:nvPr/>
        </p:nvSpPr>
        <p:spPr>
          <a:xfrm>
            <a:off x="7702545" y="3840228"/>
            <a:ext cx="843915" cy="634840"/>
          </a:xfrm>
          <a:prstGeom prst="rect">
            <a:avLst/>
          </a:prstGeom>
        </p:spPr>
        <p:txBody>
          <a:bodyPr vert="horz" wrap="square" lIns="0" tIns="0" rIns="0" bIns="0" rtlCol="0">
            <a:spAutoFit/>
          </a:bodyPr>
          <a:lstStyle/>
          <a:p>
            <a:pPr marL="20314"/>
            <a:r>
              <a:rPr sz="1400" b="1" spc="-25" dirty="0">
                <a:solidFill>
                  <a:srgbClr val="FFFFFF"/>
                </a:solidFill>
                <a:latin typeface="Calibri"/>
                <a:cs typeface="Calibri"/>
              </a:rPr>
              <a:t>Ferroalloys</a:t>
            </a:r>
            <a:endParaRPr sz="1400">
              <a:latin typeface="Calibri"/>
              <a:cs typeface="Calibri"/>
            </a:endParaRPr>
          </a:p>
          <a:p>
            <a:pPr marL="12697" marR="5080" indent="12697">
              <a:spcBef>
                <a:spcPts val="455"/>
              </a:spcBef>
            </a:pPr>
            <a:r>
              <a:rPr sz="1100" b="1" spc="-10" dirty="0">
                <a:latin typeface="Calibri"/>
                <a:cs typeface="Calibri"/>
              </a:rPr>
              <a:t>Total </a:t>
            </a:r>
            <a:r>
              <a:rPr sz="1100" b="1" spc="-14" dirty="0">
                <a:latin typeface="Calibri"/>
                <a:cs typeface="Calibri"/>
              </a:rPr>
              <a:t>demand  2013:  25.7</a:t>
            </a:r>
            <a:r>
              <a:rPr sz="1100" b="1" spc="-65" dirty="0">
                <a:latin typeface="Calibri"/>
                <a:cs typeface="Calibri"/>
              </a:rPr>
              <a:t> </a:t>
            </a:r>
            <a:r>
              <a:rPr sz="1100" b="1" dirty="0">
                <a:latin typeface="Calibri"/>
                <a:cs typeface="Calibri"/>
              </a:rPr>
              <a:t>mt</a:t>
            </a:r>
            <a:endParaRPr sz="1100">
              <a:latin typeface="Calibri"/>
              <a:cs typeface="Calibri"/>
            </a:endParaRPr>
          </a:p>
        </p:txBody>
      </p:sp>
      <p:sp>
        <p:nvSpPr>
          <p:cNvPr id="57" name="object 57"/>
          <p:cNvSpPr/>
          <p:nvPr/>
        </p:nvSpPr>
        <p:spPr>
          <a:xfrm>
            <a:off x="6358128" y="2274189"/>
            <a:ext cx="1508760" cy="0"/>
          </a:xfrm>
          <a:custGeom>
            <a:avLst/>
            <a:gdLst/>
            <a:ahLst/>
            <a:cxnLst/>
            <a:rect l="l" t="t" r="r" b="b"/>
            <a:pathLst>
              <a:path w="1508759">
                <a:moveTo>
                  <a:pt x="0" y="0"/>
                </a:moveTo>
                <a:lnTo>
                  <a:pt x="1508759" y="0"/>
                </a:lnTo>
              </a:path>
            </a:pathLst>
          </a:custGeom>
          <a:ln w="9906">
            <a:solidFill>
              <a:srgbClr val="000000"/>
            </a:solidFill>
          </a:ln>
        </p:spPr>
        <p:txBody>
          <a:bodyPr wrap="square" lIns="0" tIns="0" rIns="0" bIns="0" rtlCol="0"/>
          <a:lstStyle/>
          <a:p>
            <a:endParaRPr/>
          </a:p>
        </p:txBody>
      </p:sp>
      <p:sp>
        <p:nvSpPr>
          <p:cNvPr id="58" name="object 58"/>
          <p:cNvSpPr/>
          <p:nvPr/>
        </p:nvSpPr>
        <p:spPr>
          <a:xfrm>
            <a:off x="7422645" y="5542028"/>
            <a:ext cx="1508125" cy="1188720"/>
          </a:xfrm>
          <a:custGeom>
            <a:avLst/>
            <a:gdLst/>
            <a:ahLst/>
            <a:cxnLst/>
            <a:rect l="l" t="t" r="r" b="b"/>
            <a:pathLst>
              <a:path w="1508125" h="1188720">
                <a:moveTo>
                  <a:pt x="0" y="0"/>
                </a:moveTo>
                <a:lnTo>
                  <a:pt x="0" y="1188720"/>
                </a:lnTo>
                <a:lnTo>
                  <a:pt x="1507998" y="1188720"/>
                </a:lnTo>
                <a:lnTo>
                  <a:pt x="1507998" y="0"/>
                </a:lnTo>
                <a:lnTo>
                  <a:pt x="0" y="0"/>
                </a:lnTo>
                <a:close/>
              </a:path>
            </a:pathLst>
          </a:custGeom>
          <a:solidFill>
            <a:srgbClr val="E9E6D8"/>
          </a:solidFill>
        </p:spPr>
        <p:txBody>
          <a:bodyPr wrap="square" lIns="0" tIns="0" rIns="0" bIns="0" rtlCol="0"/>
          <a:lstStyle/>
          <a:p>
            <a:endParaRPr/>
          </a:p>
        </p:txBody>
      </p:sp>
      <p:sp>
        <p:nvSpPr>
          <p:cNvPr id="59" name="object 59"/>
          <p:cNvSpPr txBox="1"/>
          <p:nvPr/>
        </p:nvSpPr>
        <p:spPr>
          <a:xfrm>
            <a:off x="7582166" y="6372361"/>
            <a:ext cx="1188721" cy="348814"/>
          </a:xfrm>
          <a:prstGeom prst="rect">
            <a:avLst/>
          </a:prstGeom>
        </p:spPr>
        <p:txBody>
          <a:bodyPr vert="horz" wrap="square" lIns="0" tIns="0" rIns="0" bIns="0" rtlCol="0">
            <a:spAutoFit/>
          </a:bodyPr>
          <a:lstStyle/>
          <a:p>
            <a:pPr marL="12697" marR="5080" indent="39361"/>
            <a:r>
              <a:rPr sz="1100" spc="-10" dirty="0">
                <a:latin typeface="Calibri"/>
                <a:cs typeface="Calibri"/>
              </a:rPr>
              <a:t>Construction steels  </a:t>
            </a:r>
            <a:r>
              <a:rPr sz="1100" spc="-4" dirty="0">
                <a:latin typeface="Calibri"/>
                <a:cs typeface="Calibri"/>
              </a:rPr>
              <a:t>Unexposed car</a:t>
            </a:r>
            <a:r>
              <a:rPr sz="1100" spc="-45" dirty="0">
                <a:latin typeface="Calibri"/>
                <a:cs typeface="Calibri"/>
              </a:rPr>
              <a:t> </a:t>
            </a:r>
            <a:r>
              <a:rPr sz="1100" spc="-10" dirty="0">
                <a:latin typeface="Calibri"/>
                <a:cs typeface="Calibri"/>
              </a:rPr>
              <a:t>parts</a:t>
            </a:r>
            <a:endParaRPr sz="1100">
              <a:latin typeface="Calibri"/>
              <a:cs typeface="Calibri"/>
            </a:endParaRPr>
          </a:p>
        </p:txBody>
      </p:sp>
      <p:sp>
        <p:nvSpPr>
          <p:cNvPr id="60" name="object 60"/>
          <p:cNvSpPr txBox="1"/>
          <p:nvPr/>
        </p:nvSpPr>
        <p:spPr>
          <a:xfrm>
            <a:off x="7504424" y="5549393"/>
            <a:ext cx="1346200" cy="772622"/>
          </a:xfrm>
          <a:prstGeom prst="rect">
            <a:avLst/>
          </a:prstGeom>
        </p:spPr>
        <p:txBody>
          <a:bodyPr vert="horz" wrap="square" lIns="0" tIns="0" rIns="0" bIns="0" rtlCol="0">
            <a:spAutoFit/>
          </a:bodyPr>
          <a:lstStyle/>
          <a:p>
            <a:pPr marL="12697" marR="5080" indent="-2538" algn="ctr"/>
            <a:r>
              <a:rPr sz="1100" spc="-4" dirty="0">
                <a:latin typeface="Calibri"/>
                <a:cs typeface="Calibri"/>
              </a:rPr>
              <a:t>Long steel </a:t>
            </a:r>
            <a:r>
              <a:rPr sz="1100" spc="-10" dirty="0">
                <a:latin typeface="Calibri"/>
                <a:cs typeface="Calibri"/>
              </a:rPr>
              <a:t>products  </a:t>
            </a:r>
            <a:r>
              <a:rPr sz="1100" spc="-14" dirty="0">
                <a:latin typeface="Calibri"/>
                <a:cs typeface="Calibri"/>
              </a:rPr>
              <a:t>Non‐surface </a:t>
            </a:r>
            <a:r>
              <a:rPr sz="1100" spc="-4" dirty="0">
                <a:latin typeface="Calibri"/>
                <a:cs typeface="Calibri"/>
              </a:rPr>
              <a:t>critical flat  </a:t>
            </a:r>
            <a:r>
              <a:rPr sz="1100" spc="-10" dirty="0">
                <a:latin typeface="Calibri"/>
                <a:cs typeface="Calibri"/>
              </a:rPr>
              <a:t>products</a:t>
            </a:r>
            <a:endParaRPr sz="1100">
              <a:latin typeface="Calibri"/>
              <a:cs typeface="Calibri"/>
            </a:endParaRPr>
          </a:p>
          <a:p>
            <a:pPr marR="10792" algn="ctr">
              <a:spcBef>
                <a:spcPts val="575"/>
              </a:spcBef>
            </a:pPr>
            <a:r>
              <a:rPr sz="1100" b="1" spc="-20" dirty="0">
                <a:latin typeface="Calibri"/>
                <a:cs typeface="Calibri"/>
              </a:rPr>
              <a:t>Examples</a:t>
            </a:r>
            <a:endParaRPr sz="1100">
              <a:latin typeface="Calibri"/>
              <a:cs typeface="Calibri"/>
            </a:endParaRPr>
          </a:p>
        </p:txBody>
      </p:sp>
      <p:sp>
        <p:nvSpPr>
          <p:cNvPr id="61" name="object 61"/>
          <p:cNvSpPr/>
          <p:nvPr/>
        </p:nvSpPr>
        <p:spPr>
          <a:xfrm>
            <a:off x="7421118" y="6324980"/>
            <a:ext cx="1508760" cy="0"/>
          </a:xfrm>
          <a:custGeom>
            <a:avLst/>
            <a:gdLst/>
            <a:ahLst/>
            <a:cxnLst/>
            <a:rect l="l" t="t" r="r" b="b"/>
            <a:pathLst>
              <a:path w="1508759">
                <a:moveTo>
                  <a:pt x="0" y="0"/>
                </a:moveTo>
                <a:lnTo>
                  <a:pt x="1508759" y="0"/>
                </a:lnTo>
              </a:path>
            </a:pathLst>
          </a:custGeom>
          <a:ln w="9905">
            <a:solidFill>
              <a:srgbClr val="000000"/>
            </a:solidFill>
          </a:ln>
        </p:spPr>
        <p:txBody>
          <a:bodyPr wrap="square" lIns="0" tIns="0" rIns="0" bIns="0" rtlCol="0"/>
          <a:lstStyle/>
          <a:p>
            <a:endParaRPr/>
          </a:p>
        </p:txBody>
      </p:sp>
      <p:sp>
        <p:nvSpPr>
          <p:cNvPr id="62" name="object 62"/>
          <p:cNvSpPr/>
          <p:nvPr/>
        </p:nvSpPr>
        <p:spPr>
          <a:xfrm>
            <a:off x="8180069" y="2276475"/>
            <a:ext cx="1508760" cy="0"/>
          </a:xfrm>
          <a:custGeom>
            <a:avLst/>
            <a:gdLst/>
            <a:ahLst/>
            <a:cxnLst/>
            <a:rect l="l" t="t" r="r" b="b"/>
            <a:pathLst>
              <a:path w="1508759">
                <a:moveTo>
                  <a:pt x="0" y="0"/>
                </a:moveTo>
                <a:lnTo>
                  <a:pt x="1508759" y="0"/>
                </a:lnTo>
              </a:path>
            </a:pathLst>
          </a:custGeom>
          <a:ln w="9906">
            <a:solidFill>
              <a:srgbClr val="000000"/>
            </a:solidFill>
          </a:ln>
        </p:spPr>
        <p:txBody>
          <a:bodyPr wrap="square" lIns="0" tIns="0" rIns="0" bIns="0" rtlCol="0"/>
          <a:lstStyle/>
          <a:p>
            <a:endParaRPr/>
          </a:p>
        </p:txBody>
      </p:sp>
      <p:sp>
        <p:nvSpPr>
          <p:cNvPr id="64" name="object 64"/>
          <p:cNvSpPr/>
          <p:nvPr/>
        </p:nvSpPr>
        <p:spPr>
          <a:xfrm>
            <a:off x="5055110" y="4469131"/>
            <a:ext cx="965454" cy="814577"/>
          </a:xfrm>
          <a:prstGeom prst="rect">
            <a:avLst/>
          </a:prstGeom>
          <a:blipFill>
            <a:blip r:embed="rId4" cstate="print"/>
            <a:stretch>
              <a:fillRect/>
            </a:stretch>
          </a:blipFill>
        </p:spPr>
        <p:txBody>
          <a:bodyPr wrap="square" lIns="0" tIns="0" rIns="0" bIns="0" rtlCol="0"/>
          <a:lstStyle/>
          <a:p>
            <a:endParaRPr/>
          </a:p>
        </p:txBody>
      </p:sp>
      <p:sp>
        <p:nvSpPr>
          <p:cNvPr id="65" name="object 65"/>
          <p:cNvSpPr/>
          <p:nvPr/>
        </p:nvSpPr>
        <p:spPr>
          <a:xfrm>
            <a:off x="5038346" y="5313428"/>
            <a:ext cx="1042416" cy="697991"/>
          </a:xfrm>
          <a:prstGeom prst="rect">
            <a:avLst/>
          </a:prstGeom>
          <a:blipFill>
            <a:blip r:embed="rId5" cstate="print"/>
            <a:stretch>
              <a:fillRect/>
            </a:stretch>
          </a:blipFill>
        </p:spPr>
        <p:txBody>
          <a:bodyPr wrap="square" lIns="0" tIns="0" rIns="0" bIns="0" rtlCol="0"/>
          <a:lstStyle/>
          <a:p>
            <a:endParaRPr/>
          </a:p>
        </p:txBody>
      </p:sp>
      <p:sp>
        <p:nvSpPr>
          <p:cNvPr id="66" name="object 66"/>
          <p:cNvSpPr txBox="1"/>
          <p:nvPr/>
        </p:nvSpPr>
        <p:spPr>
          <a:xfrm>
            <a:off x="6946645" y="1062482"/>
            <a:ext cx="2119630" cy="244170"/>
          </a:xfrm>
          <a:prstGeom prst="rect">
            <a:avLst/>
          </a:prstGeom>
        </p:spPr>
        <p:txBody>
          <a:bodyPr vert="horz" wrap="square" lIns="0" tIns="0" rIns="0" bIns="0" rtlCol="0">
            <a:spAutoFit/>
          </a:bodyPr>
          <a:lstStyle/>
          <a:p>
            <a:pPr marL="12697"/>
            <a:r>
              <a:rPr sz="1600" spc="-35" dirty="0">
                <a:solidFill>
                  <a:srgbClr val="444F51"/>
                </a:solidFill>
                <a:latin typeface="Calibri"/>
                <a:cs typeface="Calibri"/>
              </a:rPr>
              <a:t>Total </a:t>
            </a:r>
            <a:r>
              <a:rPr sz="1600" spc="-10" dirty="0">
                <a:solidFill>
                  <a:srgbClr val="444F51"/>
                </a:solidFill>
                <a:latin typeface="Calibri"/>
                <a:cs typeface="Calibri"/>
              </a:rPr>
              <a:t>Ferroalloys</a:t>
            </a:r>
            <a:r>
              <a:rPr sz="1600" spc="-40" dirty="0">
                <a:solidFill>
                  <a:srgbClr val="444F51"/>
                </a:solidFill>
                <a:latin typeface="Calibri"/>
                <a:cs typeface="Calibri"/>
              </a:rPr>
              <a:t> </a:t>
            </a:r>
            <a:r>
              <a:rPr sz="1600" spc="-4" dirty="0">
                <a:solidFill>
                  <a:srgbClr val="444F51"/>
                </a:solidFill>
                <a:latin typeface="Calibri"/>
                <a:cs typeface="Calibri"/>
              </a:rPr>
              <a:t>Demand</a:t>
            </a:r>
            <a:endParaRPr sz="1600">
              <a:latin typeface="Calibri"/>
              <a:cs typeface="Calibri"/>
            </a:endParaRPr>
          </a:p>
        </p:txBody>
      </p:sp>
      <p:sp>
        <p:nvSpPr>
          <p:cNvPr id="67" name="object 67"/>
          <p:cNvSpPr/>
          <p:nvPr/>
        </p:nvSpPr>
        <p:spPr>
          <a:xfrm>
            <a:off x="6323079"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68" name="object 68"/>
          <p:cNvSpPr/>
          <p:nvPr/>
        </p:nvSpPr>
        <p:spPr>
          <a:xfrm>
            <a:off x="63802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69" name="object 69"/>
          <p:cNvSpPr/>
          <p:nvPr/>
        </p:nvSpPr>
        <p:spPr>
          <a:xfrm>
            <a:off x="6437379"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70" name="object 70"/>
          <p:cNvSpPr/>
          <p:nvPr/>
        </p:nvSpPr>
        <p:spPr>
          <a:xfrm>
            <a:off x="64945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71" name="object 71"/>
          <p:cNvSpPr/>
          <p:nvPr/>
        </p:nvSpPr>
        <p:spPr>
          <a:xfrm>
            <a:off x="65516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72" name="object 72"/>
          <p:cNvSpPr/>
          <p:nvPr/>
        </p:nvSpPr>
        <p:spPr>
          <a:xfrm>
            <a:off x="66088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73" name="object 73"/>
          <p:cNvSpPr/>
          <p:nvPr/>
        </p:nvSpPr>
        <p:spPr>
          <a:xfrm>
            <a:off x="66659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74" name="object 74"/>
          <p:cNvSpPr/>
          <p:nvPr/>
        </p:nvSpPr>
        <p:spPr>
          <a:xfrm>
            <a:off x="67231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75" name="object 75"/>
          <p:cNvSpPr/>
          <p:nvPr/>
        </p:nvSpPr>
        <p:spPr>
          <a:xfrm>
            <a:off x="67802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76" name="object 76"/>
          <p:cNvSpPr/>
          <p:nvPr/>
        </p:nvSpPr>
        <p:spPr>
          <a:xfrm>
            <a:off x="68374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77" name="object 77"/>
          <p:cNvSpPr/>
          <p:nvPr/>
        </p:nvSpPr>
        <p:spPr>
          <a:xfrm>
            <a:off x="68945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78" name="object 78"/>
          <p:cNvSpPr/>
          <p:nvPr/>
        </p:nvSpPr>
        <p:spPr>
          <a:xfrm>
            <a:off x="6951729"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79" name="object 79"/>
          <p:cNvSpPr/>
          <p:nvPr/>
        </p:nvSpPr>
        <p:spPr>
          <a:xfrm>
            <a:off x="70088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80" name="object 80"/>
          <p:cNvSpPr/>
          <p:nvPr/>
        </p:nvSpPr>
        <p:spPr>
          <a:xfrm>
            <a:off x="7066029"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81" name="object 81"/>
          <p:cNvSpPr/>
          <p:nvPr/>
        </p:nvSpPr>
        <p:spPr>
          <a:xfrm>
            <a:off x="71231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82" name="object 82"/>
          <p:cNvSpPr/>
          <p:nvPr/>
        </p:nvSpPr>
        <p:spPr>
          <a:xfrm>
            <a:off x="71803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83" name="object 83"/>
          <p:cNvSpPr/>
          <p:nvPr/>
        </p:nvSpPr>
        <p:spPr>
          <a:xfrm>
            <a:off x="72374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84" name="object 84"/>
          <p:cNvSpPr/>
          <p:nvPr/>
        </p:nvSpPr>
        <p:spPr>
          <a:xfrm>
            <a:off x="72946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85" name="object 85"/>
          <p:cNvSpPr/>
          <p:nvPr/>
        </p:nvSpPr>
        <p:spPr>
          <a:xfrm>
            <a:off x="73517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86" name="object 86"/>
          <p:cNvSpPr/>
          <p:nvPr/>
        </p:nvSpPr>
        <p:spPr>
          <a:xfrm>
            <a:off x="74089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87" name="object 87"/>
          <p:cNvSpPr/>
          <p:nvPr/>
        </p:nvSpPr>
        <p:spPr>
          <a:xfrm>
            <a:off x="74660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88" name="object 88"/>
          <p:cNvSpPr/>
          <p:nvPr/>
        </p:nvSpPr>
        <p:spPr>
          <a:xfrm>
            <a:off x="75232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89" name="object 89"/>
          <p:cNvSpPr/>
          <p:nvPr/>
        </p:nvSpPr>
        <p:spPr>
          <a:xfrm>
            <a:off x="7580379"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90" name="object 90"/>
          <p:cNvSpPr/>
          <p:nvPr/>
        </p:nvSpPr>
        <p:spPr>
          <a:xfrm>
            <a:off x="76375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91" name="object 91"/>
          <p:cNvSpPr/>
          <p:nvPr/>
        </p:nvSpPr>
        <p:spPr>
          <a:xfrm>
            <a:off x="7694679"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92" name="object 92"/>
          <p:cNvSpPr/>
          <p:nvPr/>
        </p:nvSpPr>
        <p:spPr>
          <a:xfrm>
            <a:off x="77518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93" name="object 93"/>
          <p:cNvSpPr/>
          <p:nvPr/>
        </p:nvSpPr>
        <p:spPr>
          <a:xfrm>
            <a:off x="78089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94" name="object 94"/>
          <p:cNvSpPr/>
          <p:nvPr/>
        </p:nvSpPr>
        <p:spPr>
          <a:xfrm>
            <a:off x="78661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95" name="object 95"/>
          <p:cNvSpPr/>
          <p:nvPr/>
        </p:nvSpPr>
        <p:spPr>
          <a:xfrm>
            <a:off x="79232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96" name="object 96"/>
          <p:cNvSpPr/>
          <p:nvPr/>
        </p:nvSpPr>
        <p:spPr>
          <a:xfrm>
            <a:off x="79804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97" name="object 97"/>
          <p:cNvSpPr/>
          <p:nvPr/>
        </p:nvSpPr>
        <p:spPr>
          <a:xfrm>
            <a:off x="80375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98" name="object 98"/>
          <p:cNvSpPr/>
          <p:nvPr/>
        </p:nvSpPr>
        <p:spPr>
          <a:xfrm>
            <a:off x="80947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99" name="object 99"/>
          <p:cNvSpPr/>
          <p:nvPr/>
        </p:nvSpPr>
        <p:spPr>
          <a:xfrm>
            <a:off x="81518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00" name="object 100"/>
          <p:cNvSpPr/>
          <p:nvPr/>
        </p:nvSpPr>
        <p:spPr>
          <a:xfrm>
            <a:off x="8209029"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01" name="object 101"/>
          <p:cNvSpPr/>
          <p:nvPr/>
        </p:nvSpPr>
        <p:spPr>
          <a:xfrm>
            <a:off x="82661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02" name="object 102"/>
          <p:cNvSpPr/>
          <p:nvPr/>
        </p:nvSpPr>
        <p:spPr>
          <a:xfrm>
            <a:off x="8323329"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03" name="object 103"/>
          <p:cNvSpPr/>
          <p:nvPr/>
        </p:nvSpPr>
        <p:spPr>
          <a:xfrm>
            <a:off x="83804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04" name="object 104"/>
          <p:cNvSpPr/>
          <p:nvPr/>
        </p:nvSpPr>
        <p:spPr>
          <a:xfrm>
            <a:off x="8437629"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05" name="object 105"/>
          <p:cNvSpPr/>
          <p:nvPr/>
        </p:nvSpPr>
        <p:spPr>
          <a:xfrm>
            <a:off x="84947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06" name="object 106"/>
          <p:cNvSpPr/>
          <p:nvPr/>
        </p:nvSpPr>
        <p:spPr>
          <a:xfrm>
            <a:off x="85519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07" name="object 107"/>
          <p:cNvSpPr/>
          <p:nvPr/>
        </p:nvSpPr>
        <p:spPr>
          <a:xfrm>
            <a:off x="86090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08" name="object 108"/>
          <p:cNvSpPr/>
          <p:nvPr/>
        </p:nvSpPr>
        <p:spPr>
          <a:xfrm>
            <a:off x="86662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09" name="object 109"/>
          <p:cNvSpPr/>
          <p:nvPr/>
        </p:nvSpPr>
        <p:spPr>
          <a:xfrm>
            <a:off x="87233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10" name="object 110"/>
          <p:cNvSpPr/>
          <p:nvPr/>
        </p:nvSpPr>
        <p:spPr>
          <a:xfrm>
            <a:off x="87805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11" name="object 111"/>
          <p:cNvSpPr/>
          <p:nvPr/>
        </p:nvSpPr>
        <p:spPr>
          <a:xfrm>
            <a:off x="8837679"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12" name="object 112"/>
          <p:cNvSpPr/>
          <p:nvPr/>
        </p:nvSpPr>
        <p:spPr>
          <a:xfrm>
            <a:off x="88948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13" name="object 113"/>
          <p:cNvSpPr/>
          <p:nvPr/>
        </p:nvSpPr>
        <p:spPr>
          <a:xfrm>
            <a:off x="8951979"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14" name="object 114"/>
          <p:cNvSpPr/>
          <p:nvPr/>
        </p:nvSpPr>
        <p:spPr>
          <a:xfrm>
            <a:off x="90091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15" name="object 115"/>
          <p:cNvSpPr/>
          <p:nvPr/>
        </p:nvSpPr>
        <p:spPr>
          <a:xfrm>
            <a:off x="9066279"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16" name="object 116"/>
          <p:cNvSpPr/>
          <p:nvPr/>
        </p:nvSpPr>
        <p:spPr>
          <a:xfrm>
            <a:off x="91234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17" name="object 117"/>
          <p:cNvSpPr/>
          <p:nvPr/>
        </p:nvSpPr>
        <p:spPr>
          <a:xfrm>
            <a:off x="91805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18" name="object 118"/>
          <p:cNvSpPr/>
          <p:nvPr/>
        </p:nvSpPr>
        <p:spPr>
          <a:xfrm>
            <a:off x="92377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19" name="object 119"/>
          <p:cNvSpPr/>
          <p:nvPr/>
        </p:nvSpPr>
        <p:spPr>
          <a:xfrm>
            <a:off x="92948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20" name="object 120"/>
          <p:cNvSpPr/>
          <p:nvPr/>
        </p:nvSpPr>
        <p:spPr>
          <a:xfrm>
            <a:off x="935202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21" name="object 121"/>
          <p:cNvSpPr/>
          <p:nvPr/>
        </p:nvSpPr>
        <p:spPr>
          <a:xfrm>
            <a:off x="94091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22" name="object 122"/>
          <p:cNvSpPr/>
          <p:nvPr/>
        </p:nvSpPr>
        <p:spPr>
          <a:xfrm>
            <a:off x="9466329"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23" name="object 123"/>
          <p:cNvSpPr/>
          <p:nvPr/>
        </p:nvSpPr>
        <p:spPr>
          <a:xfrm>
            <a:off x="95234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24" name="object 124"/>
          <p:cNvSpPr/>
          <p:nvPr/>
        </p:nvSpPr>
        <p:spPr>
          <a:xfrm>
            <a:off x="9580629"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
        <p:nvSpPr>
          <p:cNvPr id="125" name="object 125"/>
          <p:cNvSpPr/>
          <p:nvPr/>
        </p:nvSpPr>
        <p:spPr>
          <a:xfrm>
            <a:off x="9637778" y="1410080"/>
            <a:ext cx="28575" cy="0"/>
          </a:xfrm>
          <a:custGeom>
            <a:avLst/>
            <a:gdLst/>
            <a:ahLst/>
            <a:cxnLst/>
            <a:rect l="l" t="t" r="r" b="b"/>
            <a:pathLst>
              <a:path w="28575">
                <a:moveTo>
                  <a:pt x="0" y="0"/>
                </a:moveTo>
                <a:lnTo>
                  <a:pt x="28194" y="0"/>
                </a:lnTo>
              </a:path>
            </a:pathLst>
          </a:custGeom>
          <a:ln w="28194">
            <a:solidFill>
              <a:srgbClr val="1F497D"/>
            </a:solidFill>
          </a:ln>
        </p:spPr>
        <p:txBody>
          <a:bodyPr wrap="square" lIns="0" tIns="0" rIns="0" bIns="0" rtlCol="0"/>
          <a:lstStyle/>
          <a:p>
            <a:endParaRPr/>
          </a:p>
        </p:txBody>
      </p:sp>
    </p:spTree>
    <p:extLst>
      <p:ext uri="{BB962C8B-B14F-4D97-AF65-F5344CB8AC3E}">
        <p14:creationId xmlns:p14="http://schemas.microsoft.com/office/powerpoint/2010/main" xmlns="" val="12981127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6"/>
          <p:cNvSpPr txBox="1">
            <a:spLocks/>
          </p:cNvSpPr>
          <p:nvPr/>
        </p:nvSpPr>
        <p:spPr>
          <a:xfrm>
            <a:off x="665632" y="3904171"/>
            <a:ext cx="9230721" cy="544178"/>
          </a:xfrm>
          <a:prstGeom prst="rect">
            <a:avLst/>
          </a:prstGeom>
          <a:ln>
            <a:noFill/>
          </a:ln>
          <a:effectLst>
            <a:outerShdw blurRad="63500" sx="102000" sy="102000" algn="ctr" rotWithShape="0">
              <a:prstClr val="black">
                <a:alpha val="40000"/>
              </a:prstClr>
            </a:outerShdw>
          </a:effectLst>
        </p:spPr>
        <p:txBody>
          <a:bodyPr vert="horz" lIns="0" tIns="0" rIns="0" bIns="0" rtlCol="0">
            <a:noAutofit/>
          </a:bodyPr>
          <a:lstStyle>
            <a:lvl1pPr marL="0" indent="0" algn="l" defTabSz="1018705" rtl="0" eaLnBrk="1" latinLnBrk="0" hangingPunct="1">
              <a:spcBef>
                <a:spcPct val="20000"/>
              </a:spcBef>
              <a:buFont typeface="Arial" pitchFamily="34" charset="0"/>
              <a:buNone/>
              <a:defRPr sz="1800" kern="1200">
                <a:solidFill>
                  <a:schemeClr val="tx1">
                    <a:lumMod val="50000"/>
                    <a:lumOff val="50000"/>
                  </a:schemeClr>
                </a:solidFill>
                <a:latin typeface="+mn-lt"/>
                <a:ea typeface="+mn-ea"/>
                <a:cs typeface="+mn-cs"/>
              </a:defRPr>
            </a:lvl1pPr>
            <a:lvl2pPr marL="827698" indent="-318346" algn="l" defTabSz="10187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ts val="4000"/>
              </a:lnSpc>
              <a:spcBef>
                <a:spcPts val="0"/>
              </a:spcBef>
            </a:pPr>
            <a:r>
              <a:rPr lang="en-GB" sz="4000" b="1" dirty="0" err="1" smtClean="0">
                <a:solidFill>
                  <a:schemeClr val="bg1"/>
                </a:solidFill>
                <a:latin typeface="Calibri" pitchFamily="34" charset="0"/>
                <a:cs typeface="Calibri" pitchFamily="34" charset="0"/>
              </a:rPr>
              <a:t>FerroQuartz</a:t>
            </a:r>
            <a:r>
              <a:rPr lang="en-GB" sz="4000" b="1" dirty="0" smtClean="0">
                <a:solidFill>
                  <a:schemeClr val="bg1"/>
                </a:solidFill>
                <a:latin typeface="Calibri" pitchFamily="34" charset="0"/>
                <a:cs typeface="Calibri" pitchFamily="34" charset="0"/>
              </a:rPr>
              <a:t> Mauritania</a:t>
            </a:r>
          </a:p>
        </p:txBody>
      </p:sp>
      <p:sp>
        <p:nvSpPr>
          <p:cNvPr id="7" name="Text Placeholder 17"/>
          <p:cNvSpPr txBox="1">
            <a:spLocks/>
          </p:cNvSpPr>
          <p:nvPr/>
        </p:nvSpPr>
        <p:spPr>
          <a:xfrm>
            <a:off x="0" y="4386263"/>
            <a:ext cx="9144000" cy="246062"/>
          </a:xfrm>
          <a:prstGeom prst="rect">
            <a:avLst/>
          </a:prstGeom>
        </p:spPr>
        <p:txBody>
          <a:bodyPr vert="horz" lIns="91440" tIns="45720" rIns="91440" bIns="45720" rtlCol="0">
            <a:normAutofit fontScale="62500" lnSpcReduction="20000"/>
          </a:bodyPr>
          <a:lstStyle>
            <a:lvl1pPr marL="0" indent="0" algn="l" defTabSz="1018705" rtl="0" eaLnBrk="1" latinLnBrk="0" hangingPunct="1">
              <a:spcBef>
                <a:spcPct val="20000"/>
              </a:spcBef>
              <a:buFont typeface="Arial" pitchFamily="34" charset="0"/>
              <a:buNone/>
              <a:defRPr sz="1800" kern="1200">
                <a:solidFill>
                  <a:schemeClr val="tx1">
                    <a:lumMod val="50000"/>
                    <a:lumOff val="50000"/>
                  </a:schemeClr>
                </a:solidFill>
                <a:latin typeface="+mn-lt"/>
                <a:ea typeface="+mn-ea"/>
                <a:cs typeface="+mn-cs"/>
              </a:defRPr>
            </a:lvl1pPr>
            <a:lvl2pPr marL="827698" indent="-318346" algn="l" defTabSz="10187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GB" dirty="0" smtClean="0"/>
              <a:t> </a:t>
            </a:r>
            <a:endParaRPr lang="en-GB" dirty="0"/>
          </a:p>
        </p:txBody>
      </p:sp>
      <p:cxnSp>
        <p:nvCxnSpPr>
          <p:cNvPr id="10" name="Straight Connector 9"/>
          <p:cNvCxnSpPr/>
          <p:nvPr/>
        </p:nvCxnSpPr>
        <p:spPr>
          <a:xfrm>
            <a:off x="665632" y="4510434"/>
            <a:ext cx="8860332" cy="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775606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515" y="413809"/>
            <a:ext cx="8675370" cy="691600"/>
          </a:xfrm>
        </p:spPr>
        <p:txBody>
          <a:bodyPr>
            <a:noAutofit/>
          </a:bodyPr>
          <a:lstStyle/>
          <a:p>
            <a:r>
              <a:rPr lang="es-ES" altLang="es-ES" sz="3200" b="1" dirty="0" err="1">
                <a:solidFill>
                  <a:srgbClr val="1F497C"/>
                </a:solidFill>
                <a:latin typeface="Calibri-Bold"/>
              </a:rPr>
              <a:t>Overview</a:t>
            </a:r>
            <a:endParaRPr lang="es-ES" sz="3200" b="1" dirty="0">
              <a:solidFill>
                <a:srgbClr val="1F497C"/>
              </a:solidFill>
              <a:latin typeface="Calibri-Bold"/>
            </a:endParaRPr>
          </a:p>
        </p:txBody>
      </p:sp>
      <p:sp>
        <p:nvSpPr>
          <p:cNvPr id="4" name="Marcador de contenido 2"/>
          <p:cNvSpPr>
            <a:spLocks noGrp="1"/>
          </p:cNvSpPr>
          <p:nvPr>
            <p:ph idx="1"/>
          </p:nvPr>
        </p:nvSpPr>
        <p:spPr>
          <a:xfrm>
            <a:off x="691515" y="1378132"/>
            <a:ext cx="8675370" cy="4931516"/>
          </a:xfrm>
        </p:spPr>
        <p:txBody>
          <a:bodyPr>
            <a:normAutofit lnSpcReduction="10000"/>
          </a:bodyPr>
          <a:lstStyle/>
          <a:p>
            <a:pPr>
              <a:defRPr/>
            </a:pPr>
            <a:r>
              <a:rPr lang="es-ES" sz="2000" dirty="0"/>
              <a:t>Company </a:t>
            </a:r>
            <a:r>
              <a:rPr lang="es-ES" sz="2000" dirty="0" err="1"/>
              <a:t>name</a:t>
            </a:r>
            <a:r>
              <a:rPr lang="es-ES" sz="2000" dirty="0"/>
              <a:t>: </a:t>
            </a:r>
            <a:r>
              <a:rPr lang="es-ES" sz="2000" b="1" dirty="0" err="1"/>
              <a:t>Ferroquartz</a:t>
            </a:r>
            <a:r>
              <a:rPr lang="es-ES" sz="2000" b="1" dirty="0"/>
              <a:t> </a:t>
            </a:r>
            <a:r>
              <a:rPr lang="es-ES" sz="2000" b="1" dirty="0" smtClean="0"/>
              <a:t>Mauritania S.A.R.L.</a:t>
            </a:r>
            <a:endParaRPr lang="es-ES" sz="2000" b="1" dirty="0"/>
          </a:p>
          <a:p>
            <a:pPr>
              <a:defRPr/>
            </a:pPr>
            <a:r>
              <a:rPr lang="es-ES" sz="2000" dirty="0"/>
              <a:t>Project </a:t>
            </a:r>
            <a:r>
              <a:rPr lang="es-ES" sz="2000" dirty="0" err="1"/>
              <a:t>started</a:t>
            </a:r>
            <a:r>
              <a:rPr lang="es-ES" sz="2000" dirty="0"/>
              <a:t>: 2012</a:t>
            </a:r>
          </a:p>
          <a:p>
            <a:pPr>
              <a:defRPr/>
            </a:pPr>
            <a:r>
              <a:rPr lang="es-ES" sz="2000" dirty="0" err="1"/>
              <a:t>Two</a:t>
            </a:r>
            <a:r>
              <a:rPr lang="es-ES" sz="2000" dirty="0"/>
              <a:t> </a:t>
            </a:r>
            <a:r>
              <a:rPr lang="es-ES" sz="2000" dirty="0" err="1" smtClean="0"/>
              <a:t>Mining</a:t>
            </a:r>
            <a:r>
              <a:rPr lang="es-ES" sz="2000" dirty="0" smtClean="0"/>
              <a:t> </a:t>
            </a:r>
            <a:r>
              <a:rPr lang="es-ES" sz="2000" dirty="0" err="1"/>
              <a:t>P</a:t>
            </a:r>
            <a:r>
              <a:rPr lang="es-ES" sz="2000" dirty="0" err="1" smtClean="0"/>
              <a:t>ermits</a:t>
            </a:r>
            <a:r>
              <a:rPr lang="es-ES" sz="2000" dirty="0"/>
              <a:t>: </a:t>
            </a:r>
            <a:r>
              <a:rPr lang="es-ES" sz="2000" dirty="0" err="1"/>
              <a:t>Vadel</a:t>
            </a:r>
            <a:r>
              <a:rPr lang="es-ES" sz="2000" dirty="0"/>
              <a:t> 1: 195 Km2 and </a:t>
            </a:r>
            <a:r>
              <a:rPr lang="es-ES" sz="2000" dirty="0" err="1"/>
              <a:t>Vadel</a:t>
            </a:r>
            <a:r>
              <a:rPr lang="es-ES" sz="2000" dirty="0"/>
              <a:t> 2: 240 km2</a:t>
            </a:r>
          </a:p>
          <a:p>
            <a:pPr>
              <a:defRPr/>
            </a:pPr>
            <a:r>
              <a:rPr lang="es-ES" sz="2000" dirty="0"/>
              <a:t>Silicon metal </a:t>
            </a:r>
            <a:r>
              <a:rPr lang="es-ES" sz="2000" dirty="0" err="1"/>
              <a:t>quality</a:t>
            </a:r>
            <a:r>
              <a:rPr lang="es-ES" sz="2000" dirty="0"/>
              <a:t> reserves: </a:t>
            </a:r>
            <a:r>
              <a:rPr lang="es-ES" sz="2000" dirty="0" smtClean="0"/>
              <a:t>2,21 </a:t>
            </a:r>
            <a:r>
              <a:rPr lang="es-ES" sz="2000" dirty="0"/>
              <a:t>Mt (</a:t>
            </a:r>
            <a:r>
              <a:rPr lang="es-ES" sz="2000" dirty="0" err="1"/>
              <a:t>Vadel</a:t>
            </a:r>
            <a:r>
              <a:rPr lang="es-ES" sz="2000" dirty="0"/>
              <a:t> 1: </a:t>
            </a:r>
            <a:r>
              <a:rPr lang="es-ES" sz="2000" dirty="0" smtClean="0"/>
              <a:t>1.08 </a:t>
            </a:r>
            <a:r>
              <a:rPr lang="es-ES" sz="2000" dirty="0"/>
              <a:t>Mt and </a:t>
            </a:r>
            <a:r>
              <a:rPr lang="es-ES" sz="2000" dirty="0" err="1"/>
              <a:t>Vadel</a:t>
            </a:r>
            <a:r>
              <a:rPr lang="es-ES" sz="2000" dirty="0"/>
              <a:t> 2: </a:t>
            </a:r>
            <a:r>
              <a:rPr lang="es-ES" sz="2000" dirty="0" smtClean="0"/>
              <a:t>1.13 </a:t>
            </a:r>
            <a:r>
              <a:rPr lang="es-ES" sz="2000" dirty="0"/>
              <a:t>Mt)</a:t>
            </a:r>
          </a:p>
          <a:p>
            <a:pPr>
              <a:defRPr/>
            </a:pPr>
            <a:r>
              <a:rPr lang="en-US" sz="2000" dirty="0"/>
              <a:t>Total Investment</a:t>
            </a:r>
            <a:r>
              <a:rPr lang="es-ES" sz="2000" dirty="0"/>
              <a:t> </a:t>
            </a:r>
            <a:r>
              <a:rPr lang="en-US" sz="2000" dirty="0"/>
              <a:t>necessary</a:t>
            </a:r>
            <a:r>
              <a:rPr lang="es-ES" sz="2000" dirty="0"/>
              <a:t> to </a:t>
            </a:r>
            <a:r>
              <a:rPr lang="en-US" sz="2000" dirty="0"/>
              <a:t>develop</a:t>
            </a:r>
            <a:r>
              <a:rPr lang="es-ES" sz="2000" dirty="0"/>
              <a:t> </a:t>
            </a:r>
            <a:r>
              <a:rPr lang="es-ES" sz="2000" dirty="0" err="1"/>
              <a:t>the</a:t>
            </a:r>
            <a:r>
              <a:rPr lang="es-ES" sz="2000" dirty="0"/>
              <a:t> </a:t>
            </a:r>
            <a:r>
              <a:rPr lang="es-ES" sz="2000" dirty="0" err="1"/>
              <a:t>whole</a:t>
            </a:r>
            <a:r>
              <a:rPr lang="es-ES" sz="2000" dirty="0"/>
              <a:t> Project: 3,25 M€</a:t>
            </a:r>
          </a:p>
          <a:p>
            <a:pPr>
              <a:defRPr/>
            </a:pPr>
            <a:r>
              <a:rPr lang="en-US" altLang="es-ES" sz="2000" dirty="0"/>
              <a:t>Minimum production: 85.000 t/y (Life of mine: 20 years)</a:t>
            </a:r>
          </a:p>
          <a:p>
            <a:pPr>
              <a:defRPr/>
            </a:pPr>
            <a:r>
              <a:rPr lang="en-US" altLang="es-ES" sz="2000" dirty="0"/>
              <a:t>Production process:</a:t>
            </a:r>
            <a:endParaRPr lang="es-ES" altLang="es-ES" sz="2000" dirty="0"/>
          </a:p>
          <a:p>
            <a:pPr lvl="1">
              <a:defRPr/>
            </a:pPr>
            <a:r>
              <a:rPr lang="en-US" altLang="es-ES" sz="2000" dirty="0"/>
              <a:t>Screening</a:t>
            </a:r>
            <a:r>
              <a:rPr lang="es-ES" altLang="es-ES" sz="2000" dirty="0"/>
              <a:t> and </a:t>
            </a:r>
            <a:r>
              <a:rPr lang="en-US" altLang="es-ES" sz="2000" dirty="0"/>
              <a:t>sorting</a:t>
            </a:r>
            <a:r>
              <a:rPr lang="es-ES" altLang="es-ES" sz="2000" dirty="0"/>
              <a:t> in mine.</a:t>
            </a:r>
          </a:p>
          <a:p>
            <a:pPr lvl="1">
              <a:defRPr/>
            </a:pPr>
            <a:r>
              <a:rPr lang="es-ES" altLang="es-ES" sz="2000" dirty="0" err="1"/>
              <a:t>Transport</a:t>
            </a:r>
            <a:r>
              <a:rPr lang="es-ES" altLang="es-ES" sz="2000" dirty="0"/>
              <a:t> </a:t>
            </a:r>
            <a:r>
              <a:rPr lang="es-ES" altLang="es-ES" sz="2000" dirty="0" err="1"/>
              <a:t>by</a:t>
            </a:r>
            <a:r>
              <a:rPr lang="es-ES" altLang="es-ES" sz="2000" dirty="0"/>
              <a:t> </a:t>
            </a:r>
            <a:r>
              <a:rPr lang="es-ES" altLang="es-ES" sz="2000" dirty="0" err="1"/>
              <a:t>truck</a:t>
            </a:r>
            <a:r>
              <a:rPr lang="es-ES" altLang="es-ES" sz="2000" dirty="0"/>
              <a:t>: </a:t>
            </a:r>
            <a:r>
              <a:rPr lang="es-ES" altLang="es-ES" sz="2000" dirty="0" err="1"/>
              <a:t>Vadel</a:t>
            </a:r>
            <a:r>
              <a:rPr lang="es-ES" altLang="es-ES" sz="2000" dirty="0"/>
              <a:t> 1 to </a:t>
            </a:r>
            <a:r>
              <a:rPr lang="es-ES" altLang="es-ES" sz="2000" dirty="0" err="1"/>
              <a:t>port</a:t>
            </a:r>
            <a:r>
              <a:rPr lang="es-ES" altLang="es-ES" sz="2000" dirty="0"/>
              <a:t>: 250 km / </a:t>
            </a:r>
            <a:r>
              <a:rPr lang="es-ES" altLang="es-ES" sz="2000" dirty="0" err="1"/>
              <a:t>Vadel</a:t>
            </a:r>
            <a:r>
              <a:rPr lang="es-ES" altLang="es-ES" sz="2000" dirty="0"/>
              <a:t> 2 to Port:200 km</a:t>
            </a:r>
          </a:p>
          <a:p>
            <a:pPr lvl="1">
              <a:defRPr/>
            </a:pPr>
            <a:r>
              <a:rPr lang="en-US" altLang="es-ES" sz="2000" dirty="0"/>
              <a:t>Washing, screening </a:t>
            </a:r>
            <a:r>
              <a:rPr lang="es-ES" altLang="es-ES" sz="2000" dirty="0"/>
              <a:t>and </a:t>
            </a:r>
            <a:r>
              <a:rPr lang="en-US" altLang="es-ES" sz="2000" dirty="0"/>
              <a:t>sorting in </a:t>
            </a:r>
            <a:r>
              <a:rPr lang="en-US" altLang="es-ES" sz="2000" dirty="0" err="1"/>
              <a:t>Nouadhibou</a:t>
            </a:r>
            <a:r>
              <a:rPr lang="en-US" altLang="es-ES" sz="2000" dirty="0"/>
              <a:t> plant- Free Area </a:t>
            </a:r>
            <a:r>
              <a:rPr lang="en-US" altLang="es-ES" sz="2000" dirty="0" err="1" smtClean="0"/>
              <a:t>Nouadhibou</a:t>
            </a:r>
            <a:endParaRPr lang="en-US" altLang="es-ES" sz="2000" dirty="0" smtClean="0"/>
          </a:p>
          <a:p>
            <a:pPr lvl="1">
              <a:defRPr/>
            </a:pPr>
            <a:r>
              <a:rPr lang="en-US" altLang="es-ES" sz="2000" dirty="0" smtClean="0"/>
              <a:t>Transport by truck from Free area </a:t>
            </a:r>
            <a:r>
              <a:rPr lang="en-US" altLang="es-ES" sz="2000" dirty="0" err="1" smtClean="0"/>
              <a:t>Nouadhibou</a:t>
            </a:r>
            <a:r>
              <a:rPr lang="en-US" altLang="es-ES" sz="2000" dirty="0" smtClean="0"/>
              <a:t> to </a:t>
            </a:r>
            <a:r>
              <a:rPr lang="en-US" altLang="es-ES" sz="2000" dirty="0" err="1" smtClean="0"/>
              <a:t>Nouadhibou</a:t>
            </a:r>
            <a:r>
              <a:rPr lang="en-US" altLang="es-ES" sz="2000" dirty="0" smtClean="0"/>
              <a:t> port (5 km)</a:t>
            </a:r>
            <a:endParaRPr lang="en-US" altLang="es-ES" sz="2000" dirty="0"/>
          </a:p>
          <a:p>
            <a:pPr marL="457200" lvl="1" indent="0">
              <a:buNone/>
              <a:defRPr/>
            </a:pPr>
            <a:endParaRPr lang="es-ES" dirty="0"/>
          </a:p>
          <a:p>
            <a:pPr lvl="1">
              <a:defRPr/>
            </a:pPr>
            <a:endParaRPr lang="es-ES" dirty="0" smtClean="0"/>
          </a:p>
        </p:txBody>
      </p:sp>
    </p:spTree>
    <p:extLst>
      <p:ext uri="{BB962C8B-B14F-4D97-AF65-F5344CB8AC3E}">
        <p14:creationId xmlns:p14="http://schemas.microsoft.com/office/powerpoint/2010/main" xmlns="" val="29745445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515" y="413809"/>
            <a:ext cx="8675370" cy="1115998"/>
          </a:xfrm>
        </p:spPr>
        <p:txBody>
          <a:bodyPr>
            <a:normAutofit/>
          </a:bodyPr>
          <a:lstStyle/>
          <a:p>
            <a:r>
              <a:rPr lang="es-ES" sz="3200" b="1" dirty="0" err="1" smtClean="0">
                <a:solidFill>
                  <a:srgbClr val="1F497C"/>
                </a:solidFill>
                <a:latin typeface="Calibri-Bold"/>
              </a:rPr>
              <a:t>Location</a:t>
            </a:r>
            <a:endParaRPr lang="es-ES" sz="3200" dirty="0"/>
          </a:p>
        </p:txBody>
      </p:sp>
      <p:pic>
        <p:nvPicPr>
          <p:cNvPr id="4" name="Marcador de contenido 3"/>
          <p:cNvPicPr>
            <a:picLocks noChangeAspect="1"/>
          </p:cNvPicPr>
          <p:nvPr/>
        </p:nvPicPr>
        <p:blipFill>
          <a:blip r:embed="rId2">
            <a:extLst>
              <a:ext uri="{28A0092B-C50C-407E-A947-70E740481C1C}">
                <a14:useLocalDpi xmlns:a14="http://schemas.microsoft.com/office/drawing/2010/main" xmlns="" val="0"/>
              </a:ext>
            </a:extLst>
          </a:blip>
          <a:srcRect/>
          <a:stretch>
            <a:fillRect/>
          </a:stretch>
        </p:blipFill>
        <p:spPr>
          <a:xfrm>
            <a:off x="1370456" y="1244800"/>
            <a:ext cx="6962299" cy="5278755"/>
          </a:xfrm>
          <a:prstGeom prst="rect">
            <a:avLst/>
          </a:prstGeom>
        </p:spPr>
      </p:pic>
      <p:cxnSp>
        <p:nvCxnSpPr>
          <p:cNvPr id="5" name="Conector recto de flecha 4"/>
          <p:cNvCxnSpPr>
            <a:endCxn id="6" idx="0"/>
          </p:cNvCxnSpPr>
          <p:nvPr/>
        </p:nvCxnSpPr>
        <p:spPr bwMode="auto">
          <a:xfrm>
            <a:off x="4353553" y="3977298"/>
            <a:ext cx="223020" cy="1581940"/>
          </a:xfrm>
          <a:prstGeom prst="straightConnector1">
            <a:avLst/>
          </a:prstGeom>
          <a:noFill/>
          <a:ln w="25400">
            <a:solidFill>
              <a:srgbClr val="3366FF"/>
            </a:solidFill>
            <a:miter lim="800000"/>
            <a:headEnd/>
            <a:tailEnd/>
          </a:ln>
          <a:effectLst>
            <a:softEdge rad="0"/>
          </a:effectLst>
          <a:extLst>
            <a:ext uri="{909E8E84-426E-40DD-AFC4-6F175D3DCCD1}">
              <a14:hiddenFill xmlns:a14="http://schemas.microsoft.com/office/drawing/2010/main" xmlns="">
                <a:solidFill>
                  <a:srgbClr val="FFFFFF"/>
                </a:solidFill>
              </a14:hiddenFill>
            </a:ext>
          </a:extLst>
        </p:spPr>
      </p:cxnSp>
      <p:pic>
        <p:nvPicPr>
          <p:cNvPr id="6" name="39 Imagen" descr="mediterráneo_3.tif"/>
          <p:cNvPicPr>
            <a:picLocks noChangeAspect="1"/>
          </p:cNvPicPr>
          <p:nvPr/>
        </p:nvPicPr>
        <p:blipFill>
          <a:blip r:embed="rId3" cstate="email">
            <a:extLst>
              <a:ext uri="{28A0092B-C50C-407E-A947-70E740481C1C}">
                <a14:useLocalDpi xmlns:a14="http://schemas.microsoft.com/office/drawing/2010/main" xmlns="" val="0"/>
              </a:ext>
            </a:extLst>
          </a:blip>
          <a:srcRect l="1430" t="-2" r="14069" b="45403"/>
          <a:stretch>
            <a:fillRect/>
          </a:stretch>
        </p:blipFill>
        <p:spPr bwMode="auto">
          <a:xfrm>
            <a:off x="3745125" y="5559238"/>
            <a:ext cx="1662895" cy="1490492"/>
          </a:xfrm>
          <a:prstGeom prst="rect">
            <a:avLst/>
          </a:prstGeom>
          <a:noFill/>
          <a:ln w="25400">
            <a:solidFill>
              <a:srgbClr val="3366FF"/>
            </a:solidFill>
            <a:miter lim="800000"/>
            <a:headEnd/>
            <a:tailEnd/>
          </a:ln>
          <a:effectLst>
            <a:softEdge rad="0"/>
          </a:effectLst>
          <a:extLst>
            <a:ext uri="{909E8E84-426E-40DD-AFC4-6F175D3DCCD1}">
              <a14:hiddenFill xmlns:a14="http://schemas.microsoft.com/office/drawing/2010/main" xmlns="">
                <a:solidFill>
                  <a:srgbClr val="FFFFFF"/>
                </a:solidFill>
              </a14:hiddenFill>
            </a:ext>
          </a:extLst>
        </p:spPr>
      </p:pic>
      <p:sp>
        <p:nvSpPr>
          <p:cNvPr id="10" name="CuadroTexto 6"/>
          <p:cNvSpPr txBox="1">
            <a:spLocks noChangeArrowheads="1"/>
          </p:cNvSpPr>
          <p:nvPr/>
        </p:nvSpPr>
        <p:spPr bwMode="auto">
          <a:xfrm>
            <a:off x="3830837" y="7111080"/>
            <a:ext cx="142624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1pPr>
            <a:lvl2pPr marL="742950" indent="-285750" algn="just">
              <a:spcBef>
                <a:spcPct val="35000"/>
              </a:spcBef>
              <a:buClr>
                <a:srgbClr val="990033"/>
              </a:buClr>
              <a:buChar char="•"/>
              <a:defRPr sz="2000">
                <a:solidFill>
                  <a:srgbClr val="4D4D4D"/>
                </a:solidFill>
                <a:latin typeface="Arial" panose="020B0604020202020204" pitchFamily="34" charset="0"/>
              </a:defRPr>
            </a:lvl2pPr>
            <a:lvl3pPr marL="1143000" indent="-228600" algn="just">
              <a:spcBef>
                <a:spcPct val="35000"/>
              </a:spcBef>
              <a:buClr>
                <a:srgbClr val="990033"/>
              </a:buClr>
              <a:buFont typeface="Arial" panose="020B0604020202020204" pitchFamily="34" charset="0"/>
              <a:buChar char="–"/>
              <a:defRPr sz="2000">
                <a:solidFill>
                  <a:srgbClr val="4D4D4D"/>
                </a:solidFill>
                <a:latin typeface="Arial" panose="020B0604020202020204" pitchFamily="34" charset="0"/>
              </a:defRPr>
            </a:lvl3pPr>
            <a:lvl4pPr marL="16002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4pPr>
            <a:lvl5pPr marL="20574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5pPr>
            <a:lvl6pPr marL="25146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6pPr>
            <a:lvl7pPr marL="29718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7pPr>
            <a:lvl8pPr marL="34290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8pPr>
            <a:lvl9pPr marL="38862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9pPr>
          </a:lstStyle>
          <a:p>
            <a:pPr algn="l">
              <a:spcBef>
                <a:spcPct val="0"/>
              </a:spcBef>
              <a:buClrTx/>
              <a:buFontTx/>
              <a:buNone/>
            </a:pPr>
            <a:r>
              <a:rPr lang="en-US" altLang="es-ES" sz="1400" b="1" dirty="0" err="1" smtClean="0">
                <a:solidFill>
                  <a:srgbClr val="FF0000"/>
                </a:solidFill>
              </a:rPr>
              <a:t>FerroQuartz</a:t>
            </a:r>
            <a:endParaRPr lang="en-US" altLang="es-ES" sz="1400" b="1" dirty="0" smtClean="0">
              <a:solidFill>
                <a:srgbClr val="FF0000"/>
              </a:solidFill>
            </a:endParaRPr>
          </a:p>
          <a:p>
            <a:pPr algn="l">
              <a:spcBef>
                <a:spcPct val="0"/>
              </a:spcBef>
              <a:buClrTx/>
              <a:buFontTx/>
              <a:buNone/>
            </a:pPr>
            <a:r>
              <a:rPr lang="en-US" altLang="es-ES" sz="1400" b="1" dirty="0" smtClean="0">
                <a:solidFill>
                  <a:srgbClr val="FF0000"/>
                </a:solidFill>
              </a:rPr>
              <a:t>Mauritania</a:t>
            </a:r>
            <a:endParaRPr lang="es-ES" altLang="es-ES" sz="1400" b="1" dirty="0">
              <a:solidFill>
                <a:srgbClr val="FF0000"/>
              </a:solidFill>
            </a:endParaRPr>
          </a:p>
        </p:txBody>
      </p:sp>
    </p:spTree>
    <p:extLst>
      <p:ext uri="{BB962C8B-B14F-4D97-AF65-F5344CB8AC3E}">
        <p14:creationId xmlns:p14="http://schemas.microsoft.com/office/powerpoint/2010/main" xmlns="" val="9795488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740590" y="413809"/>
            <a:ext cx="8675370" cy="884049"/>
          </a:xfrm>
        </p:spPr>
        <p:txBody>
          <a:bodyPr>
            <a:normAutofit/>
          </a:bodyPr>
          <a:lstStyle/>
          <a:p>
            <a:r>
              <a:rPr lang="es-ES" sz="3200" b="1" dirty="0" err="1">
                <a:solidFill>
                  <a:srgbClr val="1F497C"/>
                </a:solidFill>
                <a:latin typeface="Calibri-Bold"/>
              </a:rPr>
              <a:t>Location</a:t>
            </a:r>
            <a:endParaRPr lang="es-ES" sz="3200" b="1" dirty="0">
              <a:solidFill>
                <a:srgbClr val="1F497C"/>
              </a:solidFill>
              <a:latin typeface="Calibri-Bold"/>
            </a:endParaRPr>
          </a:p>
        </p:txBody>
      </p:sp>
      <p:pic>
        <p:nvPicPr>
          <p:cNvPr id="4" name="Imagen 7" descr="cid:E606E9CD-DCE6-4B83-899A-73F8DA2AD194"/>
          <p:cNvPicPr>
            <a:picLocks noChangeAspect="1" noChangeArrowheads="1"/>
          </p:cNvPicPr>
          <p:nvPr/>
        </p:nvPicPr>
        <p:blipFill>
          <a:blip r:embed="rId2" r:link="rId3" cstate="email">
            <a:extLst>
              <a:ext uri="{28A0092B-C50C-407E-A947-70E740481C1C}">
                <a14:useLocalDpi xmlns:a14="http://schemas.microsoft.com/office/drawing/2010/main" xmlns="" val="0"/>
              </a:ext>
            </a:extLst>
          </a:blip>
          <a:srcRect/>
          <a:stretch>
            <a:fillRect/>
          </a:stretch>
        </p:blipFill>
        <p:spPr bwMode="auto">
          <a:xfrm>
            <a:off x="1950104" y="1541191"/>
            <a:ext cx="6241971" cy="60649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CuadroTexto 9"/>
          <p:cNvSpPr txBox="1">
            <a:spLocks noChangeArrowheads="1"/>
          </p:cNvSpPr>
          <p:nvPr/>
        </p:nvSpPr>
        <p:spPr bwMode="auto">
          <a:xfrm>
            <a:off x="5369626" y="6202883"/>
            <a:ext cx="106870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1pPr>
            <a:lvl2pPr marL="742950" indent="-285750" algn="just">
              <a:spcBef>
                <a:spcPct val="35000"/>
              </a:spcBef>
              <a:buClr>
                <a:srgbClr val="990033"/>
              </a:buClr>
              <a:buChar char="•"/>
              <a:defRPr sz="2000">
                <a:solidFill>
                  <a:srgbClr val="4D4D4D"/>
                </a:solidFill>
                <a:latin typeface="Arial" panose="020B0604020202020204" pitchFamily="34" charset="0"/>
              </a:defRPr>
            </a:lvl2pPr>
            <a:lvl3pPr marL="1143000" indent="-228600" algn="just">
              <a:spcBef>
                <a:spcPct val="35000"/>
              </a:spcBef>
              <a:buClr>
                <a:srgbClr val="990033"/>
              </a:buClr>
              <a:buFont typeface="Arial" panose="020B0604020202020204" pitchFamily="34" charset="0"/>
              <a:buChar char="–"/>
              <a:defRPr sz="2000">
                <a:solidFill>
                  <a:srgbClr val="4D4D4D"/>
                </a:solidFill>
                <a:latin typeface="Arial" panose="020B0604020202020204" pitchFamily="34" charset="0"/>
              </a:defRPr>
            </a:lvl3pPr>
            <a:lvl4pPr marL="16002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4pPr>
            <a:lvl5pPr marL="20574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5pPr>
            <a:lvl6pPr marL="25146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6pPr>
            <a:lvl7pPr marL="29718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7pPr>
            <a:lvl8pPr marL="34290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8pPr>
            <a:lvl9pPr marL="38862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9pPr>
          </a:lstStyle>
          <a:p>
            <a:pPr algn="l">
              <a:spcBef>
                <a:spcPct val="0"/>
              </a:spcBef>
              <a:buClrTx/>
              <a:buFontTx/>
              <a:buNone/>
            </a:pPr>
            <a:r>
              <a:rPr lang="en-US" altLang="es-ES" sz="1400" b="1" dirty="0" err="1">
                <a:solidFill>
                  <a:schemeClr val="tx1"/>
                </a:solidFill>
              </a:rPr>
              <a:t>Vadel</a:t>
            </a:r>
            <a:r>
              <a:rPr lang="en-US" altLang="es-ES" sz="1400" b="1" dirty="0">
                <a:solidFill>
                  <a:schemeClr val="tx1"/>
                </a:solidFill>
              </a:rPr>
              <a:t> 2</a:t>
            </a:r>
            <a:endParaRPr lang="es-ES" altLang="es-ES" sz="1400" b="1" dirty="0">
              <a:solidFill>
                <a:schemeClr val="tx1"/>
              </a:solidFill>
            </a:endParaRPr>
          </a:p>
        </p:txBody>
      </p:sp>
      <p:sp>
        <p:nvSpPr>
          <p:cNvPr id="6" name="CuadroTexto 10"/>
          <p:cNvSpPr txBox="1">
            <a:spLocks noChangeArrowheads="1"/>
          </p:cNvSpPr>
          <p:nvPr/>
        </p:nvSpPr>
        <p:spPr bwMode="auto">
          <a:xfrm>
            <a:off x="7479605" y="4703353"/>
            <a:ext cx="71247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1pPr>
            <a:lvl2pPr marL="742950" indent="-285750" algn="just">
              <a:spcBef>
                <a:spcPct val="35000"/>
              </a:spcBef>
              <a:buClr>
                <a:srgbClr val="990033"/>
              </a:buClr>
              <a:buChar char="•"/>
              <a:defRPr sz="2000">
                <a:solidFill>
                  <a:srgbClr val="4D4D4D"/>
                </a:solidFill>
                <a:latin typeface="Arial" panose="020B0604020202020204" pitchFamily="34" charset="0"/>
              </a:defRPr>
            </a:lvl2pPr>
            <a:lvl3pPr marL="1143000" indent="-228600" algn="just">
              <a:spcBef>
                <a:spcPct val="35000"/>
              </a:spcBef>
              <a:buClr>
                <a:srgbClr val="990033"/>
              </a:buClr>
              <a:buFont typeface="Arial" panose="020B0604020202020204" pitchFamily="34" charset="0"/>
              <a:buChar char="–"/>
              <a:defRPr sz="2000">
                <a:solidFill>
                  <a:srgbClr val="4D4D4D"/>
                </a:solidFill>
                <a:latin typeface="Arial" panose="020B0604020202020204" pitchFamily="34" charset="0"/>
              </a:defRPr>
            </a:lvl3pPr>
            <a:lvl4pPr marL="16002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4pPr>
            <a:lvl5pPr marL="20574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5pPr>
            <a:lvl6pPr marL="25146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6pPr>
            <a:lvl7pPr marL="29718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7pPr>
            <a:lvl8pPr marL="34290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8pPr>
            <a:lvl9pPr marL="38862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9pPr>
          </a:lstStyle>
          <a:p>
            <a:pPr algn="l">
              <a:spcBef>
                <a:spcPct val="0"/>
              </a:spcBef>
              <a:buClrTx/>
              <a:buFontTx/>
              <a:buNone/>
            </a:pPr>
            <a:r>
              <a:rPr lang="en-US" altLang="es-ES" sz="1400" b="1" dirty="0" err="1">
                <a:solidFill>
                  <a:schemeClr val="tx1"/>
                </a:solidFill>
              </a:rPr>
              <a:t>Vadel</a:t>
            </a:r>
            <a:r>
              <a:rPr lang="en-US" altLang="es-ES" sz="1400" b="1" dirty="0">
                <a:solidFill>
                  <a:schemeClr val="tx1"/>
                </a:solidFill>
              </a:rPr>
              <a:t> 1</a:t>
            </a:r>
            <a:endParaRPr lang="es-ES" altLang="es-ES" sz="1400" b="1" dirty="0">
              <a:solidFill>
                <a:schemeClr val="tx1"/>
              </a:solidFill>
            </a:endParaRPr>
          </a:p>
        </p:txBody>
      </p:sp>
      <p:cxnSp>
        <p:nvCxnSpPr>
          <p:cNvPr id="7" name="Conector recto de flecha 3"/>
          <p:cNvCxnSpPr>
            <a:cxnSpLocks noChangeShapeType="1"/>
          </p:cNvCxnSpPr>
          <p:nvPr/>
        </p:nvCxnSpPr>
        <p:spPr bwMode="auto">
          <a:xfrm flipH="1">
            <a:off x="5666924" y="3691195"/>
            <a:ext cx="356235" cy="2540423"/>
          </a:xfrm>
          <a:prstGeom prst="straightConnector1">
            <a:avLst/>
          </a:prstGeom>
          <a:noFill/>
          <a:ln w="25400" algn="ctr">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cxnSp>
        <p:nvCxnSpPr>
          <p:cNvPr id="8" name="Conector recto de flecha 13"/>
          <p:cNvCxnSpPr>
            <a:cxnSpLocks noChangeShapeType="1"/>
          </p:cNvCxnSpPr>
          <p:nvPr/>
        </p:nvCxnSpPr>
        <p:spPr bwMode="auto">
          <a:xfrm>
            <a:off x="7018559" y="3835179"/>
            <a:ext cx="712470" cy="897784"/>
          </a:xfrm>
          <a:prstGeom prst="straightConnector1">
            <a:avLst/>
          </a:prstGeom>
          <a:noFill/>
          <a:ln w="25400" algn="ctr">
            <a:solidFill>
              <a:schemeClr val="tx1"/>
            </a:solidFill>
            <a:round/>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9" name="CuadroTexto 6"/>
          <p:cNvSpPr txBox="1">
            <a:spLocks noChangeArrowheads="1"/>
          </p:cNvSpPr>
          <p:nvPr/>
        </p:nvSpPr>
        <p:spPr bwMode="auto">
          <a:xfrm>
            <a:off x="6438331" y="6231619"/>
            <a:ext cx="2257901" cy="7386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1pPr>
            <a:lvl2pPr marL="742950" indent="-285750" algn="just">
              <a:spcBef>
                <a:spcPct val="35000"/>
              </a:spcBef>
              <a:buClr>
                <a:srgbClr val="990033"/>
              </a:buClr>
              <a:buChar char="•"/>
              <a:defRPr sz="2000">
                <a:solidFill>
                  <a:srgbClr val="4D4D4D"/>
                </a:solidFill>
                <a:latin typeface="Arial" panose="020B0604020202020204" pitchFamily="34" charset="0"/>
              </a:defRPr>
            </a:lvl2pPr>
            <a:lvl3pPr marL="1143000" indent="-228600" algn="just">
              <a:spcBef>
                <a:spcPct val="35000"/>
              </a:spcBef>
              <a:buClr>
                <a:srgbClr val="990033"/>
              </a:buClr>
              <a:buFont typeface="Arial" panose="020B0604020202020204" pitchFamily="34" charset="0"/>
              <a:buChar char="–"/>
              <a:defRPr sz="2000">
                <a:solidFill>
                  <a:srgbClr val="4D4D4D"/>
                </a:solidFill>
                <a:latin typeface="Arial" panose="020B0604020202020204" pitchFamily="34" charset="0"/>
              </a:defRPr>
            </a:lvl3pPr>
            <a:lvl4pPr marL="16002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4pPr>
            <a:lvl5pPr marL="20574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5pPr>
            <a:lvl6pPr marL="25146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6pPr>
            <a:lvl7pPr marL="29718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7pPr>
            <a:lvl8pPr marL="34290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8pPr>
            <a:lvl9pPr marL="38862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9pPr>
          </a:lstStyle>
          <a:p>
            <a:pPr algn="l">
              <a:spcBef>
                <a:spcPct val="0"/>
              </a:spcBef>
              <a:buClrTx/>
              <a:buFontTx/>
              <a:buNone/>
            </a:pPr>
            <a:r>
              <a:rPr lang="en-US" altLang="es-ES" sz="1400" b="1" dirty="0">
                <a:solidFill>
                  <a:schemeClr val="tx1"/>
                </a:solidFill>
              </a:rPr>
              <a:t>Distance to port:</a:t>
            </a:r>
          </a:p>
          <a:p>
            <a:pPr algn="l">
              <a:spcBef>
                <a:spcPct val="0"/>
              </a:spcBef>
              <a:buClrTx/>
              <a:buFontTx/>
              <a:buNone/>
            </a:pPr>
            <a:r>
              <a:rPr lang="en-US" altLang="es-ES" sz="1400" b="1" dirty="0" err="1">
                <a:solidFill>
                  <a:schemeClr val="tx1"/>
                </a:solidFill>
              </a:rPr>
              <a:t>Vadel</a:t>
            </a:r>
            <a:r>
              <a:rPr lang="en-US" altLang="es-ES" sz="1400" b="1" dirty="0">
                <a:solidFill>
                  <a:schemeClr val="tx1"/>
                </a:solidFill>
              </a:rPr>
              <a:t> 1= 250 km</a:t>
            </a:r>
          </a:p>
          <a:p>
            <a:pPr algn="l">
              <a:spcBef>
                <a:spcPct val="0"/>
              </a:spcBef>
              <a:buClrTx/>
              <a:buFontTx/>
              <a:buNone/>
            </a:pPr>
            <a:r>
              <a:rPr lang="en-US" altLang="es-ES" sz="1400" b="1" dirty="0" err="1">
                <a:solidFill>
                  <a:schemeClr val="tx1"/>
                </a:solidFill>
              </a:rPr>
              <a:t>Vadel</a:t>
            </a:r>
            <a:r>
              <a:rPr lang="en-US" altLang="es-ES" sz="1400" b="1" dirty="0">
                <a:solidFill>
                  <a:schemeClr val="tx1"/>
                </a:solidFill>
              </a:rPr>
              <a:t> 2= 200 km</a:t>
            </a:r>
            <a:endParaRPr lang="es-ES" altLang="es-ES" sz="1400" b="1" dirty="0">
              <a:solidFill>
                <a:schemeClr val="tx1"/>
              </a:solidFill>
            </a:endParaRPr>
          </a:p>
        </p:txBody>
      </p:sp>
      <p:sp>
        <p:nvSpPr>
          <p:cNvPr id="10" name="Forma libre 16"/>
          <p:cNvSpPr>
            <a:spLocks/>
          </p:cNvSpPr>
          <p:nvPr/>
        </p:nvSpPr>
        <p:spPr bwMode="auto">
          <a:xfrm>
            <a:off x="2417590" y="2969730"/>
            <a:ext cx="2018228" cy="1460923"/>
          </a:xfrm>
          <a:custGeom>
            <a:avLst/>
            <a:gdLst>
              <a:gd name="T0" fmla="*/ 2441645 w 2447008"/>
              <a:gd name="T1" fmla="*/ 1289582 h 1288974"/>
              <a:gd name="T2" fmla="*/ 2408667 w 2447008"/>
              <a:gd name="T3" fmla="*/ 1201407 h 1288974"/>
              <a:gd name="T4" fmla="*/ 2386681 w 2447008"/>
              <a:gd name="T5" fmla="*/ 1124249 h 1288974"/>
              <a:gd name="T6" fmla="*/ 2320725 w 2447008"/>
              <a:gd name="T7" fmla="*/ 1091182 h 1288974"/>
              <a:gd name="T8" fmla="*/ 2254770 w 2447008"/>
              <a:gd name="T9" fmla="*/ 1025049 h 1288974"/>
              <a:gd name="T10" fmla="*/ 2232784 w 2447008"/>
              <a:gd name="T11" fmla="*/ 958924 h 1288974"/>
              <a:gd name="T12" fmla="*/ 2199805 w 2447008"/>
              <a:gd name="T13" fmla="*/ 892790 h 1288974"/>
              <a:gd name="T14" fmla="*/ 2166829 w 2447008"/>
              <a:gd name="T15" fmla="*/ 859724 h 1288974"/>
              <a:gd name="T16" fmla="*/ 2155836 w 2447008"/>
              <a:gd name="T17" fmla="*/ 826657 h 1288974"/>
              <a:gd name="T18" fmla="*/ 2056901 w 2447008"/>
              <a:gd name="T19" fmla="*/ 749499 h 1288974"/>
              <a:gd name="T20" fmla="*/ 2023922 w 2447008"/>
              <a:gd name="T21" fmla="*/ 727457 h 1288974"/>
              <a:gd name="T22" fmla="*/ 1979951 w 2447008"/>
              <a:gd name="T23" fmla="*/ 672349 h 1288974"/>
              <a:gd name="T24" fmla="*/ 1957966 w 2447008"/>
              <a:gd name="T25" fmla="*/ 639282 h 1288974"/>
              <a:gd name="T26" fmla="*/ 1892009 w 2447008"/>
              <a:gd name="T27" fmla="*/ 606216 h 1288974"/>
              <a:gd name="T28" fmla="*/ 1870024 w 2447008"/>
              <a:gd name="T29" fmla="*/ 573149 h 1288974"/>
              <a:gd name="T30" fmla="*/ 1859031 w 2447008"/>
              <a:gd name="T31" fmla="*/ 540083 h 1288974"/>
              <a:gd name="T32" fmla="*/ 1815060 w 2447008"/>
              <a:gd name="T33" fmla="*/ 473949 h 1288974"/>
              <a:gd name="T34" fmla="*/ 1793075 w 2447008"/>
              <a:gd name="T35" fmla="*/ 440883 h 1288974"/>
              <a:gd name="T36" fmla="*/ 1727118 w 2447008"/>
              <a:gd name="T37" fmla="*/ 407816 h 1288974"/>
              <a:gd name="T38" fmla="*/ 1694140 w 2447008"/>
              <a:gd name="T39" fmla="*/ 374750 h 1288974"/>
              <a:gd name="T40" fmla="*/ 1595205 w 2447008"/>
              <a:gd name="T41" fmla="*/ 308616 h 1288974"/>
              <a:gd name="T42" fmla="*/ 1529249 w 2447008"/>
              <a:gd name="T43" fmla="*/ 264533 h 1288974"/>
              <a:gd name="T44" fmla="*/ 1496271 w 2447008"/>
              <a:gd name="T45" fmla="*/ 242483 h 1288974"/>
              <a:gd name="T46" fmla="*/ 1463293 w 2447008"/>
              <a:gd name="T47" fmla="*/ 231466 h 1288974"/>
              <a:gd name="T48" fmla="*/ 1452300 w 2447008"/>
              <a:gd name="T49" fmla="*/ 198400 h 1288974"/>
              <a:gd name="T50" fmla="*/ 1419322 w 2447008"/>
              <a:gd name="T51" fmla="*/ 187375 h 1288974"/>
              <a:gd name="T52" fmla="*/ 1386344 w 2447008"/>
              <a:gd name="T53" fmla="*/ 165333 h 1288974"/>
              <a:gd name="T54" fmla="*/ 1364358 w 2447008"/>
              <a:gd name="T55" fmla="*/ 132266 h 1288974"/>
              <a:gd name="T56" fmla="*/ 1320388 w 2447008"/>
              <a:gd name="T57" fmla="*/ 121242 h 1288974"/>
              <a:gd name="T58" fmla="*/ 1177483 w 2447008"/>
              <a:gd name="T59" fmla="*/ 88175 h 1288974"/>
              <a:gd name="T60" fmla="*/ 1144505 w 2447008"/>
              <a:gd name="T61" fmla="*/ 77158 h 1288974"/>
              <a:gd name="T62" fmla="*/ 1056563 w 2447008"/>
              <a:gd name="T63" fmla="*/ 55108 h 1288974"/>
              <a:gd name="T64" fmla="*/ 1023584 w 2447008"/>
              <a:gd name="T65" fmla="*/ 44092 h 1288974"/>
              <a:gd name="T66" fmla="*/ 935641 w 2447008"/>
              <a:gd name="T67" fmla="*/ 33067 h 1288974"/>
              <a:gd name="T68" fmla="*/ 814721 w 2447008"/>
              <a:gd name="T69" fmla="*/ 11025 h 1288974"/>
              <a:gd name="T70" fmla="*/ 781743 w 2447008"/>
              <a:gd name="T71" fmla="*/ 0 h 1288974"/>
              <a:gd name="T72" fmla="*/ 726780 w 2447008"/>
              <a:gd name="T73" fmla="*/ 11025 h 1288974"/>
              <a:gd name="T74" fmla="*/ 693802 w 2447008"/>
              <a:gd name="T75" fmla="*/ 44092 h 1288974"/>
              <a:gd name="T76" fmla="*/ 660825 w 2447008"/>
              <a:gd name="T77" fmla="*/ 66133 h 1288974"/>
              <a:gd name="T78" fmla="*/ 649833 w 2447008"/>
              <a:gd name="T79" fmla="*/ 99200 h 1288974"/>
              <a:gd name="T80" fmla="*/ 572885 w 2447008"/>
              <a:gd name="T81" fmla="*/ 143283 h 1288974"/>
              <a:gd name="T82" fmla="*/ 539906 w 2447008"/>
              <a:gd name="T83" fmla="*/ 165333 h 1288974"/>
              <a:gd name="T84" fmla="*/ 473949 w 2447008"/>
              <a:gd name="T85" fmla="*/ 176350 h 1288974"/>
              <a:gd name="T86" fmla="*/ 440970 w 2447008"/>
              <a:gd name="T87" fmla="*/ 187375 h 1288974"/>
              <a:gd name="T88" fmla="*/ 276077 w 2447008"/>
              <a:gd name="T89" fmla="*/ 209417 h 1288974"/>
              <a:gd name="T90" fmla="*/ 276077 w 2447008"/>
              <a:gd name="T91" fmla="*/ 275550 h 1288974"/>
              <a:gd name="T92" fmla="*/ 265085 w 2447008"/>
              <a:gd name="T93" fmla="*/ 352708 h 1288974"/>
              <a:gd name="T94" fmla="*/ 232106 w 2447008"/>
              <a:gd name="T95" fmla="*/ 418841 h 1288974"/>
              <a:gd name="T96" fmla="*/ 199127 w 2447008"/>
              <a:gd name="T97" fmla="*/ 440883 h 1288974"/>
              <a:gd name="T98" fmla="*/ 177142 w 2447008"/>
              <a:gd name="T99" fmla="*/ 507016 h 1288974"/>
              <a:gd name="T100" fmla="*/ 155156 w 2447008"/>
              <a:gd name="T101" fmla="*/ 540083 h 1288974"/>
              <a:gd name="T102" fmla="*/ 111185 w 2447008"/>
              <a:gd name="T103" fmla="*/ 639282 h 1288974"/>
              <a:gd name="T104" fmla="*/ 67221 w 2447008"/>
              <a:gd name="T105" fmla="*/ 738482 h 1288974"/>
              <a:gd name="T106" fmla="*/ 56228 w 2447008"/>
              <a:gd name="T107" fmla="*/ 771541 h 1288974"/>
              <a:gd name="T108" fmla="*/ 78214 w 2447008"/>
              <a:gd name="T109" fmla="*/ 859724 h 1288974"/>
              <a:gd name="T110" fmla="*/ 67221 w 2447008"/>
              <a:gd name="T111" fmla="*/ 969940 h 1288974"/>
              <a:gd name="T112" fmla="*/ 45235 w 2447008"/>
              <a:gd name="T113" fmla="*/ 1036074 h 1288974"/>
              <a:gd name="T114" fmla="*/ 12257 w 2447008"/>
              <a:gd name="T115" fmla="*/ 1102207 h 1288974"/>
              <a:gd name="T116" fmla="*/ 12257 w 2447008"/>
              <a:gd name="T117" fmla="*/ 1234473 h 1288974"/>
              <a:gd name="T118" fmla="*/ 23249 w 2447008"/>
              <a:gd name="T119" fmla="*/ 1278557 h 128897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447008" h="1288974">
                <a:moveTo>
                  <a:pt x="2447008" y="1288974"/>
                </a:moveTo>
                <a:cubicBezTo>
                  <a:pt x="2435372" y="1259883"/>
                  <a:pt x="2422591" y="1231055"/>
                  <a:pt x="2413958" y="1200839"/>
                </a:cubicBezTo>
                <a:cubicBezTo>
                  <a:pt x="2413078" y="1197760"/>
                  <a:pt x="2397795" y="1131059"/>
                  <a:pt x="2391924" y="1123721"/>
                </a:cubicBezTo>
                <a:cubicBezTo>
                  <a:pt x="2376392" y="1104306"/>
                  <a:pt x="2347596" y="1097928"/>
                  <a:pt x="2325823" y="1090670"/>
                </a:cubicBezTo>
                <a:cubicBezTo>
                  <a:pt x="2303789" y="1068636"/>
                  <a:pt x="2269576" y="1054130"/>
                  <a:pt x="2259722" y="1024569"/>
                </a:cubicBezTo>
                <a:lnTo>
                  <a:pt x="2237688" y="958468"/>
                </a:lnTo>
                <a:cubicBezTo>
                  <a:pt x="2226646" y="925343"/>
                  <a:pt x="2228367" y="920842"/>
                  <a:pt x="2204637" y="892366"/>
                </a:cubicBezTo>
                <a:cubicBezTo>
                  <a:pt x="2194663" y="880397"/>
                  <a:pt x="2182604" y="870333"/>
                  <a:pt x="2171587" y="859316"/>
                </a:cubicBezTo>
                <a:cubicBezTo>
                  <a:pt x="2167915" y="848299"/>
                  <a:pt x="2167012" y="835928"/>
                  <a:pt x="2160570" y="826265"/>
                </a:cubicBezTo>
                <a:cubicBezTo>
                  <a:pt x="2139861" y="795202"/>
                  <a:pt x="2087677" y="766653"/>
                  <a:pt x="2061418" y="749147"/>
                </a:cubicBezTo>
                <a:lnTo>
                  <a:pt x="2028367" y="727113"/>
                </a:lnTo>
                <a:cubicBezTo>
                  <a:pt x="2006919" y="662771"/>
                  <a:pt x="2034131" y="721861"/>
                  <a:pt x="1984300" y="672029"/>
                </a:cubicBezTo>
                <a:cubicBezTo>
                  <a:pt x="1974937" y="662666"/>
                  <a:pt x="1971629" y="648341"/>
                  <a:pt x="1962266" y="638978"/>
                </a:cubicBezTo>
                <a:cubicBezTo>
                  <a:pt x="1940910" y="617622"/>
                  <a:pt x="1923045" y="614888"/>
                  <a:pt x="1896165" y="605928"/>
                </a:cubicBezTo>
                <a:cubicBezTo>
                  <a:pt x="1888820" y="594911"/>
                  <a:pt x="1880053" y="584720"/>
                  <a:pt x="1874131" y="572877"/>
                </a:cubicBezTo>
                <a:cubicBezTo>
                  <a:pt x="1868938" y="562490"/>
                  <a:pt x="1868754" y="549978"/>
                  <a:pt x="1863114" y="539827"/>
                </a:cubicBezTo>
                <a:cubicBezTo>
                  <a:pt x="1850254" y="516678"/>
                  <a:pt x="1833736" y="495759"/>
                  <a:pt x="1819047" y="473725"/>
                </a:cubicBezTo>
                <a:cubicBezTo>
                  <a:pt x="1811703" y="462708"/>
                  <a:pt x="1808030" y="448020"/>
                  <a:pt x="1797013" y="440675"/>
                </a:cubicBezTo>
                <a:cubicBezTo>
                  <a:pt x="1754300" y="412199"/>
                  <a:pt x="1776523" y="422828"/>
                  <a:pt x="1730912" y="407624"/>
                </a:cubicBezTo>
                <a:cubicBezTo>
                  <a:pt x="1719895" y="396607"/>
                  <a:pt x="1710159" y="384139"/>
                  <a:pt x="1697861" y="374574"/>
                </a:cubicBezTo>
                <a:cubicBezTo>
                  <a:pt x="1697856" y="374570"/>
                  <a:pt x="1615237" y="319491"/>
                  <a:pt x="1598709" y="308472"/>
                </a:cubicBezTo>
                <a:lnTo>
                  <a:pt x="1532608" y="264405"/>
                </a:lnTo>
                <a:cubicBezTo>
                  <a:pt x="1521591" y="257060"/>
                  <a:pt x="1512119" y="246558"/>
                  <a:pt x="1499558" y="242371"/>
                </a:cubicBezTo>
                <a:lnTo>
                  <a:pt x="1466507" y="231354"/>
                </a:lnTo>
                <a:cubicBezTo>
                  <a:pt x="1462835" y="220337"/>
                  <a:pt x="1463701" y="206515"/>
                  <a:pt x="1455490" y="198304"/>
                </a:cubicBezTo>
                <a:cubicBezTo>
                  <a:pt x="1447279" y="190093"/>
                  <a:pt x="1432827" y="192480"/>
                  <a:pt x="1422440" y="187287"/>
                </a:cubicBezTo>
                <a:cubicBezTo>
                  <a:pt x="1410597" y="181365"/>
                  <a:pt x="1400406" y="172598"/>
                  <a:pt x="1389389" y="165253"/>
                </a:cubicBezTo>
                <a:cubicBezTo>
                  <a:pt x="1382044" y="154236"/>
                  <a:pt x="1378372" y="139547"/>
                  <a:pt x="1367355" y="132202"/>
                </a:cubicBezTo>
                <a:cubicBezTo>
                  <a:pt x="1354757" y="123803"/>
                  <a:pt x="1337790" y="125537"/>
                  <a:pt x="1323288" y="121186"/>
                </a:cubicBezTo>
                <a:cubicBezTo>
                  <a:pt x="1213300" y="88190"/>
                  <a:pt x="1301704" y="105512"/>
                  <a:pt x="1180069" y="88135"/>
                </a:cubicBezTo>
                <a:cubicBezTo>
                  <a:pt x="1169052" y="84463"/>
                  <a:pt x="1158222" y="80174"/>
                  <a:pt x="1147018" y="77118"/>
                </a:cubicBezTo>
                <a:cubicBezTo>
                  <a:pt x="1117803" y="69150"/>
                  <a:pt x="1087612" y="64659"/>
                  <a:pt x="1058883" y="55084"/>
                </a:cubicBezTo>
                <a:cubicBezTo>
                  <a:pt x="1047866" y="51412"/>
                  <a:pt x="1037258" y="46145"/>
                  <a:pt x="1025832" y="44068"/>
                </a:cubicBezTo>
                <a:cubicBezTo>
                  <a:pt x="996703" y="38772"/>
                  <a:pt x="967075" y="36723"/>
                  <a:pt x="937697" y="33051"/>
                </a:cubicBezTo>
                <a:cubicBezTo>
                  <a:pt x="861902" y="7785"/>
                  <a:pt x="953540" y="35931"/>
                  <a:pt x="816512" y="11017"/>
                </a:cubicBezTo>
                <a:cubicBezTo>
                  <a:pt x="805086" y="8940"/>
                  <a:pt x="794478" y="3672"/>
                  <a:pt x="783461" y="0"/>
                </a:cubicBezTo>
                <a:cubicBezTo>
                  <a:pt x="765100" y="3672"/>
                  <a:pt x="745125" y="2643"/>
                  <a:pt x="728377" y="11017"/>
                </a:cubicBezTo>
                <a:cubicBezTo>
                  <a:pt x="714442" y="17985"/>
                  <a:pt x="707295" y="34094"/>
                  <a:pt x="695326" y="44068"/>
                </a:cubicBezTo>
                <a:cubicBezTo>
                  <a:pt x="685154" y="52544"/>
                  <a:pt x="673293" y="58757"/>
                  <a:pt x="662276" y="66101"/>
                </a:cubicBezTo>
                <a:cubicBezTo>
                  <a:pt x="658604" y="77118"/>
                  <a:pt x="658693" y="90231"/>
                  <a:pt x="651259" y="99152"/>
                </a:cubicBezTo>
                <a:cubicBezTo>
                  <a:pt x="613204" y="144818"/>
                  <a:pt x="614932" y="122823"/>
                  <a:pt x="574141" y="143219"/>
                </a:cubicBezTo>
                <a:cubicBezTo>
                  <a:pt x="562298" y="149141"/>
                  <a:pt x="553651" y="161066"/>
                  <a:pt x="541090" y="165253"/>
                </a:cubicBezTo>
                <a:cubicBezTo>
                  <a:pt x="519899" y="172317"/>
                  <a:pt x="496795" y="171424"/>
                  <a:pt x="474989" y="176270"/>
                </a:cubicBezTo>
                <a:cubicBezTo>
                  <a:pt x="463653" y="178789"/>
                  <a:pt x="453274" y="184768"/>
                  <a:pt x="441938" y="187287"/>
                </a:cubicBezTo>
                <a:cubicBezTo>
                  <a:pt x="392486" y="198276"/>
                  <a:pt x="324421" y="204017"/>
                  <a:pt x="276685" y="209321"/>
                </a:cubicBezTo>
                <a:cubicBezTo>
                  <a:pt x="247309" y="297453"/>
                  <a:pt x="276685" y="187288"/>
                  <a:pt x="276685" y="275422"/>
                </a:cubicBezTo>
                <a:cubicBezTo>
                  <a:pt x="276685" y="301389"/>
                  <a:pt x="270761" y="327077"/>
                  <a:pt x="265669" y="352540"/>
                </a:cubicBezTo>
                <a:cubicBezTo>
                  <a:pt x="261189" y="374940"/>
                  <a:pt x="248866" y="402393"/>
                  <a:pt x="232618" y="418641"/>
                </a:cubicBezTo>
                <a:cubicBezTo>
                  <a:pt x="223255" y="428004"/>
                  <a:pt x="210584" y="433330"/>
                  <a:pt x="199567" y="440675"/>
                </a:cubicBezTo>
                <a:cubicBezTo>
                  <a:pt x="192223" y="462709"/>
                  <a:pt x="190417" y="487451"/>
                  <a:pt x="177534" y="506776"/>
                </a:cubicBezTo>
                <a:cubicBezTo>
                  <a:pt x="170189" y="517793"/>
                  <a:pt x="160878" y="527727"/>
                  <a:pt x="155500" y="539827"/>
                </a:cubicBezTo>
                <a:cubicBezTo>
                  <a:pt x="103059" y="657817"/>
                  <a:pt x="161297" y="564183"/>
                  <a:pt x="111432" y="638978"/>
                </a:cubicBezTo>
                <a:cubicBezTo>
                  <a:pt x="85212" y="717641"/>
                  <a:pt x="102283" y="685755"/>
                  <a:pt x="67365" y="738130"/>
                </a:cubicBezTo>
                <a:cubicBezTo>
                  <a:pt x="63693" y="749147"/>
                  <a:pt x="56348" y="759568"/>
                  <a:pt x="56348" y="771181"/>
                </a:cubicBezTo>
                <a:cubicBezTo>
                  <a:pt x="56348" y="797769"/>
                  <a:pt x="69689" y="833236"/>
                  <a:pt x="78382" y="859316"/>
                </a:cubicBezTo>
                <a:cubicBezTo>
                  <a:pt x="74710" y="896039"/>
                  <a:pt x="74166" y="933210"/>
                  <a:pt x="67365" y="969484"/>
                </a:cubicBezTo>
                <a:cubicBezTo>
                  <a:pt x="63085" y="992312"/>
                  <a:pt x="52676" y="1013552"/>
                  <a:pt x="45331" y="1035586"/>
                </a:cubicBezTo>
                <a:cubicBezTo>
                  <a:pt x="30127" y="1081196"/>
                  <a:pt x="40755" y="1058975"/>
                  <a:pt x="12281" y="1101687"/>
                </a:cubicBezTo>
                <a:cubicBezTo>
                  <a:pt x="-4182" y="1167536"/>
                  <a:pt x="-4007" y="1144301"/>
                  <a:pt x="12281" y="1233889"/>
                </a:cubicBezTo>
                <a:cubicBezTo>
                  <a:pt x="24458" y="1300866"/>
                  <a:pt x="23297" y="1245700"/>
                  <a:pt x="23297" y="1277957"/>
                </a:cubicBezTo>
              </a:path>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a:p>
        </p:txBody>
      </p:sp>
      <p:sp>
        <p:nvSpPr>
          <p:cNvPr id="11" name="Forma libre 17"/>
          <p:cNvSpPr>
            <a:spLocks/>
          </p:cNvSpPr>
          <p:nvPr/>
        </p:nvSpPr>
        <p:spPr bwMode="auto">
          <a:xfrm>
            <a:off x="4426650" y="3655212"/>
            <a:ext cx="1591270" cy="800630"/>
          </a:xfrm>
          <a:custGeom>
            <a:avLst/>
            <a:gdLst>
              <a:gd name="T0" fmla="*/ 0 w 1927952"/>
              <a:gd name="T1" fmla="*/ 716025 h 705079"/>
              <a:gd name="T2" fmla="*/ 55285 w 1927952"/>
              <a:gd name="T3" fmla="*/ 693650 h 705079"/>
              <a:gd name="T4" fmla="*/ 77391 w 1927952"/>
              <a:gd name="T5" fmla="*/ 626521 h 705079"/>
              <a:gd name="T6" fmla="*/ 254292 w 1927952"/>
              <a:gd name="T7" fmla="*/ 615334 h 705079"/>
              <a:gd name="T8" fmla="*/ 320634 w 1927952"/>
              <a:gd name="T9" fmla="*/ 592959 h 705079"/>
              <a:gd name="T10" fmla="*/ 386968 w 1927952"/>
              <a:gd name="T11" fmla="*/ 548207 h 705079"/>
              <a:gd name="T12" fmla="*/ 486476 w 1927952"/>
              <a:gd name="T13" fmla="*/ 514643 h 705079"/>
              <a:gd name="T14" fmla="*/ 519643 w 1927952"/>
              <a:gd name="T15" fmla="*/ 503456 h 705079"/>
              <a:gd name="T16" fmla="*/ 552812 w 1927952"/>
              <a:gd name="T17" fmla="*/ 481079 h 705079"/>
              <a:gd name="T18" fmla="*/ 619150 w 1927952"/>
              <a:gd name="T19" fmla="*/ 458703 h 705079"/>
              <a:gd name="T20" fmla="*/ 696544 w 1927952"/>
              <a:gd name="T21" fmla="*/ 436328 h 705079"/>
              <a:gd name="T22" fmla="*/ 729712 w 1927952"/>
              <a:gd name="T23" fmla="*/ 425140 h 705079"/>
              <a:gd name="T24" fmla="*/ 818163 w 1927952"/>
              <a:gd name="T25" fmla="*/ 413952 h 705079"/>
              <a:gd name="T26" fmla="*/ 906613 w 1927952"/>
              <a:gd name="T27" fmla="*/ 391576 h 705079"/>
              <a:gd name="T28" fmla="*/ 939781 w 1927952"/>
              <a:gd name="T29" fmla="*/ 358013 h 705079"/>
              <a:gd name="T30" fmla="*/ 1006118 w 1927952"/>
              <a:gd name="T31" fmla="*/ 335636 h 705079"/>
              <a:gd name="T32" fmla="*/ 1481538 w 1927952"/>
              <a:gd name="T33" fmla="*/ 324449 h 705079"/>
              <a:gd name="T34" fmla="*/ 1547875 w 1927952"/>
              <a:gd name="T35" fmla="*/ 302073 h 705079"/>
              <a:gd name="T36" fmla="*/ 1658436 w 1927952"/>
              <a:gd name="T37" fmla="*/ 268513 h 705079"/>
              <a:gd name="T38" fmla="*/ 1691606 w 1927952"/>
              <a:gd name="T39" fmla="*/ 246134 h 705079"/>
              <a:gd name="T40" fmla="*/ 1746886 w 1927952"/>
              <a:gd name="T41" fmla="*/ 234946 h 705079"/>
              <a:gd name="T42" fmla="*/ 1813224 w 1927952"/>
              <a:gd name="T43" fmla="*/ 167819 h 705079"/>
              <a:gd name="T44" fmla="*/ 1857449 w 1927952"/>
              <a:gd name="T45" fmla="*/ 111878 h 705079"/>
              <a:gd name="T46" fmla="*/ 1901675 w 1927952"/>
              <a:gd name="T47" fmla="*/ 55939 h 705079"/>
              <a:gd name="T48" fmla="*/ 1934843 w 1927952"/>
              <a:gd name="T49" fmla="*/ 0 h 70507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1927952" h="705079">
                <a:moveTo>
                  <a:pt x="0" y="705079"/>
                </a:moveTo>
                <a:cubicBezTo>
                  <a:pt x="18362" y="697735"/>
                  <a:pt x="42062" y="697929"/>
                  <a:pt x="55085" y="683046"/>
                </a:cubicBezTo>
                <a:cubicBezTo>
                  <a:pt x="70379" y="665567"/>
                  <a:pt x="53937" y="618393"/>
                  <a:pt x="77118" y="616944"/>
                </a:cubicBezTo>
                <a:lnTo>
                  <a:pt x="253388" y="605928"/>
                </a:lnTo>
                <a:cubicBezTo>
                  <a:pt x="275422" y="598583"/>
                  <a:pt x="300165" y="596778"/>
                  <a:pt x="319490" y="583894"/>
                </a:cubicBezTo>
                <a:cubicBezTo>
                  <a:pt x="341524" y="569205"/>
                  <a:pt x="360469" y="548200"/>
                  <a:pt x="385591" y="539826"/>
                </a:cubicBezTo>
                <a:lnTo>
                  <a:pt x="484743" y="506776"/>
                </a:lnTo>
                <a:cubicBezTo>
                  <a:pt x="495760" y="503104"/>
                  <a:pt x="508131" y="502201"/>
                  <a:pt x="517793" y="495759"/>
                </a:cubicBezTo>
                <a:cubicBezTo>
                  <a:pt x="528810" y="488414"/>
                  <a:pt x="538744" y="479103"/>
                  <a:pt x="550844" y="473725"/>
                </a:cubicBezTo>
                <a:cubicBezTo>
                  <a:pt x="572068" y="464292"/>
                  <a:pt x="594911" y="459036"/>
                  <a:pt x="616945" y="451691"/>
                </a:cubicBezTo>
                <a:cubicBezTo>
                  <a:pt x="696185" y="425277"/>
                  <a:pt x="597236" y="457322"/>
                  <a:pt x="694063" y="429658"/>
                </a:cubicBezTo>
                <a:cubicBezTo>
                  <a:pt x="705229" y="426468"/>
                  <a:pt x="715688" y="420718"/>
                  <a:pt x="727114" y="418641"/>
                </a:cubicBezTo>
                <a:cubicBezTo>
                  <a:pt x="756243" y="413345"/>
                  <a:pt x="785986" y="412126"/>
                  <a:pt x="815249" y="407624"/>
                </a:cubicBezTo>
                <a:cubicBezTo>
                  <a:pt x="864627" y="400027"/>
                  <a:pt x="863170" y="398995"/>
                  <a:pt x="903384" y="385590"/>
                </a:cubicBezTo>
                <a:cubicBezTo>
                  <a:pt x="914401" y="374573"/>
                  <a:pt x="922815" y="360106"/>
                  <a:pt x="936434" y="352540"/>
                </a:cubicBezTo>
                <a:cubicBezTo>
                  <a:pt x="956737" y="341261"/>
                  <a:pt x="979316" y="331046"/>
                  <a:pt x="1002535" y="330506"/>
                </a:cubicBezTo>
                <a:lnTo>
                  <a:pt x="1476261" y="319489"/>
                </a:lnTo>
                <a:cubicBezTo>
                  <a:pt x="1498295" y="312144"/>
                  <a:pt x="1520030" y="303836"/>
                  <a:pt x="1542362" y="297455"/>
                </a:cubicBezTo>
                <a:cubicBezTo>
                  <a:pt x="1630646" y="272231"/>
                  <a:pt x="1594117" y="283875"/>
                  <a:pt x="1652531" y="264405"/>
                </a:cubicBezTo>
                <a:cubicBezTo>
                  <a:pt x="1663548" y="257060"/>
                  <a:pt x="1673184" y="247020"/>
                  <a:pt x="1685581" y="242371"/>
                </a:cubicBezTo>
                <a:cubicBezTo>
                  <a:pt x="1703114" y="235796"/>
                  <a:pt x="1724867" y="241407"/>
                  <a:pt x="1740665" y="231354"/>
                </a:cubicBezTo>
                <a:cubicBezTo>
                  <a:pt x="1766954" y="214625"/>
                  <a:pt x="1806767" y="165253"/>
                  <a:pt x="1806767" y="165253"/>
                </a:cubicBezTo>
                <a:cubicBezTo>
                  <a:pt x="1834458" y="82180"/>
                  <a:pt x="1793884" y="181355"/>
                  <a:pt x="1850834" y="110168"/>
                </a:cubicBezTo>
                <a:cubicBezTo>
                  <a:pt x="1911648" y="34150"/>
                  <a:pt x="1800184" y="118229"/>
                  <a:pt x="1894902" y="55084"/>
                </a:cubicBezTo>
                <a:cubicBezTo>
                  <a:pt x="1909202" y="12180"/>
                  <a:pt x="1897707" y="30245"/>
                  <a:pt x="1927952" y="0"/>
                </a:cubicBezTo>
              </a:path>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a:p>
        </p:txBody>
      </p:sp>
      <p:sp>
        <p:nvSpPr>
          <p:cNvPr id="12" name="Forma libre 19"/>
          <p:cNvSpPr>
            <a:spLocks/>
          </p:cNvSpPr>
          <p:nvPr/>
        </p:nvSpPr>
        <p:spPr bwMode="auto">
          <a:xfrm>
            <a:off x="4544523" y="3818937"/>
            <a:ext cx="2454354" cy="872595"/>
          </a:xfrm>
          <a:custGeom>
            <a:avLst/>
            <a:gdLst>
              <a:gd name="T0" fmla="*/ 0 w 2974554"/>
              <a:gd name="T1" fmla="*/ 750321 h 771194"/>
              <a:gd name="T2" fmla="*/ 55148 w 2974554"/>
              <a:gd name="T3" fmla="*/ 761194 h 771194"/>
              <a:gd name="T4" fmla="*/ 121321 w 2974554"/>
              <a:gd name="T5" fmla="*/ 728575 h 771194"/>
              <a:gd name="T6" fmla="*/ 165437 w 2974554"/>
              <a:gd name="T7" fmla="*/ 717699 h 771194"/>
              <a:gd name="T8" fmla="*/ 286766 w 2974554"/>
              <a:gd name="T9" fmla="*/ 695951 h 771194"/>
              <a:gd name="T10" fmla="*/ 352939 w 2974554"/>
              <a:gd name="T11" fmla="*/ 674202 h 771194"/>
              <a:gd name="T12" fmla="*/ 419113 w 2974554"/>
              <a:gd name="T13" fmla="*/ 652455 h 771194"/>
              <a:gd name="T14" fmla="*/ 485294 w 2974554"/>
              <a:gd name="T15" fmla="*/ 630706 h 771194"/>
              <a:gd name="T16" fmla="*/ 595583 w 2974554"/>
              <a:gd name="T17" fmla="*/ 608959 h 771194"/>
              <a:gd name="T18" fmla="*/ 639701 w 2974554"/>
              <a:gd name="T19" fmla="*/ 587210 h 771194"/>
              <a:gd name="T20" fmla="*/ 672789 w 2974554"/>
              <a:gd name="T21" fmla="*/ 576336 h 771194"/>
              <a:gd name="T22" fmla="*/ 772052 w 2974554"/>
              <a:gd name="T23" fmla="*/ 532841 h 771194"/>
              <a:gd name="T24" fmla="*/ 805143 w 2974554"/>
              <a:gd name="T25" fmla="*/ 521966 h 771194"/>
              <a:gd name="T26" fmla="*/ 838234 w 2974554"/>
              <a:gd name="T27" fmla="*/ 511092 h 771194"/>
              <a:gd name="T28" fmla="*/ 937497 w 2974554"/>
              <a:gd name="T29" fmla="*/ 500218 h 771194"/>
              <a:gd name="T30" fmla="*/ 1003671 w 2974554"/>
              <a:gd name="T31" fmla="*/ 478470 h 771194"/>
              <a:gd name="T32" fmla="*/ 1069844 w 2974554"/>
              <a:gd name="T33" fmla="*/ 445849 h 771194"/>
              <a:gd name="T34" fmla="*/ 1136025 w 2974554"/>
              <a:gd name="T35" fmla="*/ 413226 h 771194"/>
              <a:gd name="T36" fmla="*/ 1213231 w 2974554"/>
              <a:gd name="T37" fmla="*/ 369727 h 771194"/>
              <a:gd name="T38" fmla="*/ 1323520 w 2974554"/>
              <a:gd name="T39" fmla="*/ 326234 h 771194"/>
              <a:gd name="T40" fmla="*/ 1555138 w 2974554"/>
              <a:gd name="T41" fmla="*/ 347981 h 771194"/>
              <a:gd name="T42" fmla="*/ 1632344 w 2974554"/>
              <a:gd name="T43" fmla="*/ 358854 h 771194"/>
              <a:gd name="T44" fmla="*/ 1775723 w 2974554"/>
              <a:gd name="T45" fmla="*/ 369727 h 771194"/>
              <a:gd name="T46" fmla="*/ 1974251 w 2974554"/>
              <a:gd name="T47" fmla="*/ 358854 h 771194"/>
              <a:gd name="T48" fmla="*/ 2040431 w 2974554"/>
              <a:gd name="T49" fmla="*/ 337108 h 771194"/>
              <a:gd name="T50" fmla="*/ 2139695 w 2974554"/>
              <a:gd name="T51" fmla="*/ 304485 h 771194"/>
              <a:gd name="T52" fmla="*/ 2172779 w 2974554"/>
              <a:gd name="T53" fmla="*/ 293612 h 771194"/>
              <a:gd name="T54" fmla="*/ 2338224 w 2974554"/>
              <a:gd name="T55" fmla="*/ 282738 h 771194"/>
              <a:gd name="T56" fmla="*/ 2470573 w 2974554"/>
              <a:gd name="T57" fmla="*/ 239241 h 771194"/>
              <a:gd name="T58" fmla="*/ 2503661 w 2974554"/>
              <a:gd name="T59" fmla="*/ 228368 h 771194"/>
              <a:gd name="T60" fmla="*/ 2602924 w 2974554"/>
              <a:gd name="T61" fmla="*/ 184872 h 771194"/>
              <a:gd name="T62" fmla="*/ 2669103 w 2974554"/>
              <a:gd name="T63" fmla="*/ 152249 h 771194"/>
              <a:gd name="T64" fmla="*/ 2735279 w 2974554"/>
              <a:gd name="T65" fmla="*/ 130501 h 771194"/>
              <a:gd name="T66" fmla="*/ 2801452 w 2974554"/>
              <a:gd name="T67" fmla="*/ 87005 h 771194"/>
              <a:gd name="T68" fmla="*/ 2834543 w 2974554"/>
              <a:gd name="T69" fmla="*/ 65256 h 771194"/>
              <a:gd name="T70" fmla="*/ 2900716 w 2974554"/>
              <a:gd name="T71" fmla="*/ 43510 h 771194"/>
              <a:gd name="T72" fmla="*/ 2977922 w 2974554"/>
              <a:gd name="T73" fmla="*/ 13 h 77119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974554" h="771194">
                <a:moveTo>
                  <a:pt x="0" y="760177"/>
                </a:moveTo>
                <a:cubicBezTo>
                  <a:pt x="18361" y="763849"/>
                  <a:pt x="36359" y="771194"/>
                  <a:pt x="55084" y="771194"/>
                </a:cubicBezTo>
                <a:cubicBezTo>
                  <a:pt x="86034" y="771194"/>
                  <a:pt x="95190" y="749284"/>
                  <a:pt x="121185" y="738143"/>
                </a:cubicBezTo>
                <a:cubicBezTo>
                  <a:pt x="135102" y="732178"/>
                  <a:pt x="150356" y="729835"/>
                  <a:pt x="165253" y="727126"/>
                </a:cubicBezTo>
                <a:cubicBezTo>
                  <a:pt x="237457" y="713998"/>
                  <a:pt x="228784" y="722389"/>
                  <a:pt x="286438" y="705093"/>
                </a:cubicBezTo>
                <a:cubicBezTo>
                  <a:pt x="308684" y="698419"/>
                  <a:pt x="330505" y="690404"/>
                  <a:pt x="352539" y="683059"/>
                </a:cubicBezTo>
                <a:lnTo>
                  <a:pt x="418641" y="661025"/>
                </a:lnTo>
                <a:lnTo>
                  <a:pt x="484742" y="638991"/>
                </a:lnTo>
                <a:cubicBezTo>
                  <a:pt x="565778" y="625486"/>
                  <a:pt x="529172" y="633393"/>
                  <a:pt x="594911" y="616958"/>
                </a:cubicBezTo>
                <a:cubicBezTo>
                  <a:pt x="609600" y="609613"/>
                  <a:pt x="623883" y="601393"/>
                  <a:pt x="638978" y="594924"/>
                </a:cubicBezTo>
                <a:cubicBezTo>
                  <a:pt x="649652" y="590349"/>
                  <a:pt x="661642" y="589101"/>
                  <a:pt x="672029" y="583907"/>
                </a:cubicBezTo>
                <a:cubicBezTo>
                  <a:pt x="776779" y="531531"/>
                  <a:pt x="600646" y="596684"/>
                  <a:pt x="771180" y="539840"/>
                </a:cubicBezTo>
                <a:lnTo>
                  <a:pt x="804231" y="528823"/>
                </a:lnTo>
                <a:cubicBezTo>
                  <a:pt x="815248" y="525151"/>
                  <a:pt x="825740" y="519088"/>
                  <a:pt x="837282" y="517806"/>
                </a:cubicBezTo>
                <a:lnTo>
                  <a:pt x="936433" y="506789"/>
                </a:lnTo>
                <a:cubicBezTo>
                  <a:pt x="958467" y="499444"/>
                  <a:pt x="983210" y="497638"/>
                  <a:pt x="1002535" y="484755"/>
                </a:cubicBezTo>
                <a:cubicBezTo>
                  <a:pt x="1045248" y="456280"/>
                  <a:pt x="1023024" y="466909"/>
                  <a:pt x="1068636" y="451705"/>
                </a:cubicBezTo>
                <a:cubicBezTo>
                  <a:pt x="1163347" y="388563"/>
                  <a:pt x="1043518" y="464263"/>
                  <a:pt x="1134737" y="418654"/>
                </a:cubicBezTo>
                <a:cubicBezTo>
                  <a:pt x="1214238" y="378903"/>
                  <a:pt x="1115281" y="413217"/>
                  <a:pt x="1211855" y="374587"/>
                </a:cubicBezTo>
                <a:cubicBezTo>
                  <a:pt x="1347984" y="320136"/>
                  <a:pt x="1218682" y="382190"/>
                  <a:pt x="1322024" y="330519"/>
                </a:cubicBezTo>
                <a:cubicBezTo>
                  <a:pt x="1423934" y="339012"/>
                  <a:pt x="1457978" y="340628"/>
                  <a:pt x="1553378" y="352553"/>
                </a:cubicBezTo>
                <a:cubicBezTo>
                  <a:pt x="1579144" y="355774"/>
                  <a:pt x="1604658" y="360986"/>
                  <a:pt x="1630496" y="363570"/>
                </a:cubicBezTo>
                <a:cubicBezTo>
                  <a:pt x="1678139" y="368334"/>
                  <a:pt x="1725975" y="370915"/>
                  <a:pt x="1773715" y="374587"/>
                </a:cubicBezTo>
                <a:cubicBezTo>
                  <a:pt x="1839816" y="370915"/>
                  <a:pt x="1906327" y="371782"/>
                  <a:pt x="1972019" y="363570"/>
                </a:cubicBezTo>
                <a:cubicBezTo>
                  <a:pt x="1995065" y="360689"/>
                  <a:pt x="2016086" y="348881"/>
                  <a:pt x="2038120" y="341536"/>
                </a:cubicBezTo>
                <a:lnTo>
                  <a:pt x="2137272" y="308485"/>
                </a:lnTo>
                <a:cubicBezTo>
                  <a:pt x="2148289" y="304813"/>
                  <a:pt x="2158736" y="298240"/>
                  <a:pt x="2170323" y="297468"/>
                </a:cubicBezTo>
                <a:lnTo>
                  <a:pt x="2335576" y="286452"/>
                </a:lnTo>
                <a:lnTo>
                  <a:pt x="2467778" y="242384"/>
                </a:lnTo>
                <a:cubicBezTo>
                  <a:pt x="2478795" y="238712"/>
                  <a:pt x="2491166" y="237809"/>
                  <a:pt x="2500829" y="231367"/>
                </a:cubicBezTo>
                <a:cubicBezTo>
                  <a:pt x="2553204" y="196451"/>
                  <a:pt x="2521319" y="213521"/>
                  <a:pt x="2599980" y="187300"/>
                </a:cubicBezTo>
                <a:cubicBezTo>
                  <a:pt x="2720516" y="147121"/>
                  <a:pt x="2537942" y="211201"/>
                  <a:pt x="2666082" y="154249"/>
                </a:cubicBezTo>
                <a:cubicBezTo>
                  <a:pt x="2687306" y="144816"/>
                  <a:pt x="2732183" y="132215"/>
                  <a:pt x="2732183" y="132215"/>
                </a:cubicBezTo>
                <a:cubicBezTo>
                  <a:pt x="2794835" y="69563"/>
                  <a:pt x="2734509" y="120036"/>
                  <a:pt x="2798284" y="88148"/>
                </a:cubicBezTo>
                <a:cubicBezTo>
                  <a:pt x="2810127" y="82227"/>
                  <a:pt x="2819235" y="71492"/>
                  <a:pt x="2831335" y="66114"/>
                </a:cubicBezTo>
                <a:cubicBezTo>
                  <a:pt x="2852559" y="56681"/>
                  <a:pt x="2897436" y="44081"/>
                  <a:pt x="2897436" y="44081"/>
                </a:cubicBezTo>
                <a:cubicBezTo>
                  <a:pt x="2966593" y="-2024"/>
                  <a:pt x="2937056" y="13"/>
                  <a:pt x="2974554" y="13"/>
                </a:cubicBezTo>
              </a:path>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a:p>
        </p:txBody>
      </p:sp>
      <p:sp>
        <p:nvSpPr>
          <p:cNvPr id="13" name="Forma libre 20"/>
          <p:cNvSpPr>
            <a:spLocks/>
          </p:cNvSpPr>
          <p:nvPr/>
        </p:nvSpPr>
        <p:spPr bwMode="auto">
          <a:xfrm>
            <a:off x="4435818" y="4443247"/>
            <a:ext cx="127040" cy="260880"/>
          </a:xfrm>
          <a:custGeom>
            <a:avLst/>
            <a:gdLst>
              <a:gd name="T0" fmla="*/ 0 w 154236"/>
              <a:gd name="T1" fmla="*/ 0 h 231355"/>
              <a:gd name="T2" fmla="*/ 32627 w 154236"/>
              <a:gd name="T3" fmla="*/ 52901 h 231355"/>
              <a:gd name="T4" fmla="*/ 65256 w 154236"/>
              <a:gd name="T5" fmla="*/ 63482 h 231355"/>
              <a:gd name="T6" fmla="*/ 76131 w 154236"/>
              <a:gd name="T7" fmla="*/ 95220 h 231355"/>
              <a:gd name="T8" fmla="*/ 97884 w 154236"/>
              <a:gd name="T9" fmla="*/ 169281 h 231355"/>
              <a:gd name="T10" fmla="*/ 130511 w 154236"/>
              <a:gd name="T11" fmla="*/ 190443 h 231355"/>
              <a:gd name="T12" fmla="*/ 152263 w 154236"/>
              <a:gd name="T13" fmla="*/ 222183 h 2313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4236" h="231355">
                <a:moveTo>
                  <a:pt x="0" y="0"/>
                </a:moveTo>
                <a:cubicBezTo>
                  <a:pt x="11017" y="18362"/>
                  <a:pt x="17910" y="39943"/>
                  <a:pt x="33051" y="55085"/>
                </a:cubicBezTo>
                <a:cubicBezTo>
                  <a:pt x="41262" y="63296"/>
                  <a:pt x="57890" y="57891"/>
                  <a:pt x="66101" y="66102"/>
                </a:cubicBezTo>
                <a:cubicBezTo>
                  <a:pt x="74312" y="74313"/>
                  <a:pt x="73928" y="87986"/>
                  <a:pt x="77118" y="99152"/>
                </a:cubicBezTo>
                <a:cubicBezTo>
                  <a:pt x="77998" y="102231"/>
                  <a:pt x="93281" y="168932"/>
                  <a:pt x="99152" y="176270"/>
                </a:cubicBezTo>
                <a:cubicBezTo>
                  <a:pt x="107424" y="186609"/>
                  <a:pt x="121186" y="190959"/>
                  <a:pt x="132203" y="198304"/>
                </a:cubicBezTo>
                <a:lnTo>
                  <a:pt x="154236" y="231355"/>
                </a:lnTo>
              </a:path>
            </a:pathLst>
          </a:custGeom>
          <a:noFill/>
          <a:ln w="254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s-ES"/>
          </a:p>
        </p:txBody>
      </p:sp>
    </p:spTree>
    <p:extLst>
      <p:ext uri="{BB962C8B-B14F-4D97-AF65-F5344CB8AC3E}">
        <p14:creationId xmlns:p14="http://schemas.microsoft.com/office/powerpoint/2010/main" xmlns="" val="161193108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515" y="413809"/>
            <a:ext cx="8675370" cy="1204825"/>
          </a:xfrm>
        </p:spPr>
        <p:txBody>
          <a:bodyPr>
            <a:normAutofit/>
          </a:bodyPr>
          <a:lstStyle/>
          <a:p>
            <a:r>
              <a:rPr lang="en-US" altLang="es-ES" sz="3200" b="1" dirty="0">
                <a:solidFill>
                  <a:srgbClr val="1F497C"/>
                </a:solidFill>
                <a:latin typeface="Calibri-Bold"/>
              </a:rPr>
              <a:t>Exploration</a:t>
            </a:r>
            <a:endParaRPr lang="es-ES" sz="3200" b="1" dirty="0">
              <a:solidFill>
                <a:srgbClr val="1F497C"/>
              </a:solidFill>
              <a:latin typeface="Calibri-Bold"/>
            </a:endParaRPr>
          </a:p>
        </p:txBody>
      </p:sp>
      <p:sp>
        <p:nvSpPr>
          <p:cNvPr id="3" name="Marcador de contenido 2"/>
          <p:cNvSpPr>
            <a:spLocks noGrp="1"/>
          </p:cNvSpPr>
          <p:nvPr>
            <p:ph idx="1"/>
          </p:nvPr>
        </p:nvSpPr>
        <p:spPr>
          <a:xfrm>
            <a:off x="691515" y="1667973"/>
            <a:ext cx="8675370" cy="5487561"/>
          </a:xfrm>
        </p:spPr>
        <p:txBody>
          <a:bodyPr>
            <a:normAutofit lnSpcReduction="10000"/>
          </a:bodyPr>
          <a:lstStyle/>
          <a:p>
            <a:pPr>
              <a:lnSpc>
                <a:spcPct val="100000"/>
              </a:lnSpc>
              <a:defRPr/>
            </a:pPr>
            <a:r>
              <a:rPr lang="en-US" altLang="es-ES" sz="2000" b="1" dirty="0"/>
              <a:t>Exploration in several steps: started in 2012 and finished in 2015.</a:t>
            </a:r>
          </a:p>
          <a:p>
            <a:pPr>
              <a:lnSpc>
                <a:spcPct val="100000"/>
              </a:lnSpc>
              <a:defRPr/>
            </a:pPr>
            <a:r>
              <a:rPr lang="en-US" altLang="es-ES" sz="2000" b="1" dirty="0"/>
              <a:t>Exploration figures:</a:t>
            </a:r>
          </a:p>
          <a:p>
            <a:pPr lvl="1">
              <a:lnSpc>
                <a:spcPct val="100000"/>
              </a:lnSpc>
              <a:defRPr/>
            </a:pPr>
            <a:r>
              <a:rPr lang="en-US" altLang="es-ES" sz="2000" b="1" dirty="0"/>
              <a:t>Cartography: </a:t>
            </a:r>
            <a:r>
              <a:rPr lang="en-US" altLang="es-ES" sz="2000" dirty="0"/>
              <a:t>Detailed geological mapping. 380 surface samples and analysis. Identification of potential </a:t>
            </a:r>
            <a:r>
              <a:rPr lang="en-US" altLang="es-ES" sz="2000" dirty="0" smtClean="0"/>
              <a:t>areas.</a:t>
            </a:r>
            <a:endParaRPr lang="en-US" altLang="es-ES" sz="2000" dirty="0"/>
          </a:p>
          <a:p>
            <a:pPr lvl="1">
              <a:lnSpc>
                <a:spcPct val="100000"/>
              </a:lnSpc>
              <a:defRPr/>
            </a:pPr>
            <a:r>
              <a:rPr lang="en-US" altLang="es-ES" sz="2000" b="1" dirty="0"/>
              <a:t>Exploration campaign in </a:t>
            </a:r>
            <a:r>
              <a:rPr lang="en-US" altLang="es-ES" sz="2000" b="1" dirty="0" err="1"/>
              <a:t>Vadel</a:t>
            </a:r>
            <a:r>
              <a:rPr lang="en-US" altLang="es-ES" sz="2000" b="1" dirty="0"/>
              <a:t> 1 and </a:t>
            </a:r>
            <a:r>
              <a:rPr lang="en-US" altLang="es-ES" sz="2000" b="1" dirty="0" err="1"/>
              <a:t>Vadel</a:t>
            </a:r>
            <a:r>
              <a:rPr lang="en-US" altLang="es-ES" sz="2000" b="1" dirty="0"/>
              <a:t> 2: </a:t>
            </a:r>
          </a:p>
          <a:p>
            <a:pPr lvl="2">
              <a:lnSpc>
                <a:spcPct val="100000"/>
              </a:lnSpc>
              <a:defRPr/>
            </a:pPr>
            <a:r>
              <a:rPr lang="en-US" altLang="es-ES" dirty="0"/>
              <a:t>Trenches &gt; 4.000 m</a:t>
            </a:r>
          </a:p>
          <a:p>
            <a:pPr lvl="2">
              <a:lnSpc>
                <a:spcPct val="100000"/>
              </a:lnSpc>
              <a:defRPr/>
            </a:pPr>
            <a:r>
              <a:rPr lang="en-US" altLang="es-ES" dirty="0"/>
              <a:t>Shafts </a:t>
            </a:r>
            <a:r>
              <a:rPr lang="en-US" altLang="es-ES" dirty="0" smtClean="0"/>
              <a:t>excavations </a:t>
            </a:r>
            <a:r>
              <a:rPr lang="en-US" altLang="es-ES" dirty="0"/>
              <a:t>&gt; </a:t>
            </a:r>
            <a:r>
              <a:rPr lang="en-US" altLang="es-ES" dirty="0" smtClean="0"/>
              <a:t>30</a:t>
            </a:r>
            <a:endParaRPr lang="en-US" altLang="es-ES" dirty="0"/>
          </a:p>
          <a:p>
            <a:pPr lvl="2">
              <a:lnSpc>
                <a:spcPct val="100000"/>
              </a:lnSpc>
              <a:defRPr/>
            </a:pPr>
            <a:r>
              <a:rPr lang="en-US" altLang="es-ES" dirty="0"/>
              <a:t>Tons moved </a:t>
            </a:r>
            <a:r>
              <a:rPr lang="en-US" altLang="es-ES" dirty="0" smtClean="0"/>
              <a:t> </a:t>
            </a:r>
            <a:r>
              <a:rPr lang="en-US" altLang="es-ES" dirty="0"/>
              <a:t>&gt; 40.000 t</a:t>
            </a:r>
          </a:p>
          <a:p>
            <a:pPr lvl="2">
              <a:lnSpc>
                <a:spcPct val="100000"/>
              </a:lnSpc>
              <a:defRPr/>
            </a:pPr>
            <a:r>
              <a:rPr lang="en-US" altLang="es-ES" dirty="0"/>
              <a:t>Lab analysis: around </a:t>
            </a:r>
            <a:r>
              <a:rPr lang="en-US" altLang="es-ES" dirty="0" smtClean="0"/>
              <a:t>150 </a:t>
            </a:r>
            <a:r>
              <a:rPr lang="en-US" altLang="es-ES" dirty="0"/>
              <a:t>samples</a:t>
            </a:r>
          </a:p>
          <a:p>
            <a:pPr lvl="2">
              <a:lnSpc>
                <a:spcPct val="100000"/>
              </a:lnSpc>
              <a:defRPr/>
            </a:pPr>
            <a:r>
              <a:rPr lang="en-US" altLang="es-ES" dirty="0"/>
              <a:t>Checked the mineralization areas in </a:t>
            </a:r>
            <a:r>
              <a:rPr lang="en-US" altLang="es-ES" dirty="0" err="1"/>
              <a:t>Vadel</a:t>
            </a:r>
            <a:r>
              <a:rPr lang="en-US" altLang="es-ES" dirty="0"/>
              <a:t> 1 and </a:t>
            </a:r>
            <a:r>
              <a:rPr lang="en-US" altLang="es-ES" dirty="0" smtClean="0"/>
              <a:t>2</a:t>
            </a:r>
            <a:endParaRPr lang="en-US" altLang="es-ES" dirty="0"/>
          </a:p>
          <a:p>
            <a:pPr lvl="1">
              <a:lnSpc>
                <a:spcPct val="100000"/>
              </a:lnSpc>
              <a:defRPr/>
            </a:pPr>
            <a:r>
              <a:rPr lang="en-US" altLang="es-ES" sz="2000" b="1" dirty="0"/>
              <a:t>Industrial trial:</a:t>
            </a:r>
          </a:p>
          <a:p>
            <a:pPr lvl="2">
              <a:lnSpc>
                <a:spcPct val="100000"/>
              </a:lnSpc>
              <a:defRPr/>
            </a:pPr>
            <a:r>
              <a:rPr lang="en-US" altLang="es-ES" dirty="0" smtClean="0"/>
              <a:t>2.000 </a:t>
            </a:r>
            <a:r>
              <a:rPr lang="en-US" altLang="es-ES" dirty="0"/>
              <a:t>t Industrial trial in the </a:t>
            </a:r>
            <a:r>
              <a:rPr lang="en-US" altLang="es-ES" dirty="0" err="1"/>
              <a:t>Sabón</a:t>
            </a:r>
            <a:r>
              <a:rPr lang="en-US" altLang="es-ES" dirty="0"/>
              <a:t> factory successfully performed</a:t>
            </a:r>
          </a:p>
          <a:p>
            <a:pPr lvl="2">
              <a:lnSpc>
                <a:spcPct val="100000"/>
              </a:lnSpc>
              <a:defRPr/>
            </a:pPr>
            <a:r>
              <a:rPr lang="en-US" altLang="es-ES" dirty="0"/>
              <a:t>The </a:t>
            </a:r>
            <a:r>
              <a:rPr lang="en-US" altLang="es-ES" dirty="0" smtClean="0"/>
              <a:t>quartz quality is </a:t>
            </a:r>
            <a:r>
              <a:rPr lang="en-US" altLang="es-ES" dirty="0"/>
              <a:t>prefect to produce silicon metal</a:t>
            </a:r>
          </a:p>
          <a:p>
            <a:pPr marL="457200" lvl="1" indent="0">
              <a:buFontTx/>
              <a:buNone/>
              <a:defRPr/>
            </a:pPr>
            <a:endParaRPr lang="en-US" altLang="es-ES" sz="1800" dirty="0"/>
          </a:p>
          <a:p>
            <a:endParaRPr lang="es-ES" dirty="0"/>
          </a:p>
        </p:txBody>
      </p:sp>
    </p:spTree>
    <p:extLst>
      <p:ext uri="{BB962C8B-B14F-4D97-AF65-F5344CB8AC3E}">
        <p14:creationId xmlns:p14="http://schemas.microsoft.com/office/powerpoint/2010/main" xmlns="" val="298419654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515" y="413809"/>
            <a:ext cx="8675370" cy="617115"/>
          </a:xfrm>
        </p:spPr>
        <p:txBody>
          <a:bodyPr>
            <a:normAutofit/>
          </a:bodyPr>
          <a:lstStyle/>
          <a:p>
            <a:r>
              <a:rPr lang="en-US" altLang="es-ES" sz="3200" b="1" dirty="0" smtClean="0">
                <a:solidFill>
                  <a:srgbClr val="1F497C"/>
                </a:solidFill>
                <a:latin typeface="Calibri-Bold"/>
              </a:rPr>
              <a:t>Exploration</a:t>
            </a:r>
            <a:endParaRPr lang="es-ES" sz="3200" dirty="0"/>
          </a:p>
        </p:txBody>
      </p:sp>
      <p:pic>
        <p:nvPicPr>
          <p:cNvPr id="4" name="Picture 13" descr="U:\Documentos\Carpeta Provisional de Viaje\Mauritania\Investigación Cuarzo\Exploración 2013\Fotos Viaje Mayo\115_1205\IMG_1866.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l="14120" t="9848" r="2795"/>
          <a:stretch>
            <a:fillRect/>
          </a:stretch>
        </p:blipFill>
        <p:spPr bwMode="auto">
          <a:xfrm>
            <a:off x="1448428" y="1133475"/>
            <a:ext cx="3342323" cy="28013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5" descr="U:\Documentos\Carpeta Provisional de Viaje\Mauritania\Investigación Cuarzo\Exploración 2013\Viaje Abril 2013\107_1004\IMG_1590.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l="7603" t="9724" r="5045"/>
          <a:stretch>
            <a:fillRect/>
          </a:stretch>
        </p:blipFill>
        <p:spPr bwMode="auto">
          <a:xfrm>
            <a:off x="4992442" y="1133476"/>
            <a:ext cx="3513891" cy="280490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7" descr="U:\Documentos\Carpeta Provisional de Viaje\Mauritania\Investigación Cuarzo\Exploración 2013\Viaje Abril 2013\108_1104\IMG_1605.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l="15080" t="14005" r="5684"/>
          <a:stretch>
            <a:fillRect/>
          </a:stretch>
        </p:blipFill>
        <p:spPr bwMode="auto">
          <a:xfrm>
            <a:off x="1460215" y="4425950"/>
            <a:ext cx="3320058" cy="27815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1" descr="U:\Documentos\Carpeta Provisional de Viaje\Mauritania\Investigación Cuarzo\Exploración 2013\Fotos Al Hajera Mayo 2013 Investigación\IMG_0088.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t="15215"/>
          <a:stretch>
            <a:fillRect/>
          </a:stretch>
        </p:blipFill>
        <p:spPr bwMode="auto">
          <a:xfrm>
            <a:off x="5127339" y="4377373"/>
            <a:ext cx="3259813" cy="28354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0"/>
          <p:cNvSpPr txBox="1">
            <a:spLocks noChangeArrowheads="1"/>
          </p:cNvSpPr>
          <p:nvPr/>
        </p:nvSpPr>
        <p:spPr bwMode="auto">
          <a:xfrm>
            <a:off x="1806944" y="4010344"/>
            <a:ext cx="2525756"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1pPr>
            <a:lvl2pPr marL="742950" indent="-285750" algn="just">
              <a:spcBef>
                <a:spcPct val="35000"/>
              </a:spcBef>
              <a:buClr>
                <a:srgbClr val="990033"/>
              </a:buClr>
              <a:buChar char="•"/>
              <a:defRPr sz="2000">
                <a:solidFill>
                  <a:srgbClr val="4D4D4D"/>
                </a:solidFill>
                <a:latin typeface="Arial" panose="020B0604020202020204" pitchFamily="34" charset="0"/>
              </a:defRPr>
            </a:lvl2pPr>
            <a:lvl3pPr marL="1143000" indent="-228600" algn="just">
              <a:spcBef>
                <a:spcPct val="35000"/>
              </a:spcBef>
              <a:buClr>
                <a:srgbClr val="990033"/>
              </a:buClr>
              <a:buFont typeface="Arial" panose="020B0604020202020204" pitchFamily="34" charset="0"/>
              <a:buChar char="–"/>
              <a:defRPr sz="2000">
                <a:solidFill>
                  <a:srgbClr val="4D4D4D"/>
                </a:solidFill>
                <a:latin typeface="Arial" panose="020B0604020202020204" pitchFamily="34" charset="0"/>
              </a:defRPr>
            </a:lvl3pPr>
            <a:lvl4pPr marL="16002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4pPr>
            <a:lvl5pPr marL="20574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5pPr>
            <a:lvl6pPr marL="25146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6pPr>
            <a:lvl7pPr marL="29718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7pPr>
            <a:lvl8pPr marL="34290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8pPr>
            <a:lvl9pPr marL="38862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9pPr>
          </a:lstStyle>
          <a:p>
            <a:pPr algn="ctr">
              <a:spcBef>
                <a:spcPct val="0"/>
              </a:spcBef>
              <a:buClrTx/>
              <a:buFontTx/>
              <a:buNone/>
            </a:pPr>
            <a:r>
              <a:rPr lang="en-US" altLang="es-ES" sz="1400" b="1" dirty="0" smtClean="0">
                <a:solidFill>
                  <a:schemeClr val="accent5">
                    <a:lumMod val="75000"/>
                  </a:schemeClr>
                </a:solidFill>
                <a:latin typeface="+mn-lt"/>
              </a:rPr>
              <a:t>Intensive </a:t>
            </a:r>
            <a:r>
              <a:rPr lang="en-US" altLang="es-ES" sz="1400" b="1" dirty="0">
                <a:solidFill>
                  <a:schemeClr val="accent5">
                    <a:lumMod val="75000"/>
                  </a:schemeClr>
                </a:solidFill>
                <a:latin typeface="+mn-lt"/>
              </a:rPr>
              <a:t>survey of target area</a:t>
            </a:r>
          </a:p>
        </p:txBody>
      </p:sp>
      <p:sp>
        <p:nvSpPr>
          <p:cNvPr id="9" name="Text Box 10"/>
          <p:cNvSpPr txBox="1">
            <a:spLocks noChangeArrowheads="1"/>
          </p:cNvSpPr>
          <p:nvPr/>
        </p:nvSpPr>
        <p:spPr bwMode="auto">
          <a:xfrm>
            <a:off x="5741675" y="3967164"/>
            <a:ext cx="220925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1pPr>
            <a:lvl2pPr marL="742950" indent="-285750" algn="just">
              <a:spcBef>
                <a:spcPct val="35000"/>
              </a:spcBef>
              <a:buClr>
                <a:srgbClr val="990033"/>
              </a:buClr>
              <a:buChar char="•"/>
              <a:defRPr sz="2000">
                <a:solidFill>
                  <a:srgbClr val="4D4D4D"/>
                </a:solidFill>
                <a:latin typeface="Arial" panose="020B0604020202020204" pitchFamily="34" charset="0"/>
              </a:defRPr>
            </a:lvl2pPr>
            <a:lvl3pPr marL="1143000" indent="-228600" algn="just">
              <a:spcBef>
                <a:spcPct val="35000"/>
              </a:spcBef>
              <a:buClr>
                <a:srgbClr val="990033"/>
              </a:buClr>
              <a:buFont typeface="Arial" panose="020B0604020202020204" pitchFamily="34" charset="0"/>
              <a:buChar char="–"/>
              <a:defRPr sz="2000">
                <a:solidFill>
                  <a:srgbClr val="4D4D4D"/>
                </a:solidFill>
                <a:latin typeface="Arial" panose="020B0604020202020204" pitchFamily="34" charset="0"/>
              </a:defRPr>
            </a:lvl3pPr>
            <a:lvl4pPr marL="16002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4pPr>
            <a:lvl5pPr marL="20574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5pPr>
            <a:lvl6pPr marL="25146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6pPr>
            <a:lvl7pPr marL="29718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7pPr>
            <a:lvl8pPr marL="34290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8pPr>
            <a:lvl9pPr marL="38862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9pPr>
          </a:lstStyle>
          <a:p>
            <a:pPr algn="ctr">
              <a:spcBef>
                <a:spcPct val="0"/>
              </a:spcBef>
              <a:buClrTx/>
              <a:buNone/>
            </a:pPr>
            <a:r>
              <a:rPr lang="en-US" altLang="es-ES" sz="1400" b="1" dirty="0">
                <a:solidFill>
                  <a:schemeClr val="accent5">
                    <a:lumMod val="75000"/>
                  </a:schemeClr>
                </a:solidFill>
                <a:latin typeface="+mn-lt"/>
              </a:rPr>
              <a:t>Mineable surface outcrops</a:t>
            </a:r>
          </a:p>
        </p:txBody>
      </p:sp>
      <p:sp>
        <p:nvSpPr>
          <p:cNvPr id="10" name="Text Box 10"/>
          <p:cNvSpPr txBox="1">
            <a:spLocks noChangeArrowheads="1"/>
          </p:cNvSpPr>
          <p:nvPr/>
        </p:nvSpPr>
        <p:spPr bwMode="auto">
          <a:xfrm>
            <a:off x="2020853" y="7245245"/>
            <a:ext cx="2209259"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1pPr>
            <a:lvl2pPr marL="742950" indent="-285750" algn="just">
              <a:spcBef>
                <a:spcPct val="35000"/>
              </a:spcBef>
              <a:buClr>
                <a:srgbClr val="990033"/>
              </a:buClr>
              <a:buChar char="•"/>
              <a:defRPr sz="2000">
                <a:solidFill>
                  <a:srgbClr val="4D4D4D"/>
                </a:solidFill>
                <a:latin typeface="Arial" panose="020B0604020202020204" pitchFamily="34" charset="0"/>
              </a:defRPr>
            </a:lvl2pPr>
            <a:lvl3pPr marL="1143000" indent="-228600" algn="just">
              <a:spcBef>
                <a:spcPct val="35000"/>
              </a:spcBef>
              <a:buClr>
                <a:srgbClr val="990033"/>
              </a:buClr>
              <a:buFont typeface="Arial" panose="020B0604020202020204" pitchFamily="34" charset="0"/>
              <a:buChar char="–"/>
              <a:defRPr sz="2000">
                <a:solidFill>
                  <a:srgbClr val="4D4D4D"/>
                </a:solidFill>
                <a:latin typeface="Arial" panose="020B0604020202020204" pitchFamily="34" charset="0"/>
              </a:defRPr>
            </a:lvl3pPr>
            <a:lvl4pPr marL="16002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4pPr>
            <a:lvl5pPr marL="20574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5pPr>
            <a:lvl6pPr marL="25146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6pPr>
            <a:lvl7pPr marL="29718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7pPr>
            <a:lvl8pPr marL="34290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8pPr>
            <a:lvl9pPr marL="38862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9pPr>
          </a:lstStyle>
          <a:p>
            <a:pPr algn="ctr">
              <a:spcBef>
                <a:spcPct val="0"/>
              </a:spcBef>
              <a:buClrTx/>
              <a:buNone/>
            </a:pPr>
            <a:r>
              <a:rPr lang="en-US" altLang="es-ES" sz="1400" b="1" dirty="0">
                <a:solidFill>
                  <a:schemeClr val="accent5">
                    <a:lumMod val="75000"/>
                  </a:schemeClr>
                </a:solidFill>
                <a:latin typeface="+mn-lt"/>
              </a:rPr>
              <a:t>Mineable surface outcrops</a:t>
            </a:r>
          </a:p>
        </p:txBody>
      </p:sp>
      <p:sp>
        <p:nvSpPr>
          <p:cNvPr id="11" name="Text Box 10"/>
          <p:cNvSpPr txBox="1">
            <a:spLocks noChangeArrowheads="1"/>
          </p:cNvSpPr>
          <p:nvPr/>
        </p:nvSpPr>
        <p:spPr bwMode="auto">
          <a:xfrm>
            <a:off x="5670044" y="7313614"/>
            <a:ext cx="2514920"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1pPr>
            <a:lvl2pPr marL="742950" indent="-285750" algn="just">
              <a:spcBef>
                <a:spcPct val="35000"/>
              </a:spcBef>
              <a:buClr>
                <a:srgbClr val="990033"/>
              </a:buClr>
              <a:buChar char="•"/>
              <a:defRPr sz="2000">
                <a:solidFill>
                  <a:srgbClr val="4D4D4D"/>
                </a:solidFill>
                <a:latin typeface="Arial" panose="020B0604020202020204" pitchFamily="34" charset="0"/>
              </a:defRPr>
            </a:lvl2pPr>
            <a:lvl3pPr marL="1143000" indent="-228600" algn="just">
              <a:spcBef>
                <a:spcPct val="35000"/>
              </a:spcBef>
              <a:buClr>
                <a:srgbClr val="990033"/>
              </a:buClr>
              <a:buFont typeface="Arial" panose="020B0604020202020204" pitchFamily="34" charset="0"/>
              <a:buChar char="–"/>
              <a:defRPr sz="2000">
                <a:solidFill>
                  <a:srgbClr val="4D4D4D"/>
                </a:solidFill>
                <a:latin typeface="Arial" panose="020B0604020202020204" pitchFamily="34" charset="0"/>
              </a:defRPr>
            </a:lvl3pPr>
            <a:lvl4pPr marL="16002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4pPr>
            <a:lvl5pPr marL="20574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5pPr>
            <a:lvl6pPr marL="25146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6pPr>
            <a:lvl7pPr marL="29718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7pPr>
            <a:lvl8pPr marL="34290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8pPr>
            <a:lvl9pPr marL="38862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9pPr>
          </a:lstStyle>
          <a:p>
            <a:pPr algn="ctr">
              <a:spcBef>
                <a:spcPct val="0"/>
              </a:spcBef>
              <a:buClrTx/>
              <a:buNone/>
            </a:pPr>
            <a:r>
              <a:rPr lang="en-US" altLang="es-ES" sz="1400" b="1" dirty="0">
                <a:solidFill>
                  <a:schemeClr val="accent5">
                    <a:lumMod val="75000"/>
                  </a:schemeClr>
                </a:solidFill>
                <a:latin typeface="+mn-lt"/>
              </a:rPr>
              <a:t>Testing smoked quartz mining</a:t>
            </a:r>
          </a:p>
        </p:txBody>
      </p:sp>
    </p:spTree>
    <p:extLst>
      <p:ext uri="{BB962C8B-B14F-4D97-AF65-F5344CB8AC3E}">
        <p14:creationId xmlns:p14="http://schemas.microsoft.com/office/powerpoint/2010/main" xmlns="" val="346152261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515" y="413810"/>
            <a:ext cx="8675370" cy="730109"/>
          </a:xfrm>
        </p:spPr>
        <p:txBody>
          <a:bodyPr>
            <a:normAutofit/>
          </a:bodyPr>
          <a:lstStyle/>
          <a:p>
            <a:r>
              <a:rPr lang="en-US" altLang="es-ES" sz="3200" b="1" dirty="0" smtClean="0">
                <a:solidFill>
                  <a:srgbClr val="1F497C"/>
                </a:solidFill>
                <a:latin typeface="Calibri-Bold"/>
              </a:rPr>
              <a:t>Exploration</a:t>
            </a:r>
            <a:endParaRPr lang="es-ES" sz="3200" dirty="0"/>
          </a:p>
        </p:txBody>
      </p:sp>
      <p:sp>
        <p:nvSpPr>
          <p:cNvPr id="4" name="Text Box 10"/>
          <p:cNvSpPr txBox="1">
            <a:spLocks noChangeArrowheads="1"/>
          </p:cNvSpPr>
          <p:nvPr/>
        </p:nvSpPr>
        <p:spPr bwMode="auto">
          <a:xfrm>
            <a:off x="1874570" y="4105346"/>
            <a:ext cx="2836034"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1pPr>
            <a:lvl2pPr marL="742950" indent="-285750" algn="just">
              <a:spcBef>
                <a:spcPct val="35000"/>
              </a:spcBef>
              <a:buClr>
                <a:srgbClr val="990033"/>
              </a:buClr>
              <a:buChar char="•"/>
              <a:defRPr sz="2000">
                <a:solidFill>
                  <a:srgbClr val="4D4D4D"/>
                </a:solidFill>
                <a:latin typeface="Arial" panose="020B0604020202020204" pitchFamily="34" charset="0"/>
              </a:defRPr>
            </a:lvl2pPr>
            <a:lvl3pPr marL="1143000" indent="-228600" algn="just">
              <a:spcBef>
                <a:spcPct val="35000"/>
              </a:spcBef>
              <a:buClr>
                <a:srgbClr val="990033"/>
              </a:buClr>
              <a:buFont typeface="Arial" panose="020B0604020202020204" pitchFamily="34" charset="0"/>
              <a:buChar char="–"/>
              <a:defRPr sz="2000">
                <a:solidFill>
                  <a:srgbClr val="4D4D4D"/>
                </a:solidFill>
                <a:latin typeface="Arial" panose="020B0604020202020204" pitchFamily="34" charset="0"/>
              </a:defRPr>
            </a:lvl3pPr>
            <a:lvl4pPr marL="16002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4pPr>
            <a:lvl5pPr marL="20574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5pPr>
            <a:lvl6pPr marL="25146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6pPr>
            <a:lvl7pPr marL="29718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7pPr>
            <a:lvl8pPr marL="34290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8pPr>
            <a:lvl9pPr marL="38862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9pPr>
          </a:lstStyle>
          <a:p>
            <a:pPr algn="ctr">
              <a:spcBef>
                <a:spcPct val="0"/>
              </a:spcBef>
              <a:buClrTx/>
              <a:buNone/>
            </a:pPr>
            <a:r>
              <a:rPr lang="en-US" altLang="es-ES" sz="1400" b="1" dirty="0">
                <a:solidFill>
                  <a:schemeClr val="accent5">
                    <a:lumMod val="75000"/>
                  </a:schemeClr>
                </a:solidFill>
                <a:latin typeface="+mn-lt"/>
              </a:rPr>
              <a:t>Floating quartz areas demarcation</a:t>
            </a:r>
          </a:p>
        </p:txBody>
      </p:sp>
      <p:sp>
        <p:nvSpPr>
          <p:cNvPr id="5" name="Text Box 10"/>
          <p:cNvSpPr txBox="1">
            <a:spLocks noChangeArrowheads="1"/>
          </p:cNvSpPr>
          <p:nvPr/>
        </p:nvSpPr>
        <p:spPr bwMode="auto">
          <a:xfrm>
            <a:off x="5449075" y="4105346"/>
            <a:ext cx="323999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1pPr>
            <a:lvl2pPr marL="742950" indent="-285750" algn="just">
              <a:spcBef>
                <a:spcPct val="35000"/>
              </a:spcBef>
              <a:buClr>
                <a:srgbClr val="990033"/>
              </a:buClr>
              <a:buChar char="•"/>
              <a:defRPr sz="2000">
                <a:solidFill>
                  <a:srgbClr val="4D4D4D"/>
                </a:solidFill>
                <a:latin typeface="Arial" panose="020B0604020202020204" pitchFamily="34" charset="0"/>
              </a:defRPr>
            </a:lvl2pPr>
            <a:lvl3pPr marL="1143000" indent="-228600" algn="just">
              <a:spcBef>
                <a:spcPct val="35000"/>
              </a:spcBef>
              <a:buClr>
                <a:srgbClr val="990033"/>
              </a:buClr>
              <a:buFont typeface="Arial" panose="020B0604020202020204" pitchFamily="34" charset="0"/>
              <a:buChar char="–"/>
              <a:defRPr sz="2000">
                <a:solidFill>
                  <a:srgbClr val="4D4D4D"/>
                </a:solidFill>
                <a:latin typeface="Arial" panose="020B0604020202020204" pitchFamily="34" charset="0"/>
              </a:defRPr>
            </a:lvl3pPr>
            <a:lvl4pPr marL="16002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4pPr>
            <a:lvl5pPr marL="20574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5pPr>
            <a:lvl6pPr marL="25146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6pPr>
            <a:lvl7pPr marL="29718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7pPr>
            <a:lvl8pPr marL="34290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8pPr>
            <a:lvl9pPr marL="38862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9pPr>
          </a:lstStyle>
          <a:p>
            <a:pPr algn="ctr">
              <a:spcBef>
                <a:spcPct val="0"/>
              </a:spcBef>
              <a:buClrTx/>
              <a:buNone/>
            </a:pPr>
            <a:r>
              <a:rPr lang="en-US" altLang="es-ES" sz="1400" b="1" dirty="0">
                <a:solidFill>
                  <a:schemeClr val="accent5">
                    <a:lumMod val="75000"/>
                  </a:schemeClr>
                </a:solidFill>
                <a:latin typeface="+mn-lt"/>
              </a:rPr>
              <a:t>Floating quartz thickness measurement</a:t>
            </a:r>
          </a:p>
        </p:txBody>
      </p:sp>
      <p:sp>
        <p:nvSpPr>
          <p:cNvPr id="6" name="Text Box 10"/>
          <p:cNvSpPr txBox="1">
            <a:spLocks noChangeArrowheads="1"/>
          </p:cNvSpPr>
          <p:nvPr/>
        </p:nvSpPr>
        <p:spPr bwMode="auto">
          <a:xfrm>
            <a:off x="1688980" y="7383428"/>
            <a:ext cx="331853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1pPr>
            <a:lvl2pPr marL="742950" indent="-285750" algn="just">
              <a:spcBef>
                <a:spcPct val="35000"/>
              </a:spcBef>
              <a:buClr>
                <a:srgbClr val="990033"/>
              </a:buClr>
              <a:buChar char="•"/>
              <a:defRPr sz="2000">
                <a:solidFill>
                  <a:srgbClr val="4D4D4D"/>
                </a:solidFill>
                <a:latin typeface="Arial" panose="020B0604020202020204" pitchFamily="34" charset="0"/>
              </a:defRPr>
            </a:lvl2pPr>
            <a:lvl3pPr marL="1143000" indent="-228600" algn="just">
              <a:spcBef>
                <a:spcPct val="35000"/>
              </a:spcBef>
              <a:buClr>
                <a:srgbClr val="990033"/>
              </a:buClr>
              <a:buFont typeface="Arial" panose="020B0604020202020204" pitchFamily="34" charset="0"/>
              <a:buChar char="–"/>
              <a:defRPr sz="2000">
                <a:solidFill>
                  <a:srgbClr val="4D4D4D"/>
                </a:solidFill>
                <a:latin typeface="Arial" panose="020B0604020202020204" pitchFamily="34" charset="0"/>
              </a:defRPr>
            </a:lvl3pPr>
            <a:lvl4pPr marL="16002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4pPr>
            <a:lvl5pPr marL="20574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5pPr>
            <a:lvl6pPr marL="25146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6pPr>
            <a:lvl7pPr marL="29718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7pPr>
            <a:lvl8pPr marL="34290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8pPr>
            <a:lvl9pPr marL="38862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9pPr>
          </a:lstStyle>
          <a:p>
            <a:pPr algn="ctr">
              <a:spcBef>
                <a:spcPct val="0"/>
              </a:spcBef>
              <a:buClrTx/>
              <a:buNone/>
            </a:pPr>
            <a:r>
              <a:rPr lang="en-US" altLang="es-ES" sz="1400" b="1" dirty="0">
                <a:solidFill>
                  <a:schemeClr val="accent5">
                    <a:lumMod val="75000"/>
                  </a:schemeClr>
                </a:solidFill>
                <a:latin typeface="+mn-lt"/>
              </a:rPr>
              <a:t>Floating quartz experimental production</a:t>
            </a:r>
          </a:p>
        </p:txBody>
      </p:sp>
      <p:sp>
        <p:nvSpPr>
          <p:cNvPr id="7" name="Text Box 10"/>
          <p:cNvSpPr txBox="1">
            <a:spLocks noChangeArrowheads="1"/>
          </p:cNvSpPr>
          <p:nvPr/>
        </p:nvSpPr>
        <p:spPr bwMode="auto">
          <a:xfrm>
            <a:off x="6092931" y="7451796"/>
            <a:ext cx="2114682"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1pPr>
            <a:lvl2pPr marL="742950" indent="-285750" algn="just">
              <a:spcBef>
                <a:spcPct val="35000"/>
              </a:spcBef>
              <a:buClr>
                <a:srgbClr val="990033"/>
              </a:buClr>
              <a:buChar char="•"/>
              <a:defRPr sz="2000">
                <a:solidFill>
                  <a:srgbClr val="4D4D4D"/>
                </a:solidFill>
                <a:latin typeface="Arial" panose="020B0604020202020204" pitchFamily="34" charset="0"/>
              </a:defRPr>
            </a:lvl2pPr>
            <a:lvl3pPr marL="1143000" indent="-228600" algn="just">
              <a:spcBef>
                <a:spcPct val="35000"/>
              </a:spcBef>
              <a:buClr>
                <a:srgbClr val="990033"/>
              </a:buClr>
              <a:buFont typeface="Arial" panose="020B0604020202020204" pitchFamily="34" charset="0"/>
              <a:buChar char="–"/>
              <a:defRPr sz="2000">
                <a:solidFill>
                  <a:srgbClr val="4D4D4D"/>
                </a:solidFill>
                <a:latin typeface="Arial" panose="020B0604020202020204" pitchFamily="34" charset="0"/>
              </a:defRPr>
            </a:lvl3pPr>
            <a:lvl4pPr marL="16002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4pPr>
            <a:lvl5pPr marL="20574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5pPr>
            <a:lvl6pPr marL="25146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6pPr>
            <a:lvl7pPr marL="29718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7pPr>
            <a:lvl8pPr marL="34290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8pPr>
            <a:lvl9pPr marL="38862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9pPr>
          </a:lstStyle>
          <a:p>
            <a:pPr algn="ctr">
              <a:spcBef>
                <a:spcPct val="0"/>
              </a:spcBef>
              <a:buClrTx/>
              <a:buFontTx/>
              <a:buNone/>
            </a:pPr>
            <a:r>
              <a:rPr lang="en-US" altLang="es-ES" sz="1400" b="1" dirty="0">
                <a:solidFill>
                  <a:schemeClr val="accent5">
                    <a:lumMod val="75000"/>
                  </a:schemeClr>
                </a:solidFill>
                <a:latin typeface="+mn-lt"/>
              </a:rPr>
              <a:t>Floating quartz yield </a:t>
            </a:r>
            <a:r>
              <a:rPr lang="en-US" altLang="es-ES" sz="1400" b="1" dirty="0" smtClean="0">
                <a:solidFill>
                  <a:schemeClr val="accent5">
                    <a:lumMod val="75000"/>
                  </a:schemeClr>
                </a:solidFill>
                <a:latin typeface="+mn-lt"/>
              </a:rPr>
              <a:t>test</a:t>
            </a:r>
            <a:endParaRPr lang="en-US" altLang="es-ES" sz="1400" b="1" dirty="0">
              <a:solidFill>
                <a:schemeClr val="accent5">
                  <a:lumMod val="75000"/>
                </a:schemeClr>
              </a:solidFill>
              <a:latin typeface="+mn-lt"/>
            </a:endParaRPr>
          </a:p>
        </p:txBody>
      </p:sp>
      <p:pic>
        <p:nvPicPr>
          <p:cNvPr id="8" name="Picture 12" descr="U:\Documentos\Carpeta Provisional de Viaje\Mauritania\Investigación Cuarzo\Exploración 2013\Fotos Viaje Mayo\115_1205\IMG_1799.JPG"/>
          <p:cNvPicPr>
            <a:picLocks noChangeAspect="1" noChangeArrowheads="1"/>
          </p:cNvPicPr>
          <p:nvPr/>
        </p:nvPicPr>
        <p:blipFill>
          <a:blip r:embed="rId2" cstate="email">
            <a:extLst>
              <a:ext uri="{28A0092B-C50C-407E-A947-70E740481C1C}">
                <a14:useLocalDpi xmlns:a14="http://schemas.microsoft.com/office/drawing/2010/main" xmlns="" val="0"/>
              </a:ext>
            </a:extLst>
          </a:blip>
          <a:srcRect l="13559" t="9021" r="5617"/>
          <a:stretch>
            <a:fillRect/>
          </a:stretch>
        </p:blipFill>
        <p:spPr bwMode="auto">
          <a:xfrm>
            <a:off x="1717033" y="1197893"/>
            <a:ext cx="3251954" cy="28264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9" name="Picture 14" descr="U:\Documentos\Carpeta Provisional de Viaje\Mauritania\Investigación Cuarzo\Exploración 2013\Fotos Viaje Mayo\116_1305\IMG_1873.JPG"/>
          <p:cNvPicPr>
            <a:picLocks noChangeAspect="1" noChangeArrowheads="1"/>
          </p:cNvPicPr>
          <p:nvPr/>
        </p:nvPicPr>
        <p:blipFill>
          <a:blip r:embed="rId3" cstate="email">
            <a:extLst>
              <a:ext uri="{28A0092B-C50C-407E-A947-70E740481C1C}">
                <a14:useLocalDpi xmlns:a14="http://schemas.microsoft.com/office/drawing/2010/main" xmlns="" val="0"/>
              </a:ext>
            </a:extLst>
          </a:blip>
          <a:srcRect l="1456" t="751" r="6441"/>
          <a:stretch>
            <a:fillRect/>
          </a:stretch>
        </p:blipFill>
        <p:spPr bwMode="auto">
          <a:xfrm>
            <a:off x="5219137" y="1199692"/>
            <a:ext cx="3397329" cy="2824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 name="Picture 2" descr="U:\Documentos\Carpeta Provisional de Viaje\Mauritania\Investigación Cuarzo\Exploración 2013\Viaje Junio 2013\Fotos Viaje Mauritania 10-18 de Junio\120_1306\IMG_2267.JPG"/>
          <p:cNvPicPr>
            <a:picLocks noChangeAspect="1" noChangeArrowheads="1"/>
          </p:cNvPicPr>
          <p:nvPr/>
        </p:nvPicPr>
        <p:blipFill>
          <a:blip r:embed="rId4" cstate="email">
            <a:extLst>
              <a:ext uri="{28A0092B-C50C-407E-A947-70E740481C1C}">
                <a14:useLocalDpi xmlns:a14="http://schemas.microsoft.com/office/drawing/2010/main" xmlns="" val="0"/>
              </a:ext>
            </a:extLst>
          </a:blip>
          <a:srcRect l="16949" r="-2" b="3926"/>
          <a:stretch>
            <a:fillRect/>
          </a:stretch>
        </p:blipFill>
        <p:spPr bwMode="auto">
          <a:xfrm>
            <a:off x="1717033" y="4432795"/>
            <a:ext cx="3341013" cy="29830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3" descr="U:\Documentos\Carpeta Provisional de Viaje\Mauritania\Investigación Cuarzo\Exploración 2013\Viaje Junio 2013\Fotos Viaje Mauritania 10-18 de Junio\120_1306\IMG_2285.JPG"/>
          <p:cNvPicPr>
            <a:picLocks noChangeAspect="1" noChangeArrowheads="1"/>
          </p:cNvPicPr>
          <p:nvPr/>
        </p:nvPicPr>
        <p:blipFill>
          <a:blip r:embed="rId5" cstate="email">
            <a:extLst>
              <a:ext uri="{28A0092B-C50C-407E-A947-70E740481C1C}">
                <a14:useLocalDpi xmlns:a14="http://schemas.microsoft.com/office/drawing/2010/main" xmlns="" val="0"/>
              </a:ext>
            </a:extLst>
          </a:blip>
          <a:srcRect l="11005" t="4552" r="4556"/>
          <a:stretch>
            <a:fillRect/>
          </a:stretch>
        </p:blipFill>
        <p:spPr bwMode="auto">
          <a:xfrm>
            <a:off x="5219137" y="4432794"/>
            <a:ext cx="3397329" cy="296502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91347662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515" y="413809"/>
            <a:ext cx="8675370" cy="830963"/>
          </a:xfrm>
        </p:spPr>
        <p:txBody>
          <a:bodyPr>
            <a:normAutofit/>
          </a:bodyPr>
          <a:lstStyle/>
          <a:p>
            <a:r>
              <a:rPr lang="en-US" altLang="es-ES" sz="3200" b="1" dirty="0">
                <a:solidFill>
                  <a:srgbClr val="1F497C"/>
                </a:solidFill>
                <a:latin typeface="Calibri-Bold"/>
              </a:rPr>
              <a:t>Industrial Trial</a:t>
            </a:r>
            <a:endParaRPr lang="es-ES" sz="3200" b="1" dirty="0">
              <a:solidFill>
                <a:srgbClr val="1F497C"/>
              </a:solidFill>
              <a:latin typeface="Calibri-Bold"/>
            </a:endParaRPr>
          </a:p>
        </p:txBody>
      </p:sp>
      <p:pic>
        <p:nvPicPr>
          <p:cNvPr id="4" name="Picture 12"/>
          <p:cNvPicPr>
            <a:picLocks noChangeAspect="1" noChangeArrowheads="1"/>
          </p:cNvPicPr>
          <p:nvPr/>
        </p:nvPicPr>
        <p:blipFill>
          <a:blip r:embed="rId2" cstate="email">
            <a:extLst>
              <a:ext uri="{28A0092B-C50C-407E-A947-70E740481C1C}">
                <a14:useLocalDpi xmlns:a14="http://schemas.microsoft.com/office/drawing/2010/main" xmlns="" val="0"/>
              </a:ext>
            </a:extLst>
          </a:blip>
          <a:srcRect r="36703" b="18141"/>
          <a:stretch>
            <a:fillRect/>
          </a:stretch>
        </p:blipFill>
        <p:spPr bwMode="auto">
          <a:xfrm>
            <a:off x="1380824" y="1293349"/>
            <a:ext cx="2083713" cy="2776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14"/>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3578479" y="1291550"/>
            <a:ext cx="2741176" cy="282469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2"/>
          <p:cNvPicPr>
            <a:picLocks noChangeAspect="1" noChangeArrowheads="1"/>
          </p:cNvPicPr>
          <p:nvPr/>
        </p:nvPicPr>
        <p:blipFill>
          <a:blip r:embed="rId4" cstate="email">
            <a:extLst>
              <a:ext uri="{28A0092B-C50C-407E-A947-70E740481C1C}">
                <a14:useLocalDpi xmlns:a14="http://schemas.microsoft.com/office/drawing/2010/main" xmlns="" val="0"/>
              </a:ext>
            </a:extLst>
          </a:blip>
          <a:srcRect t="6384"/>
          <a:stretch>
            <a:fillRect/>
          </a:stretch>
        </p:blipFill>
        <p:spPr bwMode="auto">
          <a:xfrm>
            <a:off x="1524889" y="4664987"/>
            <a:ext cx="2906197" cy="2792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3"/>
          <p:cNvPicPr>
            <a:picLocks noChangeAspect="1" noChangeArrowheads="1"/>
          </p:cNvPicPr>
          <p:nvPr/>
        </p:nvPicPr>
        <p:blipFill>
          <a:blip r:embed="rId5" cstate="email">
            <a:extLst>
              <a:ext uri="{28A0092B-C50C-407E-A947-70E740481C1C}">
                <a14:useLocalDpi xmlns:a14="http://schemas.microsoft.com/office/drawing/2010/main" xmlns="" val="0"/>
              </a:ext>
            </a:extLst>
          </a:blip>
          <a:srcRect b="5643"/>
          <a:stretch>
            <a:fillRect/>
          </a:stretch>
        </p:blipFill>
        <p:spPr bwMode="auto">
          <a:xfrm>
            <a:off x="5063665" y="4614611"/>
            <a:ext cx="2889171" cy="279770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Text Box 10"/>
          <p:cNvSpPr txBox="1">
            <a:spLocks noChangeArrowheads="1"/>
          </p:cNvSpPr>
          <p:nvPr/>
        </p:nvSpPr>
        <p:spPr bwMode="auto">
          <a:xfrm>
            <a:off x="3203081" y="4148627"/>
            <a:ext cx="3304687"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1pPr>
            <a:lvl2pPr marL="742950" indent="-285750" algn="just">
              <a:spcBef>
                <a:spcPct val="35000"/>
              </a:spcBef>
              <a:buClr>
                <a:srgbClr val="990033"/>
              </a:buClr>
              <a:buChar char="•"/>
              <a:defRPr sz="2000">
                <a:solidFill>
                  <a:srgbClr val="4D4D4D"/>
                </a:solidFill>
                <a:latin typeface="Arial" panose="020B0604020202020204" pitchFamily="34" charset="0"/>
              </a:defRPr>
            </a:lvl2pPr>
            <a:lvl3pPr marL="1143000" indent="-228600" algn="just">
              <a:spcBef>
                <a:spcPct val="35000"/>
              </a:spcBef>
              <a:buClr>
                <a:srgbClr val="990033"/>
              </a:buClr>
              <a:buFont typeface="Arial" panose="020B0604020202020204" pitchFamily="34" charset="0"/>
              <a:buChar char="–"/>
              <a:defRPr sz="2000">
                <a:solidFill>
                  <a:srgbClr val="4D4D4D"/>
                </a:solidFill>
                <a:latin typeface="Arial" panose="020B0604020202020204" pitchFamily="34" charset="0"/>
              </a:defRPr>
            </a:lvl3pPr>
            <a:lvl4pPr marL="16002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4pPr>
            <a:lvl5pPr marL="20574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5pPr>
            <a:lvl6pPr marL="25146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6pPr>
            <a:lvl7pPr marL="29718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7pPr>
            <a:lvl8pPr marL="34290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8pPr>
            <a:lvl9pPr marL="38862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9pPr>
          </a:lstStyle>
          <a:p>
            <a:pPr algn="ctr">
              <a:spcBef>
                <a:spcPct val="0"/>
              </a:spcBef>
              <a:buClrTx/>
              <a:buFontTx/>
              <a:buNone/>
            </a:pPr>
            <a:r>
              <a:rPr lang="en-US" altLang="es-ES" sz="1400" b="1" dirty="0">
                <a:solidFill>
                  <a:schemeClr val="accent5">
                    <a:lumMod val="75000"/>
                  </a:schemeClr>
                </a:solidFill>
                <a:latin typeface="+mn-lt"/>
              </a:rPr>
              <a:t>Mina </a:t>
            </a:r>
            <a:r>
              <a:rPr lang="en-US" altLang="es-ES" sz="1400" b="1" dirty="0" err="1">
                <a:solidFill>
                  <a:schemeClr val="accent5">
                    <a:lumMod val="75000"/>
                  </a:schemeClr>
                </a:solidFill>
                <a:latin typeface="+mn-lt"/>
              </a:rPr>
              <a:t>Vadel</a:t>
            </a:r>
            <a:r>
              <a:rPr lang="en-US" altLang="es-ES" sz="1400" b="1" dirty="0">
                <a:solidFill>
                  <a:schemeClr val="accent5">
                    <a:lumMod val="75000"/>
                  </a:schemeClr>
                </a:solidFill>
                <a:latin typeface="+mn-lt"/>
              </a:rPr>
              <a:t>. 2.000 t industrial </a:t>
            </a:r>
            <a:r>
              <a:rPr lang="en-US" altLang="es-ES" sz="1400" b="1" dirty="0" smtClean="0">
                <a:solidFill>
                  <a:schemeClr val="accent5">
                    <a:lumMod val="75000"/>
                  </a:schemeClr>
                </a:solidFill>
                <a:latin typeface="+mn-lt"/>
              </a:rPr>
              <a:t>production</a:t>
            </a:r>
            <a:endParaRPr lang="en-US" altLang="es-ES" sz="1200" b="1" dirty="0">
              <a:solidFill>
                <a:srgbClr val="333399"/>
              </a:solidFill>
            </a:endParaRPr>
          </a:p>
        </p:txBody>
      </p:sp>
      <p:pic>
        <p:nvPicPr>
          <p:cNvPr id="9" name="Picture 6" descr="U:\externos\cuarzo mauritania\mauritania 01-07-13\P1020255.JPG"/>
          <p:cNvPicPr>
            <a:picLocks noChangeAspect="1" noChangeArrowheads="1"/>
          </p:cNvPicPr>
          <p:nvPr/>
        </p:nvPicPr>
        <p:blipFill>
          <a:blip r:embed="rId6" cstate="email">
            <a:extLst>
              <a:ext uri="{28A0092B-C50C-407E-A947-70E740481C1C}">
                <a14:useLocalDpi xmlns:a14="http://schemas.microsoft.com/office/drawing/2010/main" xmlns="" val="0"/>
              </a:ext>
            </a:extLst>
          </a:blip>
          <a:srcRect l="-2" t="6126" r="48320" b="23560"/>
          <a:stretch>
            <a:fillRect/>
          </a:stretch>
        </p:blipFill>
        <p:spPr>
          <a:xfrm>
            <a:off x="6463721" y="1280755"/>
            <a:ext cx="2045732" cy="2867872"/>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 name="Text Box 10"/>
          <p:cNvSpPr txBox="1">
            <a:spLocks noChangeArrowheads="1"/>
          </p:cNvSpPr>
          <p:nvPr/>
        </p:nvSpPr>
        <p:spPr bwMode="auto">
          <a:xfrm>
            <a:off x="2002203" y="7493278"/>
            <a:ext cx="202491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1pPr>
            <a:lvl2pPr marL="742950" indent="-285750" algn="just">
              <a:spcBef>
                <a:spcPct val="35000"/>
              </a:spcBef>
              <a:buClr>
                <a:srgbClr val="990033"/>
              </a:buClr>
              <a:buChar char="•"/>
              <a:defRPr sz="2000">
                <a:solidFill>
                  <a:srgbClr val="4D4D4D"/>
                </a:solidFill>
                <a:latin typeface="Arial" panose="020B0604020202020204" pitchFamily="34" charset="0"/>
              </a:defRPr>
            </a:lvl2pPr>
            <a:lvl3pPr marL="1143000" indent="-228600" algn="just">
              <a:spcBef>
                <a:spcPct val="35000"/>
              </a:spcBef>
              <a:buClr>
                <a:srgbClr val="990033"/>
              </a:buClr>
              <a:buFont typeface="Arial" panose="020B0604020202020204" pitchFamily="34" charset="0"/>
              <a:buChar char="–"/>
              <a:defRPr sz="2000">
                <a:solidFill>
                  <a:srgbClr val="4D4D4D"/>
                </a:solidFill>
                <a:latin typeface="Arial" panose="020B0604020202020204" pitchFamily="34" charset="0"/>
              </a:defRPr>
            </a:lvl3pPr>
            <a:lvl4pPr marL="16002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4pPr>
            <a:lvl5pPr marL="20574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5pPr>
            <a:lvl6pPr marL="25146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6pPr>
            <a:lvl7pPr marL="29718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7pPr>
            <a:lvl8pPr marL="34290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8pPr>
            <a:lvl9pPr marL="38862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9pPr>
          </a:lstStyle>
          <a:p>
            <a:pPr algn="ctr">
              <a:spcBef>
                <a:spcPct val="0"/>
              </a:spcBef>
              <a:buClrTx/>
              <a:buFontTx/>
              <a:buNone/>
            </a:pPr>
            <a:r>
              <a:rPr lang="en-US" altLang="es-ES" sz="1400" b="1" dirty="0" err="1" smtClean="0">
                <a:solidFill>
                  <a:schemeClr val="accent5">
                    <a:lumMod val="75000"/>
                  </a:schemeClr>
                </a:solidFill>
                <a:latin typeface="+mn-lt"/>
              </a:rPr>
              <a:t>Nouadhibou</a:t>
            </a:r>
            <a:r>
              <a:rPr lang="en-US" altLang="es-ES" sz="1400" b="1" dirty="0" smtClean="0">
                <a:solidFill>
                  <a:schemeClr val="accent5">
                    <a:lumMod val="75000"/>
                  </a:schemeClr>
                </a:solidFill>
                <a:latin typeface="+mn-lt"/>
              </a:rPr>
              <a:t>-Stock area</a:t>
            </a:r>
            <a:endParaRPr lang="en-US" altLang="es-ES" sz="1200" b="1" dirty="0">
              <a:solidFill>
                <a:srgbClr val="333399"/>
              </a:solidFill>
            </a:endParaRPr>
          </a:p>
        </p:txBody>
      </p:sp>
      <p:sp>
        <p:nvSpPr>
          <p:cNvPr id="11" name="Text Box 10"/>
          <p:cNvSpPr txBox="1">
            <a:spLocks noChangeArrowheads="1"/>
          </p:cNvSpPr>
          <p:nvPr/>
        </p:nvSpPr>
        <p:spPr bwMode="auto">
          <a:xfrm>
            <a:off x="4956942" y="7412316"/>
            <a:ext cx="3251211"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spAutoFit/>
          </a:bodyPr>
          <a:lstStyle>
            <a:lvl1pPr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1pPr>
            <a:lvl2pPr marL="742950" indent="-285750" algn="just">
              <a:spcBef>
                <a:spcPct val="35000"/>
              </a:spcBef>
              <a:buClr>
                <a:srgbClr val="990033"/>
              </a:buClr>
              <a:buChar char="•"/>
              <a:defRPr sz="2000">
                <a:solidFill>
                  <a:srgbClr val="4D4D4D"/>
                </a:solidFill>
                <a:latin typeface="Arial" panose="020B0604020202020204" pitchFamily="34" charset="0"/>
              </a:defRPr>
            </a:lvl2pPr>
            <a:lvl3pPr marL="1143000" indent="-228600" algn="just">
              <a:spcBef>
                <a:spcPct val="35000"/>
              </a:spcBef>
              <a:buClr>
                <a:srgbClr val="990033"/>
              </a:buClr>
              <a:buFont typeface="Arial" panose="020B0604020202020204" pitchFamily="34" charset="0"/>
              <a:buChar char="–"/>
              <a:defRPr sz="2000">
                <a:solidFill>
                  <a:srgbClr val="4D4D4D"/>
                </a:solidFill>
                <a:latin typeface="Arial" panose="020B0604020202020204" pitchFamily="34" charset="0"/>
              </a:defRPr>
            </a:lvl3pPr>
            <a:lvl4pPr marL="16002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4pPr>
            <a:lvl5pPr marL="20574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5pPr>
            <a:lvl6pPr marL="25146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6pPr>
            <a:lvl7pPr marL="29718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7pPr>
            <a:lvl8pPr marL="34290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8pPr>
            <a:lvl9pPr marL="38862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9pPr>
          </a:lstStyle>
          <a:p>
            <a:pPr algn="ctr">
              <a:spcBef>
                <a:spcPct val="0"/>
              </a:spcBef>
              <a:buClrTx/>
              <a:buFontTx/>
              <a:buNone/>
            </a:pPr>
            <a:r>
              <a:rPr lang="en-US" altLang="es-ES" sz="1400" b="1" dirty="0" err="1" smtClean="0">
                <a:solidFill>
                  <a:schemeClr val="accent5">
                    <a:lumMod val="75000"/>
                  </a:schemeClr>
                </a:solidFill>
                <a:latin typeface="+mn-lt"/>
              </a:rPr>
              <a:t>Nouadhibou</a:t>
            </a:r>
            <a:r>
              <a:rPr lang="en-US" altLang="es-ES" sz="1400" b="1" dirty="0" smtClean="0">
                <a:solidFill>
                  <a:schemeClr val="accent5">
                    <a:lumMod val="75000"/>
                  </a:schemeClr>
                </a:solidFill>
                <a:latin typeface="+mn-lt"/>
              </a:rPr>
              <a:t>-Loading </a:t>
            </a:r>
            <a:r>
              <a:rPr lang="en-US" altLang="es-ES" sz="1400" b="1" dirty="0">
                <a:solidFill>
                  <a:schemeClr val="accent5">
                    <a:lumMod val="75000"/>
                  </a:schemeClr>
                </a:solidFill>
                <a:latin typeface="+mn-lt"/>
              </a:rPr>
              <a:t>the trial </a:t>
            </a:r>
            <a:r>
              <a:rPr lang="en-US" altLang="es-ES" sz="1400" b="1" dirty="0" smtClean="0">
                <a:solidFill>
                  <a:schemeClr val="accent5">
                    <a:lumMod val="75000"/>
                  </a:schemeClr>
                </a:solidFill>
                <a:latin typeface="+mn-lt"/>
              </a:rPr>
              <a:t>shipment</a:t>
            </a:r>
            <a:endParaRPr lang="en-US" altLang="es-ES" sz="1200" b="1" dirty="0">
              <a:solidFill>
                <a:srgbClr val="333399"/>
              </a:solidFill>
            </a:endParaRPr>
          </a:p>
        </p:txBody>
      </p:sp>
    </p:spTree>
    <p:extLst>
      <p:ext uri="{BB962C8B-B14F-4D97-AF65-F5344CB8AC3E}">
        <p14:creationId xmlns:p14="http://schemas.microsoft.com/office/powerpoint/2010/main" xmlns="" val="5192653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BEBA8EAE-BF5A-486C-A8C5-ECC9F3942E4B}">
                <a14:imgProps xmlns:a14="http://schemas.microsoft.com/office/drawing/2010/main" xmlns="">
                  <a14:imgLayer r:embed="rId3">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0" y="0"/>
            <a:ext cx="10058400" cy="7772400"/>
          </a:xfrm>
          <a:prstGeom prst="rect">
            <a:avLst/>
          </a:prstGeom>
        </p:spPr>
      </p:pic>
      <p:sp>
        <p:nvSpPr>
          <p:cNvPr id="2" name="Title 1"/>
          <p:cNvSpPr>
            <a:spLocks noGrp="1"/>
          </p:cNvSpPr>
          <p:nvPr>
            <p:ph type="title"/>
          </p:nvPr>
        </p:nvSpPr>
        <p:spPr>
          <a:xfrm>
            <a:off x="1948254" y="1953803"/>
            <a:ext cx="7675432" cy="527050"/>
          </a:xfrm>
        </p:spPr>
        <p:txBody>
          <a:bodyPr>
            <a:noAutofit/>
          </a:bodyPr>
          <a:lstStyle/>
          <a:p>
            <a:r>
              <a:rPr lang="en-US" sz="3000" dirty="0" smtClean="0">
                <a:solidFill>
                  <a:srgbClr val="FFFF00"/>
                </a:solidFill>
              </a:rPr>
              <a:t>AGENDA</a:t>
            </a:r>
            <a:endParaRPr lang="en-US" sz="3000" dirty="0">
              <a:solidFill>
                <a:srgbClr val="FFFF00"/>
              </a:solidFill>
            </a:endParaRPr>
          </a:p>
        </p:txBody>
      </p:sp>
      <p:sp>
        <p:nvSpPr>
          <p:cNvPr id="3" name="TextBox 2"/>
          <p:cNvSpPr txBox="1"/>
          <p:nvPr/>
        </p:nvSpPr>
        <p:spPr>
          <a:xfrm>
            <a:off x="2028535" y="2397210"/>
            <a:ext cx="7867634" cy="4893647"/>
          </a:xfrm>
          <a:prstGeom prst="rect">
            <a:avLst/>
          </a:prstGeom>
          <a:noFill/>
        </p:spPr>
        <p:txBody>
          <a:bodyPr wrap="square" rtlCol="0">
            <a:spAutoFit/>
          </a:bodyPr>
          <a:lstStyle/>
          <a:p>
            <a:pPr>
              <a:lnSpc>
                <a:spcPct val="200000"/>
              </a:lnSpc>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Introduction to </a:t>
            </a: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Ferroglobe</a:t>
            </a: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200000"/>
              </a:lnSpc>
            </a:pP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Market Outlook</a:t>
            </a:r>
          </a:p>
          <a:p>
            <a:pPr>
              <a:lnSpc>
                <a:spcPct val="200000"/>
              </a:lnSpc>
            </a:pPr>
            <a:r>
              <a:rPr lang="en-US" sz="24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FerroQuartz</a:t>
            </a:r>
            <a:r>
              <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Mauritania</a:t>
            </a:r>
          </a:p>
          <a:p>
            <a:pPr>
              <a:lnSpc>
                <a:spcPct val="200000"/>
              </a:lnSpc>
            </a:pPr>
            <a:endParaRPr lang="en-US" sz="2400" dirty="0" smtClean="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200000"/>
              </a:lnSpc>
            </a:pPr>
            <a:endParaRPr lang="en-US" sz="24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a:p>
            <a:pPr>
              <a:lnSpc>
                <a:spcPct val="200000"/>
              </a:lnSpc>
            </a:pPr>
            <a:endParaRPr lang="en-US" sz="3600" b="1" dirty="0"/>
          </a:p>
        </p:txBody>
      </p:sp>
    </p:spTree>
    <p:extLst>
      <p:ext uri="{BB962C8B-B14F-4D97-AF65-F5344CB8AC3E}">
        <p14:creationId xmlns:p14="http://schemas.microsoft.com/office/powerpoint/2010/main" xmlns="" val="7040216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515" y="413809"/>
            <a:ext cx="8675370" cy="781776"/>
          </a:xfrm>
        </p:spPr>
        <p:txBody>
          <a:bodyPr>
            <a:normAutofit/>
          </a:bodyPr>
          <a:lstStyle/>
          <a:p>
            <a:r>
              <a:rPr lang="es-ES" sz="3200" b="1" dirty="0" smtClean="0">
                <a:solidFill>
                  <a:srgbClr val="1F497C"/>
                </a:solidFill>
                <a:latin typeface="Calibri-Bold"/>
              </a:rPr>
              <a:t>Reserves: </a:t>
            </a:r>
            <a:r>
              <a:rPr lang="es-ES" sz="3200" b="1" dirty="0" err="1" smtClean="0">
                <a:solidFill>
                  <a:srgbClr val="1F497C"/>
                </a:solidFill>
                <a:latin typeface="Calibri-Bold"/>
              </a:rPr>
              <a:t>Measured</a:t>
            </a:r>
            <a:r>
              <a:rPr lang="es-ES" sz="3200" b="1" dirty="0" smtClean="0">
                <a:solidFill>
                  <a:srgbClr val="1F497C"/>
                </a:solidFill>
                <a:latin typeface="Calibri-Bold"/>
              </a:rPr>
              <a:t> + </a:t>
            </a:r>
            <a:r>
              <a:rPr lang="es-ES" sz="3200" b="1" dirty="0" err="1" smtClean="0">
                <a:solidFill>
                  <a:srgbClr val="1F497C"/>
                </a:solidFill>
                <a:latin typeface="Calibri-Bold"/>
              </a:rPr>
              <a:t>Indicated</a:t>
            </a:r>
            <a:r>
              <a:rPr lang="es-ES" sz="3200" b="1" dirty="0" smtClean="0">
                <a:solidFill>
                  <a:srgbClr val="1F497C"/>
                </a:solidFill>
                <a:latin typeface="Calibri-Bold"/>
              </a:rPr>
              <a:t> + </a:t>
            </a:r>
            <a:r>
              <a:rPr lang="es-ES" sz="3200" b="1" dirty="0" err="1" smtClean="0">
                <a:solidFill>
                  <a:srgbClr val="1F497C"/>
                </a:solidFill>
                <a:latin typeface="Calibri-Bold"/>
              </a:rPr>
              <a:t>Inferred</a:t>
            </a:r>
            <a:endParaRPr lang="es-ES" sz="3200" b="1" dirty="0">
              <a:solidFill>
                <a:srgbClr val="1F497C"/>
              </a:solidFill>
              <a:latin typeface="Calibri-Bold"/>
            </a:endParaRPr>
          </a:p>
        </p:txBody>
      </p:sp>
      <p:pic>
        <p:nvPicPr>
          <p:cNvPr id="5" name="Imagen 3"/>
          <p:cNvPicPr>
            <a:picLocks noChangeAspect="1" noChangeArrowheads="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a:off x="1929545" y="1226523"/>
            <a:ext cx="1994654" cy="4080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Imagen 5"/>
          <p:cNvPicPr>
            <a:picLocks noChangeAspect="1" noChangeArrowheads="1"/>
          </p:cNvPicPr>
          <p:nvPr/>
        </p:nvPicPr>
        <p:blipFill>
          <a:blip r:embed="rId3" cstate="email">
            <a:extLst>
              <a:ext uri="{28A0092B-C50C-407E-A947-70E740481C1C}">
                <a14:useLocalDpi xmlns:a14="http://schemas.microsoft.com/office/drawing/2010/main" xmlns="" val="0"/>
              </a:ext>
            </a:extLst>
          </a:blip>
          <a:srcRect/>
          <a:stretch>
            <a:fillRect/>
          </a:stretch>
        </p:blipFill>
        <p:spPr bwMode="auto">
          <a:xfrm>
            <a:off x="4899917" y="1266004"/>
            <a:ext cx="3254573" cy="40805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uadroTexto 1"/>
          <p:cNvSpPr txBox="1">
            <a:spLocks noChangeArrowheads="1"/>
          </p:cNvSpPr>
          <p:nvPr/>
        </p:nvSpPr>
        <p:spPr bwMode="auto">
          <a:xfrm>
            <a:off x="2564146" y="5457650"/>
            <a:ext cx="890588"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1pPr>
            <a:lvl2pPr marL="742950" indent="-285750" algn="just">
              <a:spcBef>
                <a:spcPct val="35000"/>
              </a:spcBef>
              <a:buClr>
                <a:srgbClr val="990033"/>
              </a:buClr>
              <a:buChar char="•"/>
              <a:defRPr sz="2000">
                <a:solidFill>
                  <a:srgbClr val="4D4D4D"/>
                </a:solidFill>
                <a:latin typeface="Arial" panose="020B0604020202020204" pitchFamily="34" charset="0"/>
              </a:defRPr>
            </a:lvl2pPr>
            <a:lvl3pPr marL="1143000" indent="-228600" algn="just">
              <a:spcBef>
                <a:spcPct val="35000"/>
              </a:spcBef>
              <a:buClr>
                <a:srgbClr val="990033"/>
              </a:buClr>
              <a:buFont typeface="Arial" panose="020B0604020202020204" pitchFamily="34" charset="0"/>
              <a:buChar char="–"/>
              <a:defRPr sz="2000">
                <a:solidFill>
                  <a:srgbClr val="4D4D4D"/>
                </a:solidFill>
                <a:latin typeface="Arial" panose="020B0604020202020204" pitchFamily="34" charset="0"/>
              </a:defRPr>
            </a:lvl3pPr>
            <a:lvl4pPr marL="16002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4pPr>
            <a:lvl5pPr marL="20574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5pPr>
            <a:lvl6pPr marL="25146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6pPr>
            <a:lvl7pPr marL="29718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7pPr>
            <a:lvl8pPr marL="34290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8pPr>
            <a:lvl9pPr marL="38862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9pPr>
          </a:lstStyle>
          <a:p>
            <a:pPr algn="l">
              <a:spcBef>
                <a:spcPct val="0"/>
              </a:spcBef>
              <a:buClrTx/>
              <a:buFontTx/>
              <a:buNone/>
            </a:pPr>
            <a:r>
              <a:rPr lang="es-ES" altLang="es-ES" sz="1400" b="1" dirty="0">
                <a:solidFill>
                  <a:schemeClr val="accent5">
                    <a:lumMod val="75000"/>
                  </a:schemeClr>
                </a:solidFill>
                <a:latin typeface="+mn-lt"/>
              </a:rPr>
              <a:t>VADEL 1</a:t>
            </a:r>
          </a:p>
        </p:txBody>
      </p:sp>
      <p:sp>
        <p:nvSpPr>
          <p:cNvPr id="8" name="CuadroTexto 6"/>
          <p:cNvSpPr txBox="1">
            <a:spLocks noChangeArrowheads="1"/>
          </p:cNvSpPr>
          <p:nvPr/>
        </p:nvSpPr>
        <p:spPr bwMode="auto">
          <a:xfrm>
            <a:off x="5909686" y="5458886"/>
            <a:ext cx="1366004"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1pPr>
            <a:lvl2pPr marL="742950" indent="-285750" algn="just">
              <a:spcBef>
                <a:spcPct val="35000"/>
              </a:spcBef>
              <a:buClr>
                <a:srgbClr val="990033"/>
              </a:buClr>
              <a:buChar char="•"/>
              <a:defRPr sz="2000">
                <a:solidFill>
                  <a:srgbClr val="4D4D4D"/>
                </a:solidFill>
                <a:latin typeface="Arial" panose="020B0604020202020204" pitchFamily="34" charset="0"/>
              </a:defRPr>
            </a:lvl2pPr>
            <a:lvl3pPr marL="1143000" indent="-228600" algn="just">
              <a:spcBef>
                <a:spcPct val="35000"/>
              </a:spcBef>
              <a:buClr>
                <a:srgbClr val="990033"/>
              </a:buClr>
              <a:buFont typeface="Arial" panose="020B0604020202020204" pitchFamily="34" charset="0"/>
              <a:buChar char="–"/>
              <a:defRPr sz="2000">
                <a:solidFill>
                  <a:srgbClr val="4D4D4D"/>
                </a:solidFill>
                <a:latin typeface="Arial" panose="020B0604020202020204" pitchFamily="34" charset="0"/>
              </a:defRPr>
            </a:lvl3pPr>
            <a:lvl4pPr marL="16002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4pPr>
            <a:lvl5pPr marL="2057400" indent="-228600" algn="just">
              <a:spcBef>
                <a:spcPct val="35000"/>
              </a:spcBef>
              <a:buClr>
                <a:srgbClr val="990033"/>
              </a:buClr>
              <a:buFont typeface="Wingdings" panose="05000000000000000000" pitchFamily="2" charset="2"/>
              <a:buChar char="§"/>
              <a:defRPr sz="2000">
                <a:solidFill>
                  <a:srgbClr val="4D4D4D"/>
                </a:solidFill>
                <a:latin typeface="Arial" panose="020B0604020202020204" pitchFamily="34" charset="0"/>
              </a:defRPr>
            </a:lvl5pPr>
            <a:lvl6pPr marL="25146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6pPr>
            <a:lvl7pPr marL="29718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7pPr>
            <a:lvl8pPr marL="34290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8pPr>
            <a:lvl9pPr marL="3886200" indent="-228600" algn="just" eaLnBrk="0" fontAlgn="base" hangingPunct="0">
              <a:spcBef>
                <a:spcPct val="35000"/>
              </a:spcBef>
              <a:spcAft>
                <a:spcPct val="0"/>
              </a:spcAft>
              <a:buClr>
                <a:srgbClr val="990033"/>
              </a:buClr>
              <a:buFont typeface="Wingdings" panose="05000000000000000000" pitchFamily="2" charset="2"/>
              <a:buChar char="§"/>
              <a:defRPr sz="2000">
                <a:solidFill>
                  <a:srgbClr val="4D4D4D"/>
                </a:solidFill>
                <a:latin typeface="Arial" panose="020B0604020202020204" pitchFamily="34" charset="0"/>
              </a:defRPr>
            </a:lvl9pPr>
          </a:lstStyle>
          <a:p>
            <a:pPr algn="l">
              <a:spcBef>
                <a:spcPct val="0"/>
              </a:spcBef>
              <a:buClrTx/>
              <a:buNone/>
            </a:pPr>
            <a:r>
              <a:rPr lang="es-ES" altLang="es-ES" sz="1400" b="1" dirty="0">
                <a:solidFill>
                  <a:schemeClr val="accent5">
                    <a:lumMod val="75000"/>
                  </a:schemeClr>
                </a:solidFill>
                <a:latin typeface="+mn-lt"/>
              </a:rPr>
              <a:t>VADEL 2</a:t>
            </a:r>
          </a:p>
        </p:txBody>
      </p:sp>
      <p:pic>
        <p:nvPicPr>
          <p:cNvPr id="9" name="Imagen 8"/>
          <p:cNvPicPr>
            <a:picLocks noChangeAspect="1"/>
          </p:cNvPicPr>
          <p:nvPr/>
        </p:nvPicPr>
        <p:blipFill>
          <a:blip r:embed="rId4"/>
          <a:stretch>
            <a:fillRect/>
          </a:stretch>
        </p:blipFill>
        <p:spPr>
          <a:xfrm>
            <a:off x="2650458" y="6031983"/>
            <a:ext cx="4099633" cy="1457444"/>
          </a:xfrm>
          <a:prstGeom prst="rect">
            <a:avLst/>
          </a:prstGeom>
        </p:spPr>
      </p:pic>
    </p:spTree>
    <p:extLst>
      <p:ext uri="{BB962C8B-B14F-4D97-AF65-F5344CB8AC3E}">
        <p14:creationId xmlns:p14="http://schemas.microsoft.com/office/powerpoint/2010/main" xmlns="" val="338744585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echa derecha 7"/>
          <p:cNvSpPr/>
          <p:nvPr/>
        </p:nvSpPr>
        <p:spPr>
          <a:xfrm>
            <a:off x="6377940" y="5506105"/>
            <a:ext cx="746760" cy="47105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6" name="Flecha derecha 15"/>
          <p:cNvSpPr/>
          <p:nvPr/>
        </p:nvSpPr>
        <p:spPr>
          <a:xfrm rot="10800000">
            <a:off x="3120561" y="6783173"/>
            <a:ext cx="746760" cy="47105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9" name="Flecha derecha 8"/>
          <p:cNvSpPr/>
          <p:nvPr/>
        </p:nvSpPr>
        <p:spPr>
          <a:xfrm rot="10800000">
            <a:off x="3101508" y="4150514"/>
            <a:ext cx="746760" cy="47105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Flecha derecha 22"/>
          <p:cNvSpPr/>
          <p:nvPr/>
        </p:nvSpPr>
        <p:spPr>
          <a:xfrm rot="10800000">
            <a:off x="3151970" y="1428865"/>
            <a:ext cx="746760" cy="471055"/>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p:cNvSpPr>
            <a:spLocks noGrp="1"/>
          </p:cNvSpPr>
          <p:nvPr>
            <p:ph type="title"/>
          </p:nvPr>
        </p:nvSpPr>
        <p:spPr>
          <a:xfrm>
            <a:off x="691515" y="413809"/>
            <a:ext cx="8675370" cy="810934"/>
          </a:xfrm>
        </p:spPr>
        <p:txBody>
          <a:bodyPr>
            <a:normAutofit/>
          </a:bodyPr>
          <a:lstStyle/>
          <a:p>
            <a:r>
              <a:rPr lang="es-ES" sz="3200" b="1" dirty="0" err="1" smtClean="0">
                <a:solidFill>
                  <a:srgbClr val="1F497C"/>
                </a:solidFill>
                <a:latin typeface="Calibri-Bold"/>
              </a:rPr>
              <a:t>Flowsheet</a:t>
            </a:r>
            <a:endParaRPr lang="es-ES" sz="3200"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xmlns="" val="773204772"/>
              </p:ext>
            </p:extLst>
          </p:nvPr>
        </p:nvGraphicFramePr>
        <p:xfrm>
          <a:off x="691515" y="1224743"/>
          <a:ext cx="8675370" cy="63225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7"/>
          <a:stretch>
            <a:fillRect/>
          </a:stretch>
        </p:blipFill>
        <p:spPr>
          <a:xfrm>
            <a:off x="7383072" y="4129737"/>
            <a:ext cx="1829372" cy="3380994"/>
          </a:xfrm>
          <a:prstGeom prst="rect">
            <a:avLst/>
          </a:prstGeom>
        </p:spPr>
      </p:pic>
      <p:pic>
        <p:nvPicPr>
          <p:cNvPr id="10" name="Imagen 9"/>
          <p:cNvPicPr>
            <a:picLocks noChangeAspect="1"/>
          </p:cNvPicPr>
          <p:nvPr/>
        </p:nvPicPr>
        <p:blipFill>
          <a:blip r:embed="rId8"/>
          <a:stretch>
            <a:fillRect/>
          </a:stretch>
        </p:blipFill>
        <p:spPr>
          <a:xfrm>
            <a:off x="298003" y="3074935"/>
            <a:ext cx="2639031" cy="2325963"/>
          </a:xfrm>
          <a:prstGeom prst="rect">
            <a:avLst/>
          </a:prstGeom>
        </p:spPr>
      </p:pic>
      <p:pic>
        <p:nvPicPr>
          <p:cNvPr id="13" name="Imagen 12"/>
          <p:cNvPicPr>
            <a:picLocks noChangeAspect="1"/>
          </p:cNvPicPr>
          <p:nvPr/>
        </p:nvPicPr>
        <p:blipFill>
          <a:blip r:embed="rId9"/>
          <a:stretch>
            <a:fillRect/>
          </a:stretch>
        </p:blipFill>
        <p:spPr>
          <a:xfrm>
            <a:off x="261213" y="1143743"/>
            <a:ext cx="2865233" cy="1335701"/>
          </a:xfrm>
          <a:prstGeom prst="rect">
            <a:avLst/>
          </a:prstGeom>
        </p:spPr>
      </p:pic>
      <p:pic>
        <p:nvPicPr>
          <p:cNvPr id="15" name="Imagen 14" descr="0"/>
          <p:cNvPicPr/>
          <p:nvPr/>
        </p:nvPicPr>
        <p:blipFill>
          <a:blip r:embed="rId10" cstate="email">
            <a:extLst>
              <a:ext uri="{28A0092B-C50C-407E-A947-70E740481C1C}">
                <a14:useLocalDpi xmlns:a14="http://schemas.microsoft.com/office/drawing/2010/main" xmlns="" val="0"/>
              </a:ext>
            </a:extLst>
          </a:blip>
          <a:srcRect b="18147"/>
          <a:stretch>
            <a:fillRect/>
          </a:stretch>
        </p:blipFill>
        <p:spPr bwMode="auto">
          <a:xfrm>
            <a:off x="418101" y="5585930"/>
            <a:ext cx="2443162" cy="2060884"/>
          </a:xfrm>
          <a:prstGeom prst="rect">
            <a:avLst/>
          </a:prstGeom>
          <a:noFill/>
          <a:ln>
            <a:noFill/>
          </a:ln>
        </p:spPr>
      </p:pic>
      <p:sp>
        <p:nvSpPr>
          <p:cNvPr id="18" name="CuadroTexto 17"/>
          <p:cNvSpPr txBox="1"/>
          <p:nvPr/>
        </p:nvSpPr>
        <p:spPr>
          <a:xfrm>
            <a:off x="6221646" y="3504653"/>
            <a:ext cx="1806109" cy="400110"/>
          </a:xfrm>
          <a:prstGeom prst="rect">
            <a:avLst/>
          </a:prstGeom>
          <a:solidFill>
            <a:schemeClr val="accent1"/>
          </a:solidFill>
        </p:spPr>
        <p:txBody>
          <a:bodyPr wrap="square" rtlCol="0">
            <a:spAutoFit/>
          </a:bodyPr>
          <a:lstStyle/>
          <a:p>
            <a:pPr algn="ctr"/>
            <a:r>
              <a:rPr lang="es-ES" dirty="0" err="1" smtClean="0">
                <a:solidFill>
                  <a:schemeClr val="bg1"/>
                </a:solidFill>
              </a:rPr>
              <a:t>Quality</a:t>
            </a:r>
            <a:r>
              <a:rPr lang="es-ES" dirty="0" smtClean="0">
                <a:solidFill>
                  <a:schemeClr val="bg1"/>
                </a:solidFill>
              </a:rPr>
              <a:t> control</a:t>
            </a:r>
            <a:endParaRPr lang="es-ES" dirty="0">
              <a:solidFill>
                <a:schemeClr val="bg1"/>
              </a:solidFill>
            </a:endParaRPr>
          </a:p>
        </p:txBody>
      </p:sp>
      <p:sp>
        <p:nvSpPr>
          <p:cNvPr id="26" name="Flecha doblada 25"/>
          <p:cNvSpPr/>
          <p:nvPr/>
        </p:nvSpPr>
        <p:spPr>
          <a:xfrm rot="10800000">
            <a:off x="6088380" y="4004229"/>
            <a:ext cx="1140250" cy="1396667"/>
          </a:xfrm>
          <a:prstGeom prst="ben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8" name="Flecha doblada 27"/>
          <p:cNvSpPr/>
          <p:nvPr/>
        </p:nvSpPr>
        <p:spPr>
          <a:xfrm rot="10800000" flipV="1">
            <a:off x="6027419" y="2005129"/>
            <a:ext cx="1201209" cy="1394316"/>
          </a:xfrm>
          <a:prstGeom prst="bentArrow">
            <a:avLst>
              <a:gd name="adj1" fmla="val 25000"/>
              <a:gd name="adj2" fmla="val 26745"/>
              <a:gd name="adj3" fmla="val 25000"/>
              <a:gd name="adj4" fmla="val 45146"/>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xmlns="" val="6670808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515" y="413809"/>
            <a:ext cx="8675370" cy="711339"/>
          </a:xfrm>
        </p:spPr>
        <p:txBody>
          <a:bodyPr>
            <a:normAutofit/>
          </a:bodyPr>
          <a:lstStyle/>
          <a:p>
            <a:r>
              <a:rPr lang="es-ES" altLang="es-ES" sz="3200" b="1" dirty="0" err="1">
                <a:solidFill>
                  <a:srgbClr val="1F497C"/>
                </a:solidFill>
                <a:latin typeface="Calibri-Bold"/>
              </a:rPr>
              <a:t>Nouadhibou</a:t>
            </a:r>
            <a:r>
              <a:rPr lang="es-ES" altLang="es-ES" sz="3200" b="1" dirty="0">
                <a:solidFill>
                  <a:srgbClr val="1F497C"/>
                </a:solidFill>
                <a:latin typeface="Calibri-Bold"/>
              </a:rPr>
              <a:t> </a:t>
            </a:r>
            <a:r>
              <a:rPr lang="es-ES" altLang="es-ES" sz="3200" b="1" dirty="0" err="1">
                <a:solidFill>
                  <a:srgbClr val="1F497C"/>
                </a:solidFill>
                <a:latin typeface="Calibri-Bold"/>
              </a:rPr>
              <a:t>Plant</a:t>
            </a:r>
            <a:endParaRPr lang="es-ES" sz="3200" b="1" dirty="0">
              <a:solidFill>
                <a:srgbClr val="1F497C"/>
              </a:solidFill>
              <a:latin typeface="Calibri-Bold"/>
            </a:endParaRPr>
          </a:p>
        </p:txBody>
      </p:sp>
      <p:pic>
        <p:nvPicPr>
          <p:cNvPr id="5" name="Imagen 6"/>
          <p:cNvPicPr>
            <a:picLocks noChangeAspect="1"/>
          </p:cNvPicPr>
          <p:nvPr/>
        </p:nvPicPr>
        <p:blipFill>
          <a:blip r:embed="rId2" cstate="email">
            <a:extLst>
              <a:ext uri="{28A0092B-C50C-407E-A947-70E740481C1C}">
                <a14:useLocalDpi xmlns:a14="http://schemas.microsoft.com/office/drawing/2010/main" xmlns="" val="0"/>
              </a:ext>
            </a:extLst>
          </a:blip>
          <a:srcRect/>
          <a:stretch>
            <a:fillRect/>
          </a:stretch>
        </p:blipFill>
        <p:spPr bwMode="auto">
          <a:xfrm rot="5400000">
            <a:off x="1852374" y="590891"/>
            <a:ext cx="6183735" cy="72255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CuadroTexto 6"/>
          <p:cNvSpPr txBox="1"/>
          <p:nvPr/>
        </p:nvSpPr>
        <p:spPr>
          <a:xfrm>
            <a:off x="4107180" y="7358919"/>
            <a:ext cx="1569720" cy="707886"/>
          </a:xfrm>
          <a:prstGeom prst="rect">
            <a:avLst/>
          </a:prstGeom>
          <a:noFill/>
        </p:spPr>
        <p:txBody>
          <a:bodyPr wrap="square" rtlCol="0">
            <a:spAutoFit/>
          </a:bodyPr>
          <a:lstStyle/>
          <a:p>
            <a:r>
              <a:rPr lang="es-ES" b="1" dirty="0" err="1" smtClean="0">
                <a:solidFill>
                  <a:schemeClr val="accent5">
                    <a:lumMod val="75000"/>
                  </a:schemeClr>
                </a:solidFill>
              </a:rPr>
              <a:t>Area</a:t>
            </a:r>
            <a:r>
              <a:rPr lang="es-ES" b="1" dirty="0" smtClean="0">
                <a:solidFill>
                  <a:schemeClr val="accent5">
                    <a:lumMod val="75000"/>
                  </a:schemeClr>
                </a:solidFill>
              </a:rPr>
              <a:t>: 18,123 m2</a:t>
            </a:r>
            <a:endParaRPr lang="es-ES" b="1" dirty="0">
              <a:solidFill>
                <a:schemeClr val="accent5">
                  <a:lumMod val="75000"/>
                </a:schemeClr>
              </a:solidFill>
            </a:endParaRPr>
          </a:p>
        </p:txBody>
      </p:sp>
    </p:spTree>
    <p:extLst>
      <p:ext uri="{BB962C8B-B14F-4D97-AF65-F5344CB8AC3E}">
        <p14:creationId xmlns:p14="http://schemas.microsoft.com/office/powerpoint/2010/main" xmlns="" val="230949614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91515" y="413809"/>
            <a:ext cx="8675370" cy="947016"/>
          </a:xfrm>
        </p:spPr>
        <p:txBody>
          <a:bodyPr>
            <a:normAutofit/>
          </a:bodyPr>
          <a:lstStyle/>
          <a:p>
            <a:r>
              <a:rPr lang="es-ES" sz="3200" b="1" dirty="0">
                <a:solidFill>
                  <a:srgbClr val="1F497C"/>
                </a:solidFill>
                <a:latin typeface="Calibri-Bold"/>
              </a:rPr>
              <a:t>Project </a:t>
            </a:r>
            <a:r>
              <a:rPr lang="es-ES" sz="3200" b="1" dirty="0" err="1" smtClean="0">
                <a:solidFill>
                  <a:srgbClr val="1F497C"/>
                </a:solidFill>
                <a:latin typeface="Calibri-Bold"/>
              </a:rPr>
              <a:t>Planning</a:t>
            </a:r>
            <a:endParaRPr lang="es-ES" sz="3200" b="1" dirty="0">
              <a:solidFill>
                <a:srgbClr val="1F497C"/>
              </a:solidFill>
              <a:latin typeface="Calibri-Bold"/>
            </a:endParaRPr>
          </a:p>
        </p:txBody>
      </p:sp>
      <p:sp>
        <p:nvSpPr>
          <p:cNvPr id="4" name="2 Marcador de contenido"/>
          <p:cNvSpPr txBox="1">
            <a:spLocks noGrp="1"/>
          </p:cNvSpPr>
          <p:nvPr>
            <p:ph idx="1"/>
          </p:nvPr>
        </p:nvSpPr>
        <p:spPr bwMode="auto">
          <a:xfrm>
            <a:off x="691515" y="1461910"/>
            <a:ext cx="8675370" cy="19506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lvl1pPr marL="342900" indent="-342900" algn="just">
              <a:spcBef>
                <a:spcPct val="35000"/>
              </a:spcBef>
              <a:buClr>
                <a:srgbClr val="990033"/>
              </a:buClr>
              <a:buFont typeface="Wingdings" pitchFamily="2" charset="2"/>
              <a:buChar char="§"/>
              <a:defRPr sz="2000">
                <a:solidFill>
                  <a:srgbClr val="4D4D4D"/>
                </a:solidFill>
                <a:latin typeface="Arial" charset="0"/>
              </a:defRPr>
            </a:lvl1pPr>
            <a:lvl2pPr marL="742950" indent="-285750" algn="just">
              <a:spcBef>
                <a:spcPct val="35000"/>
              </a:spcBef>
              <a:buClr>
                <a:srgbClr val="990033"/>
              </a:buClr>
              <a:buChar char="•"/>
              <a:defRPr sz="2000">
                <a:solidFill>
                  <a:srgbClr val="4D4D4D"/>
                </a:solidFill>
                <a:latin typeface="Arial" charset="0"/>
              </a:defRPr>
            </a:lvl2pPr>
            <a:lvl3pPr marL="1143000" indent="-228600" algn="just">
              <a:spcBef>
                <a:spcPct val="35000"/>
              </a:spcBef>
              <a:buClr>
                <a:srgbClr val="990033"/>
              </a:buClr>
              <a:buFont typeface="Arial" charset="0"/>
              <a:buChar char="–"/>
              <a:defRPr sz="2000">
                <a:solidFill>
                  <a:srgbClr val="4D4D4D"/>
                </a:solidFill>
                <a:latin typeface="Arial" charset="0"/>
              </a:defRPr>
            </a:lvl3pPr>
            <a:lvl4pPr marL="1600200" indent="-228600" algn="just">
              <a:spcBef>
                <a:spcPct val="35000"/>
              </a:spcBef>
              <a:buClr>
                <a:srgbClr val="990033"/>
              </a:buClr>
              <a:buFont typeface="Wingdings" pitchFamily="2" charset="2"/>
              <a:buChar char="§"/>
              <a:defRPr sz="2000">
                <a:solidFill>
                  <a:srgbClr val="4D4D4D"/>
                </a:solidFill>
                <a:latin typeface="Arial" charset="0"/>
              </a:defRPr>
            </a:lvl4pPr>
            <a:lvl5pPr marL="2057400" indent="-228600" algn="just">
              <a:spcBef>
                <a:spcPct val="35000"/>
              </a:spcBef>
              <a:buClr>
                <a:srgbClr val="990033"/>
              </a:buClr>
              <a:buFont typeface="Wingdings" pitchFamily="2" charset="2"/>
              <a:buChar char="§"/>
              <a:defRPr sz="2000">
                <a:solidFill>
                  <a:srgbClr val="4D4D4D"/>
                </a:solidFill>
                <a:latin typeface="Arial" charset="0"/>
              </a:defRPr>
            </a:lvl5pPr>
            <a:lvl6pPr marL="2514600" indent="-228600" algn="just" eaLnBrk="0" fontAlgn="base" hangingPunct="0">
              <a:spcBef>
                <a:spcPct val="35000"/>
              </a:spcBef>
              <a:spcAft>
                <a:spcPct val="0"/>
              </a:spcAft>
              <a:buClr>
                <a:srgbClr val="990033"/>
              </a:buClr>
              <a:buFont typeface="Wingdings" pitchFamily="2" charset="2"/>
              <a:buChar char="§"/>
              <a:defRPr sz="2000">
                <a:solidFill>
                  <a:srgbClr val="4D4D4D"/>
                </a:solidFill>
                <a:latin typeface="Arial" charset="0"/>
              </a:defRPr>
            </a:lvl6pPr>
            <a:lvl7pPr marL="2971800" indent="-228600" algn="just" eaLnBrk="0" fontAlgn="base" hangingPunct="0">
              <a:spcBef>
                <a:spcPct val="35000"/>
              </a:spcBef>
              <a:spcAft>
                <a:spcPct val="0"/>
              </a:spcAft>
              <a:buClr>
                <a:srgbClr val="990033"/>
              </a:buClr>
              <a:buFont typeface="Wingdings" pitchFamily="2" charset="2"/>
              <a:buChar char="§"/>
              <a:defRPr sz="2000">
                <a:solidFill>
                  <a:srgbClr val="4D4D4D"/>
                </a:solidFill>
                <a:latin typeface="Arial" charset="0"/>
              </a:defRPr>
            </a:lvl7pPr>
            <a:lvl8pPr marL="3429000" indent="-228600" algn="just" eaLnBrk="0" fontAlgn="base" hangingPunct="0">
              <a:spcBef>
                <a:spcPct val="35000"/>
              </a:spcBef>
              <a:spcAft>
                <a:spcPct val="0"/>
              </a:spcAft>
              <a:buClr>
                <a:srgbClr val="990033"/>
              </a:buClr>
              <a:buFont typeface="Wingdings" pitchFamily="2" charset="2"/>
              <a:buChar char="§"/>
              <a:defRPr sz="2000">
                <a:solidFill>
                  <a:srgbClr val="4D4D4D"/>
                </a:solidFill>
                <a:latin typeface="Arial" charset="0"/>
              </a:defRPr>
            </a:lvl8pPr>
            <a:lvl9pPr marL="3886200" indent="-228600" algn="just" eaLnBrk="0" fontAlgn="base" hangingPunct="0">
              <a:spcBef>
                <a:spcPct val="35000"/>
              </a:spcBef>
              <a:spcAft>
                <a:spcPct val="0"/>
              </a:spcAft>
              <a:buClr>
                <a:srgbClr val="990033"/>
              </a:buClr>
              <a:buFont typeface="Wingdings" pitchFamily="2" charset="2"/>
              <a:buChar char="§"/>
              <a:defRPr sz="2000">
                <a:solidFill>
                  <a:srgbClr val="4D4D4D"/>
                </a:solidFill>
                <a:latin typeface="Arial" charset="0"/>
              </a:defRPr>
            </a:lvl9pPr>
          </a:lstStyle>
          <a:p>
            <a:pPr lvl="1">
              <a:defRPr/>
            </a:pPr>
            <a:r>
              <a:rPr lang="en-US" altLang="es-ES" b="1" dirty="0" smtClean="0">
                <a:latin typeface="+mn-lt"/>
              </a:rPr>
              <a:t>2016/2017. Next steps</a:t>
            </a:r>
            <a:r>
              <a:rPr lang="en-US" altLang="es-ES" dirty="0" smtClean="0">
                <a:latin typeface="+mn-lt"/>
              </a:rPr>
              <a:t>: </a:t>
            </a:r>
            <a:endParaRPr lang="en-US" altLang="es-ES" dirty="0">
              <a:latin typeface="+mn-lt"/>
            </a:endParaRPr>
          </a:p>
          <a:p>
            <a:pPr lvl="4">
              <a:buFont typeface="Wingdings" pitchFamily="2" charset="2"/>
              <a:buChar char="ü"/>
              <a:defRPr/>
            </a:pPr>
            <a:r>
              <a:rPr lang="en-US" altLang="es-ES" sz="1600" dirty="0" smtClean="0">
                <a:latin typeface="+mn-lt"/>
              </a:rPr>
              <a:t>Construction of the free area facilities - </a:t>
            </a:r>
            <a:r>
              <a:rPr lang="en-US" altLang="es-ES" sz="1600" dirty="0">
                <a:latin typeface="+mn-lt"/>
              </a:rPr>
              <a:t>W</a:t>
            </a:r>
            <a:r>
              <a:rPr lang="en-US" altLang="es-ES" sz="1600" dirty="0" smtClean="0">
                <a:latin typeface="+mn-lt"/>
              </a:rPr>
              <a:t>ashing plant</a:t>
            </a:r>
          </a:p>
          <a:p>
            <a:pPr lvl="4">
              <a:buFont typeface="Wingdings" pitchFamily="2" charset="2"/>
              <a:buChar char="ü"/>
              <a:defRPr/>
            </a:pPr>
            <a:r>
              <a:rPr lang="en-US" altLang="es-ES" sz="1600" dirty="0" smtClean="0">
                <a:latin typeface="+mn-lt"/>
              </a:rPr>
              <a:t>Construction of the mining facilities - Campsite</a:t>
            </a:r>
          </a:p>
          <a:p>
            <a:pPr lvl="4">
              <a:buFont typeface="Wingdings" pitchFamily="2" charset="2"/>
              <a:buChar char="ü"/>
              <a:defRPr/>
            </a:pPr>
            <a:r>
              <a:rPr lang="en-US" altLang="es-ES" sz="1600" dirty="0" smtClean="0">
                <a:latin typeface="+mn-lt"/>
              </a:rPr>
              <a:t>Mining production startup</a:t>
            </a:r>
          </a:p>
          <a:p>
            <a:pPr lvl="4">
              <a:buFont typeface="Wingdings" pitchFamily="2" charset="2"/>
              <a:buChar char="ü"/>
              <a:defRPr/>
            </a:pPr>
            <a:r>
              <a:rPr lang="en-US" altLang="es-ES" sz="1600" dirty="0">
                <a:latin typeface="+mn-lt"/>
              </a:rPr>
              <a:t>I</a:t>
            </a:r>
            <a:r>
              <a:rPr lang="en-US" altLang="es-ES" sz="1600" dirty="0" smtClean="0">
                <a:latin typeface="+mn-lt"/>
              </a:rPr>
              <a:t>nitial delivery to our factories</a:t>
            </a:r>
          </a:p>
          <a:p>
            <a:pPr marL="1828800" lvl="4" indent="0">
              <a:buFont typeface="Wingdings" pitchFamily="2" charset="2"/>
              <a:buNone/>
              <a:defRPr/>
            </a:pPr>
            <a:endParaRPr lang="en-US" altLang="es-ES" sz="1800" dirty="0" smtClean="0"/>
          </a:p>
          <a:p>
            <a:pPr marL="457200" lvl="1" indent="0">
              <a:buFontTx/>
              <a:buNone/>
              <a:defRPr/>
            </a:pPr>
            <a:endParaRPr lang="es-ES" altLang="es-ES" sz="1800" dirty="0"/>
          </a:p>
          <a:p>
            <a:pPr marL="0" indent="0">
              <a:buFont typeface="Wingdings" pitchFamily="2" charset="2"/>
              <a:buNone/>
              <a:defRPr/>
            </a:pPr>
            <a:endParaRPr lang="es-ES" altLang="es-ES" sz="1800" dirty="0"/>
          </a:p>
        </p:txBody>
      </p:sp>
      <p:pic>
        <p:nvPicPr>
          <p:cNvPr id="6" name="Imagen 5"/>
          <p:cNvPicPr>
            <a:picLocks noChangeAspect="1"/>
          </p:cNvPicPr>
          <p:nvPr/>
        </p:nvPicPr>
        <p:blipFill>
          <a:blip r:embed="rId2"/>
          <a:stretch>
            <a:fillRect/>
          </a:stretch>
        </p:blipFill>
        <p:spPr>
          <a:xfrm>
            <a:off x="1342263" y="4083640"/>
            <a:ext cx="6983272" cy="1561103"/>
          </a:xfrm>
          <a:prstGeom prst="rect">
            <a:avLst/>
          </a:prstGeom>
        </p:spPr>
      </p:pic>
    </p:spTree>
    <p:extLst>
      <p:ext uri="{BB962C8B-B14F-4D97-AF65-F5344CB8AC3E}">
        <p14:creationId xmlns:p14="http://schemas.microsoft.com/office/powerpoint/2010/main" xmlns="" val="29752257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email">
            <a:extLst>
              <a:ext uri="{BEBA8EAE-BF5A-486C-A8C5-ECC9F3942E4B}">
                <a14:imgProps xmlns:a14="http://schemas.microsoft.com/office/drawing/2010/main" xmlns="">
                  <a14:imgLayer r:embed="rId4">
                    <a14:imgEffect>
                      <a14:brightnessContrast bright="-20000"/>
                    </a14:imgEffect>
                  </a14:imgLayer>
                </a14:imgProps>
              </a:ext>
              <a:ext uri="{28A0092B-C50C-407E-A947-70E740481C1C}">
                <a14:useLocalDpi xmlns:a14="http://schemas.microsoft.com/office/drawing/2010/main" xmlns="" val="0"/>
              </a:ext>
            </a:extLst>
          </a:blip>
          <a:stretch>
            <a:fillRect/>
          </a:stretch>
        </p:blipFill>
        <p:spPr>
          <a:xfrm>
            <a:off x="0" y="0"/>
            <a:ext cx="10058400" cy="7772400"/>
          </a:xfrm>
          <a:prstGeom prst="rect">
            <a:avLst/>
          </a:prstGeom>
        </p:spPr>
      </p:pic>
      <p:sp>
        <p:nvSpPr>
          <p:cNvPr id="3" name="TextBox 2"/>
          <p:cNvSpPr txBox="1"/>
          <p:nvPr/>
        </p:nvSpPr>
        <p:spPr>
          <a:xfrm>
            <a:off x="4024859" y="3253197"/>
            <a:ext cx="4901783" cy="461665"/>
          </a:xfrm>
          <a:prstGeom prst="rect">
            <a:avLst/>
          </a:prstGeom>
          <a:noFill/>
        </p:spPr>
        <p:txBody>
          <a:bodyPr wrap="square" rtlCol="0">
            <a:spAutoFit/>
          </a:bodyPr>
          <a:lstStyle/>
          <a:p>
            <a:r>
              <a:rPr lang="en-US" sz="2400" dirty="0" smtClean="0">
                <a:solidFill>
                  <a:schemeClr val="bg1"/>
                </a:solidFill>
              </a:rPr>
              <a:t>Advancing Materials Innovation</a:t>
            </a:r>
            <a:endParaRPr lang="en-US" sz="2400" dirty="0">
              <a:solidFill>
                <a:schemeClr val="bg1"/>
              </a:solidFill>
            </a:endParaRPr>
          </a:p>
        </p:txBody>
      </p:sp>
      <p:sp>
        <p:nvSpPr>
          <p:cNvPr id="5" name="TextBox 4"/>
          <p:cNvSpPr txBox="1"/>
          <p:nvPr/>
        </p:nvSpPr>
        <p:spPr>
          <a:xfrm>
            <a:off x="4024860" y="3640010"/>
            <a:ext cx="3838354" cy="369332"/>
          </a:xfrm>
          <a:prstGeom prst="rect">
            <a:avLst/>
          </a:prstGeom>
          <a:noFill/>
        </p:spPr>
        <p:txBody>
          <a:bodyPr wrap="square" rtlCol="0">
            <a:spAutoFit/>
          </a:bodyPr>
          <a:lstStyle/>
          <a:p>
            <a:r>
              <a:rPr lang="en-US" sz="1800" dirty="0" smtClean="0">
                <a:solidFill>
                  <a:schemeClr val="bg1"/>
                </a:solidFill>
              </a:rPr>
              <a:t>NASDAQ: GSM</a:t>
            </a:r>
            <a:endParaRPr lang="en-US" sz="1800" dirty="0">
              <a:solidFill>
                <a:schemeClr val="bg1"/>
              </a:solidFill>
            </a:endParaRPr>
          </a:p>
        </p:txBody>
      </p:sp>
      <p:sp>
        <p:nvSpPr>
          <p:cNvPr id="2" name="TextBox 1"/>
          <p:cNvSpPr txBox="1"/>
          <p:nvPr/>
        </p:nvSpPr>
        <p:spPr>
          <a:xfrm>
            <a:off x="4024859" y="3234073"/>
            <a:ext cx="6985416" cy="553998"/>
          </a:xfrm>
          <a:prstGeom prst="rect">
            <a:avLst/>
          </a:prstGeom>
          <a:noFill/>
        </p:spPr>
        <p:txBody>
          <a:bodyPr wrap="square" rtlCol="0">
            <a:spAutoFit/>
          </a:bodyPr>
          <a:lstStyle/>
          <a:p>
            <a:endParaRPr lang="en-US" sz="3000" b="1" i="1" dirty="0">
              <a:solidFill>
                <a:schemeClr val="bg1"/>
              </a:solidFill>
            </a:endParaRPr>
          </a:p>
        </p:txBody>
      </p:sp>
      <p:pic>
        <p:nvPicPr>
          <p:cNvPr id="7" name="Picture 6"/>
          <p:cNvPicPr>
            <a:picLocks noChangeAspect="1"/>
          </p:cNvPicPr>
          <p:nvPr/>
        </p:nvPicPr>
        <p:blipFill>
          <a:blip r:embed="rId5" cstate="email">
            <a:extLst>
              <a:ext uri="{28A0092B-C50C-407E-A947-70E740481C1C}">
                <a14:useLocalDpi xmlns:a14="http://schemas.microsoft.com/office/drawing/2010/main" xmlns="" val="0"/>
              </a:ext>
            </a:extLst>
          </a:blip>
          <a:stretch>
            <a:fillRect/>
          </a:stretch>
        </p:blipFill>
        <p:spPr>
          <a:xfrm>
            <a:off x="442075" y="3359702"/>
            <a:ext cx="2909148" cy="856739"/>
          </a:xfrm>
          <a:prstGeom prst="rect">
            <a:avLst/>
          </a:prstGeom>
        </p:spPr>
      </p:pic>
      <p:sp>
        <p:nvSpPr>
          <p:cNvPr id="9" name="Rectangle 8"/>
          <p:cNvSpPr/>
          <p:nvPr/>
        </p:nvSpPr>
        <p:spPr>
          <a:xfrm>
            <a:off x="3807502" y="3359702"/>
            <a:ext cx="134911" cy="109728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xmlns="" val="19619758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16"/>
          <p:cNvSpPr txBox="1">
            <a:spLocks/>
          </p:cNvSpPr>
          <p:nvPr/>
        </p:nvSpPr>
        <p:spPr>
          <a:xfrm>
            <a:off x="665632" y="3904171"/>
            <a:ext cx="9230721" cy="544178"/>
          </a:xfrm>
          <a:prstGeom prst="rect">
            <a:avLst/>
          </a:prstGeom>
          <a:ln>
            <a:noFill/>
          </a:ln>
          <a:effectLst>
            <a:outerShdw blurRad="63500" sx="102000" sy="102000" algn="ctr" rotWithShape="0">
              <a:prstClr val="black">
                <a:alpha val="40000"/>
              </a:prstClr>
            </a:outerShdw>
          </a:effectLst>
        </p:spPr>
        <p:txBody>
          <a:bodyPr vert="horz" lIns="0" tIns="0" rIns="0" bIns="0" rtlCol="0">
            <a:noAutofit/>
          </a:bodyPr>
          <a:lstStyle>
            <a:lvl1pPr marL="0" indent="0" algn="l" defTabSz="1018705" rtl="0" eaLnBrk="1" latinLnBrk="0" hangingPunct="1">
              <a:spcBef>
                <a:spcPct val="20000"/>
              </a:spcBef>
              <a:buFont typeface="Arial" pitchFamily="34" charset="0"/>
              <a:buNone/>
              <a:defRPr sz="1800" kern="1200">
                <a:solidFill>
                  <a:schemeClr val="tx1">
                    <a:lumMod val="50000"/>
                    <a:lumOff val="50000"/>
                  </a:schemeClr>
                </a:solidFill>
                <a:latin typeface="+mn-lt"/>
                <a:ea typeface="+mn-ea"/>
                <a:cs typeface="+mn-cs"/>
              </a:defRPr>
            </a:lvl1pPr>
            <a:lvl2pPr marL="827698" indent="-318346" algn="l" defTabSz="10187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a:lnSpc>
                <a:spcPts val="4000"/>
              </a:lnSpc>
              <a:spcBef>
                <a:spcPts val="0"/>
              </a:spcBef>
            </a:pPr>
            <a:r>
              <a:rPr lang="en-GB" sz="4000" b="1" dirty="0" smtClean="0">
                <a:solidFill>
                  <a:schemeClr val="bg1"/>
                </a:solidFill>
                <a:latin typeface="Calibri" pitchFamily="34" charset="0"/>
                <a:cs typeface="Calibri" pitchFamily="34" charset="0"/>
              </a:rPr>
              <a:t>Introduction to </a:t>
            </a:r>
            <a:r>
              <a:rPr lang="en-GB" sz="4000" b="1" dirty="0" err="1" smtClean="0">
                <a:solidFill>
                  <a:schemeClr val="bg1"/>
                </a:solidFill>
                <a:latin typeface="Calibri" pitchFamily="34" charset="0"/>
                <a:cs typeface="Calibri" pitchFamily="34" charset="0"/>
              </a:rPr>
              <a:t>Ferroglobe</a:t>
            </a:r>
            <a:endParaRPr lang="en-GB" sz="4000" b="1" dirty="0" smtClean="0">
              <a:solidFill>
                <a:schemeClr val="bg1"/>
              </a:solidFill>
              <a:latin typeface="Calibri" pitchFamily="34" charset="0"/>
              <a:cs typeface="Calibri" pitchFamily="34" charset="0"/>
            </a:endParaRPr>
          </a:p>
        </p:txBody>
      </p:sp>
      <p:sp>
        <p:nvSpPr>
          <p:cNvPr id="7" name="Text Placeholder 17"/>
          <p:cNvSpPr txBox="1">
            <a:spLocks/>
          </p:cNvSpPr>
          <p:nvPr/>
        </p:nvSpPr>
        <p:spPr>
          <a:xfrm>
            <a:off x="0" y="4386263"/>
            <a:ext cx="9144000" cy="246062"/>
          </a:xfrm>
          <a:prstGeom prst="rect">
            <a:avLst/>
          </a:prstGeom>
        </p:spPr>
        <p:txBody>
          <a:bodyPr vert="horz" lIns="91440" tIns="45720" rIns="91440" bIns="45720" rtlCol="0">
            <a:normAutofit fontScale="62500" lnSpcReduction="20000"/>
          </a:bodyPr>
          <a:lstStyle>
            <a:lvl1pPr marL="0" indent="0" algn="l" defTabSz="1018705" rtl="0" eaLnBrk="1" latinLnBrk="0" hangingPunct="1">
              <a:spcBef>
                <a:spcPct val="20000"/>
              </a:spcBef>
              <a:buFont typeface="Arial" pitchFamily="34" charset="0"/>
              <a:buNone/>
              <a:defRPr sz="1800" kern="1200">
                <a:solidFill>
                  <a:schemeClr val="tx1">
                    <a:lumMod val="50000"/>
                    <a:lumOff val="50000"/>
                  </a:schemeClr>
                </a:solidFill>
                <a:latin typeface="+mn-lt"/>
                <a:ea typeface="+mn-ea"/>
                <a:cs typeface="+mn-cs"/>
              </a:defRPr>
            </a:lvl1pPr>
            <a:lvl2pPr marL="827698" indent="-318346" algn="l" defTabSz="1018705"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273382" indent="-254676" algn="l" defTabSz="1018705"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782734"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292087" indent="-254676" algn="l" defTabSz="1018705"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r>
              <a:rPr lang="en-GB" dirty="0" smtClean="0"/>
              <a:t> </a:t>
            </a:r>
            <a:endParaRPr lang="en-GB" dirty="0"/>
          </a:p>
        </p:txBody>
      </p:sp>
      <p:cxnSp>
        <p:nvCxnSpPr>
          <p:cNvPr id="10" name="Straight Connector 9"/>
          <p:cNvCxnSpPr/>
          <p:nvPr/>
        </p:nvCxnSpPr>
        <p:spPr>
          <a:xfrm>
            <a:off x="665632" y="4510434"/>
            <a:ext cx="8860332" cy="0"/>
          </a:xfrm>
          <a:prstGeom prst="line">
            <a:avLst/>
          </a:prstGeom>
          <a:ln w="12700">
            <a:solidFill>
              <a:schemeClr val="bg1"/>
            </a:solidFill>
            <a:prstDash val="soli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2932777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9051925" cy="527050"/>
          </a:xfrm>
        </p:spPr>
        <p:txBody>
          <a:bodyPr>
            <a:normAutofit fontScale="90000"/>
          </a:bodyPr>
          <a:lstStyle/>
          <a:p>
            <a:r>
              <a:rPr lang="en-US" b="1" spc="-4" dirty="0"/>
              <a:t>Strong business profile uniquely positioned to deliver value</a:t>
            </a:r>
            <a:br>
              <a:rPr lang="en-US" b="1" spc="-4" dirty="0"/>
            </a:br>
            <a:r>
              <a:rPr lang="en-US" b="1" spc="-4" dirty="0"/>
              <a:t> </a:t>
            </a:r>
            <a:r>
              <a:rPr lang="en-US" sz="2600" b="1" spc="-4" dirty="0" smtClean="0"/>
              <a:t>World-class </a:t>
            </a:r>
            <a:r>
              <a:rPr lang="en-US" sz="2600" b="1" spc="-4" dirty="0"/>
              <a:t>assets on five continents, no operating overlap</a:t>
            </a:r>
            <a:br>
              <a:rPr lang="en-US" sz="2600" b="1" spc="-4" dirty="0"/>
            </a:br>
            <a:r>
              <a:rPr lang="en-US" sz="2600" b="1" spc="-4" dirty="0"/>
              <a:t> </a:t>
            </a:r>
            <a:r>
              <a:rPr lang="en-US" sz="2600" b="1" spc="-4" dirty="0" smtClean="0"/>
              <a:t>Industry-leading </a:t>
            </a:r>
            <a:r>
              <a:rPr lang="en-US" sz="2600" b="1" spc="-4" dirty="0"/>
              <a:t>and improved cost position through diversified currency exposure</a:t>
            </a:r>
            <a:endParaRPr lang="en-US" sz="26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7" name="object 4"/>
          <p:cNvSpPr/>
          <p:nvPr/>
        </p:nvSpPr>
        <p:spPr>
          <a:xfrm>
            <a:off x="300229" y="2015147"/>
            <a:ext cx="9298306" cy="5264495"/>
          </a:xfrm>
          <a:prstGeom prst="rect">
            <a:avLst/>
          </a:prstGeom>
          <a:blipFill>
            <a:blip r:embed="rId2" cstate="print"/>
            <a:stretch>
              <a:fillRect/>
            </a:stretch>
          </a:blipFill>
        </p:spPr>
        <p:txBody>
          <a:bodyPr wrap="square" lIns="0" tIns="0" rIns="0" bIns="0" rtlCol="0"/>
          <a:lstStyle/>
          <a:p>
            <a:endParaRPr/>
          </a:p>
        </p:txBody>
      </p:sp>
      <p:sp>
        <p:nvSpPr>
          <p:cNvPr id="8" name="object 5"/>
          <p:cNvSpPr/>
          <p:nvPr/>
        </p:nvSpPr>
        <p:spPr>
          <a:xfrm>
            <a:off x="4699253" y="3747517"/>
            <a:ext cx="226060" cy="159257"/>
          </a:xfrm>
          <a:prstGeom prst="rect">
            <a:avLst/>
          </a:prstGeom>
          <a:blipFill>
            <a:blip r:embed="rId3" cstate="print"/>
            <a:stretch>
              <a:fillRect/>
            </a:stretch>
          </a:blipFill>
        </p:spPr>
        <p:txBody>
          <a:bodyPr wrap="square" lIns="0" tIns="0" rIns="0" bIns="0" rtlCol="0"/>
          <a:lstStyle/>
          <a:p>
            <a:endParaRPr/>
          </a:p>
        </p:txBody>
      </p:sp>
      <p:sp>
        <p:nvSpPr>
          <p:cNvPr id="9" name="object 6"/>
          <p:cNvSpPr txBox="1"/>
          <p:nvPr/>
        </p:nvSpPr>
        <p:spPr>
          <a:xfrm>
            <a:off x="3713482" y="4465575"/>
            <a:ext cx="51435" cy="61555"/>
          </a:xfrm>
          <a:prstGeom prst="rect">
            <a:avLst/>
          </a:prstGeom>
        </p:spPr>
        <p:txBody>
          <a:bodyPr vert="horz" wrap="square" lIns="0" tIns="0" rIns="0" bIns="0" rtlCol="0">
            <a:spAutoFit/>
          </a:bodyPr>
          <a:lstStyle/>
          <a:p>
            <a:pPr marL="12697"/>
            <a:r>
              <a:rPr sz="400" b="1" dirty="0">
                <a:solidFill>
                  <a:srgbClr val="FFFFFF"/>
                </a:solidFill>
                <a:latin typeface="Calibri"/>
                <a:cs typeface="Calibri"/>
              </a:rPr>
              <a:t>2</a:t>
            </a:r>
            <a:endParaRPr sz="400">
              <a:latin typeface="Calibri"/>
              <a:cs typeface="Calibri"/>
            </a:endParaRPr>
          </a:p>
        </p:txBody>
      </p:sp>
      <p:sp>
        <p:nvSpPr>
          <p:cNvPr id="10" name="object 7"/>
          <p:cNvSpPr txBox="1"/>
          <p:nvPr/>
        </p:nvSpPr>
        <p:spPr>
          <a:xfrm>
            <a:off x="3667761" y="4518154"/>
            <a:ext cx="51435" cy="61555"/>
          </a:xfrm>
          <a:prstGeom prst="rect">
            <a:avLst/>
          </a:prstGeom>
        </p:spPr>
        <p:txBody>
          <a:bodyPr vert="horz" wrap="square" lIns="0" tIns="0" rIns="0" bIns="0" rtlCol="0">
            <a:spAutoFit/>
          </a:bodyPr>
          <a:lstStyle/>
          <a:p>
            <a:pPr marL="12697"/>
            <a:r>
              <a:rPr sz="400" b="1" dirty="0">
                <a:solidFill>
                  <a:srgbClr val="FFFFFF"/>
                </a:solidFill>
                <a:latin typeface="Calibri"/>
                <a:cs typeface="Calibri"/>
              </a:rPr>
              <a:t>3</a:t>
            </a:r>
            <a:endParaRPr sz="400">
              <a:latin typeface="Calibri"/>
              <a:cs typeface="Calibri"/>
            </a:endParaRPr>
          </a:p>
        </p:txBody>
      </p:sp>
      <p:sp>
        <p:nvSpPr>
          <p:cNvPr id="11" name="object 8"/>
          <p:cNvSpPr txBox="1"/>
          <p:nvPr/>
        </p:nvSpPr>
        <p:spPr>
          <a:xfrm>
            <a:off x="3187700" y="4595114"/>
            <a:ext cx="349250" cy="362920"/>
          </a:xfrm>
          <a:prstGeom prst="rect">
            <a:avLst/>
          </a:prstGeom>
        </p:spPr>
        <p:txBody>
          <a:bodyPr vert="horz" wrap="square" lIns="0" tIns="0" rIns="0" bIns="0" rtlCol="0">
            <a:spAutoFit/>
          </a:bodyPr>
          <a:lstStyle/>
          <a:p>
            <a:pPr marR="5080" algn="r"/>
            <a:r>
              <a:rPr sz="400" b="1" dirty="0">
                <a:solidFill>
                  <a:srgbClr val="FFFFFF"/>
                </a:solidFill>
                <a:latin typeface="Calibri"/>
                <a:cs typeface="Calibri"/>
              </a:rPr>
              <a:t>4</a:t>
            </a:r>
            <a:endParaRPr sz="400">
              <a:latin typeface="Calibri"/>
              <a:cs typeface="Calibri"/>
            </a:endParaRPr>
          </a:p>
          <a:p>
            <a:pPr marR="29202" algn="r">
              <a:lnSpc>
                <a:spcPts val="414"/>
              </a:lnSpc>
              <a:spcBef>
                <a:spcPts val="45"/>
              </a:spcBef>
            </a:pPr>
            <a:r>
              <a:rPr sz="400" b="1" dirty="0">
                <a:solidFill>
                  <a:srgbClr val="FFFFFF"/>
                </a:solidFill>
                <a:latin typeface="Calibri"/>
                <a:cs typeface="Calibri"/>
              </a:rPr>
              <a:t>5</a:t>
            </a:r>
            <a:endParaRPr sz="400">
              <a:latin typeface="Calibri"/>
              <a:cs typeface="Calibri"/>
            </a:endParaRPr>
          </a:p>
          <a:p>
            <a:pPr marR="29202" algn="r">
              <a:lnSpc>
                <a:spcPts val="414"/>
              </a:lnSpc>
            </a:pPr>
            <a:r>
              <a:rPr sz="400" b="1" dirty="0">
                <a:solidFill>
                  <a:srgbClr val="FFFFFF"/>
                </a:solidFill>
                <a:latin typeface="Calibri"/>
                <a:cs typeface="Calibri"/>
              </a:rPr>
              <a:t>8   </a:t>
            </a:r>
            <a:r>
              <a:rPr sz="400" b="1" spc="70" dirty="0">
                <a:solidFill>
                  <a:srgbClr val="FFFFFF"/>
                </a:solidFill>
                <a:latin typeface="Calibri"/>
                <a:cs typeface="Calibri"/>
              </a:rPr>
              <a:t> </a:t>
            </a:r>
            <a:r>
              <a:rPr sz="600" b="1" baseline="-34722" dirty="0">
                <a:solidFill>
                  <a:srgbClr val="FFFFFF"/>
                </a:solidFill>
                <a:latin typeface="Calibri"/>
                <a:cs typeface="Calibri"/>
              </a:rPr>
              <a:t>6</a:t>
            </a:r>
            <a:endParaRPr sz="600" baseline="-34722">
              <a:latin typeface="Calibri"/>
              <a:cs typeface="Calibri"/>
            </a:endParaRPr>
          </a:p>
          <a:p>
            <a:pPr marL="139667">
              <a:spcBef>
                <a:spcPts val="130"/>
              </a:spcBef>
            </a:pPr>
            <a:r>
              <a:rPr sz="400" b="1" dirty="0">
                <a:solidFill>
                  <a:srgbClr val="FFFFFF"/>
                </a:solidFill>
                <a:latin typeface="Calibri"/>
                <a:cs typeface="Calibri"/>
              </a:rPr>
              <a:t>10</a:t>
            </a:r>
            <a:r>
              <a:rPr sz="400" b="1" spc="14" dirty="0">
                <a:solidFill>
                  <a:srgbClr val="FFFFFF"/>
                </a:solidFill>
                <a:latin typeface="Calibri"/>
                <a:cs typeface="Calibri"/>
              </a:rPr>
              <a:t> </a:t>
            </a:r>
            <a:r>
              <a:rPr sz="400" b="1" dirty="0">
                <a:solidFill>
                  <a:srgbClr val="FFFFFF"/>
                </a:solidFill>
                <a:latin typeface="Calibri"/>
                <a:cs typeface="Calibri"/>
              </a:rPr>
              <a:t>7</a:t>
            </a:r>
            <a:endParaRPr sz="400">
              <a:latin typeface="Calibri"/>
              <a:cs typeface="Calibri"/>
            </a:endParaRPr>
          </a:p>
          <a:p>
            <a:pPr>
              <a:spcBef>
                <a:spcPts val="27"/>
              </a:spcBef>
            </a:pPr>
            <a:endParaRPr sz="300">
              <a:latin typeface="Times New Roman"/>
              <a:cs typeface="Times New Roman"/>
            </a:endParaRPr>
          </a:p>
          <a:p>
            <a:pPr marL="12697"/>
            <a:r>
              <a:rPr sz="400" b="1" dirty="0">
                <a:solidFill>
                  <a:srgbClr val="FFFFFF"/>
                </a:solidFill>
                <a:latin typeface="Calibri"/>
                <a:cs typeface="Calibri"/>
              </a:rPr>
              <a:t>11  </a:t>
            </a:r>
            <a:r>
              <a:rPr sz="400" b="1" spc="45" dirty="0">
                <a:solidFill>
                  <a:srgbClr val="FFFFFF"/>
                </a:solidFill>
                <a:latin typeface="Calibri"/>
                <a:cs typeface="Calibri"/>
              </a:rPr>
              <a:t> </a:t>
            </a:r>
            <a:r>
              <a:rPr sz="600" b="1" baseline="20833" dirty="0">
                <a:solidFill>
                  <a:srgbClr val="FFFFFF"/>
                </a:solidFill>
                <a:latin typeface="Calibri"/>
                <a:cs typeface="Calibri"/>
              </a:rPr>
              <a:t>9</a:t>
            </a:r>
            <a:endParaRPr sz="600" baseline="20833">
              <a:latin typeface="Calibri"/>
              <a:cs typeface="Calibri"/>
            </a:endParaRPr>
          </a:p>
        </p:txBody>
      </p:sp>
      <p:sp>
        <p:nvSpPr>
          <p:cNvPr id="12" name="object 9"/>
          <p:cNvSpPr txBox="1"/>
          <p:nvPr/>
        </p:nvSpPr>
        <p:spPr>
          <a:xfrm>
            <a:off x="3713479" y="6408674"/>
            <a:ext cx="77470" cy="61555"/>
          </a:xfrm>
          <a:prstGeom prst="rect">
            <a:avLst/>
          </a:prstGeom>
        </p:spPr>
        <p:txBody>
          <a:bodyPr vert="horz" wrap="square" lIns="0" tIns="0" rIns="0" bIns="0" rtlCol="0">
            <a:spAutoFit/>
          </a:bodyPr>
          <a:lstStyle/>
          <a:p>
            <a:pPr marL="12697"/>
            <a:r>
              <a:rPr sz="400" b="1" dirty="0">
                <a:solidFill>
                  <a:srgbClr val="FFFFFF"/>
                </a:solidFill>
                <a:latin typeface="Calibri"/>
                <a:cs typeface="Calibri"/>
              </a:rPr>
              <a:t>12</a:t>
            </a:r>
            <a:endParaRPr sz="400">
              <a:latin typeface="Calibri"/>
              <a:cs typeface="Calibri"/>
            </a:endParaRPr>
          </a:p>
        </p:txBody>
      </p:sp>
      <p:sp>
        <p:nvSpPr>
          <p:cNvPr id="13" name="object 10"/>
          <p:cNvSpPr txBox="1"/>
          <p:nvPr/>
        </p:nvSpPr>
        <p:spPr>
          <a:xfrm>
            <a:off x="3790443" y="6446774"/>
            <a:ext cx="77470" cy="61555"/>
          </a:xfrm>
          <a:prstGeom prst="rect">
            <a:avLst/>
          </a:prstGeom>
        </p:spPr>
        <p:txBody>
          <a:bodyPr vert="horz" wrap="square" lIns="0" tIns="0" rIns="0" bIns="0" rtlCol="0">
            <a:spAutoFit/>
          </a:bodyPr>
          <a:lstStyle/>
          <a:p>
            <a:pPr marL="12697"/>
            <a:r>
              <a:rPr sz="400" b="1" dirty="0">
                <a:solidFill>
                  <a:srgbClr val="FFFFFF"/>
                </a:solidFill>
                <a:latin typeface="Calibri"/>
                <a:cs typeface="Calibri"/>
              </a:rPr>
              <a:t>13</a:t>
            </a:r>
            <a:endParaRPr sz="400">
              <a:latin typeface="Calibri"/>
              <a:cs typeface="Calibri"/>
            </a:endParaRPr>
          </a:p>
        </p:txBody>
      </p:sp>
      <p:sp>
        <p:nvSpPr>
          <p:cNvPr id="14" name="object 11"/>
          <p:cNvSpPr txBox="1"/>
          <p:nvPr/>
        </p:nvSpPr>
        <p:spPr>
          <a:xfrm>
            <a:off x="5502657" y="4217925"/>
            <a:ext cx="77470" cy="61555"/>
          </a:xfrm>
          <a:prstGeom prst="rect">
            <a:avLst/>
          </a:prstGeom>
        </p:spPr>
        <p:txBody>
          <a:bodyPr vert="horz" wrap="square" lIns="0" tIns="0" rIns="0" bIns="0" rtlCol="0">
            <a:spAutoFit/>
          </a:bodyPr>
          <a:lstStyle/>
          <a:p>
            <a:pPr marL="12697"/>
            <a:r>
              <a:rPr sz="400" b="1" dirty="0">
                <a:solidFill>
                  <a:srgbClr val="FFFFFF"/>
                </a:solidFill>
                <a:latin typeface="Calibri"/>
                <a:cs typeface="Calibri"/>
              </a:rPr>
              <a:t>15</a:t>
            </a:r>
            <a:endParaRPr sz="400">
              <a:latin typeface="Calibri"/>
              <a:cs typeface="Calibri"/>
            </a:endParaRPr>
          </a:p>
        </p:txBody>
      </p:sp>
      <p:sp>
        <p:nvSpPr>
          <p:cNvPr id="15" name="object 12"/>
          <p:cNvSpPr txBox="1"/>
          <p:nvPr/>
        </p:nvSpPr>
        <p:spPr>
          <a:xfrm>
            <a:off x="7422135" y="4741419"/>
            <a:ext cx="77470" cy="61555"/>
          </a:xfrm>
          <a:prstGeom prst="rect">
            <a:avLst/>
          </a:prstGeom>
        </p:spPr>
        <p:txBody>
          <a:bodyPr vert="horz" wrap="square" lIns="0" tIns="0" rIns="0" bIns="0" rtlCol="0">
            <a:spAutoFit/>
          </a:bodyPr>
          <a:lstStyle/>
          <a:p>
            <a:pPr marL="12697"/>
            <a:r>
              <a:rPr sz="400" b="1" dirty="0">
                <a:solidFill>
                  <a:srgbClr val="FFFFFF"/>
                </a:solidFill>
                <a:latin typeface="Calibri"/>
                <a:cs typeface="Calibri"/>
              </a:rPr>
              <a:t>16</a:t>
            </a:r>
            <a:endParaRPr sz="400">
              <a:latin typeface="Calibri"/>
              <a:cs typeface="Calibri"/>
            </a:endParaRPr>
          </a:p>
        </p:txBody>
      </p:sp>
      <p:sp>
        <p:nvSpPr>
          <p:cNvPr id="16" name="object 13"/>
          <p:cNvSpPr txBox="1"/>
          <p:nvPr/>
        </p:nvSpPr>
        <p:spPr>
          <a:xfrm>
            <a:off x="5198616" y="4364992"/>
            <a:ext cx="195580" cy="126958"/>
          </a:xfrm>
          <a:prstGeom prst="rect">
            <a:avLst/>
          </a:prstGeom>
        </p:spPr>
        <p:txBody>
          <a:bodyPr vert="horz" wrap="square" lIns="0" tIns="0" rIns="0" bIns="0" rtlCol="0">
            <a:spAutoFit/>
          </a:bodyPr>
          <a:lstStyle/>
          <a:p>
            <a:pPr marL="12697"/>
            <a:r>
              <a:rPr sz="400" b="1" dirty="0">
                <a:solidFill>
                  <a:srgbClr val="FFFFFF"/>
                </a:solidFill>
                <a:latin typeface="Calibri"/>
                <a:cs typeface="Calibri"/>
              </a:rPr>
              <a:t>35</a:t>
            </a:r>
            <a:endParaRPr sz="400">
              <a:latin typeface="Calibri"/>
              <a:cs typeface="Calibri"/>
            </a:endParaRPr>
          </a:p>
          <a:p>
            <a:pPr marL="52057">
              <a:spcBef>
                <a:spcPts val="30"/>
              </a:spcBef>
            </a:pPr>
            <a:r>
              <a:rPr sz="600" b="1" baseline="6944" dirty="0">
                <a:solidFill>
                  <a:srgbClr val="FFFFFF"/>
                </a:solidFill>
                <a:latin typeface="Calibri"/>
                <a:cs typeface="Calibri"/>
              </a:rPr>
              <a:t>39</a:t>
            </a:r>
            <a:r>
              <a:rPr sz="600" b="1" spc="22" baseline="6944" dirty="0">
                <a:solidFill>
                  <a:srgbClr val="FFFFFF"/>
                </a:solidFill>
                <a:latin typeface="Calibri"/>
                <a:cs typeface="Calibri"/>
              </a:rPr>
              <a:t> </a:t>
            </a:r>
            <a:r>
              <a:rPr sz="400" b="1" dirty="0">
                <a:solidFill>
                  <a:srgbClr val="FFFFFF"/>
                </a:solidFill>
                <a:latin typeface="Calibri"/>
                <a:cs typeface="Calibri"/>
              </a:rPr>
              <a:t>38</a:t>
            </a:r>
            <a:endParaRPr sz="400">
              <a:latin typeface="Calibri"/>
              <a:cs typeface="Calibri"/>
            </a:endParaRPr>
          </a:p>
        </p:txBody>
      </p:sp>
      <p:sp>
        <p:nvSpPr>
          <p:cNvPr id="17" name="object 14"/>
          <p:cNvSpPr txBox="1"/>
          <p:nvPr/>
        </p:nvSpPr>
        <p:spPr>
          <a:xfrm>
            <a:off x="5163567" y="4504436"/>
            <a:ext cx="278765" cy="105952"/>
          </a:xfrm>
          <a:prstGeom prst="rect">
            <a:avLst/>
          </a:prstGeom>
        </p:spPr>
        <p:txBody>
          <a:bodyPr vert="horz" wrap="square" lIns="0" tIns="0" rIns="0" bIns="0" rtlCol="0">
            <a:spAutoFit/>
          </a:bodyPr>
          <a:lstStyle/>
          <a:p>
            <a:pPr algn="ctr">
              <a:lnSpc>
                <a:spcPts val="394"/>
              </a:lnSpc>
            </a:pPr>
            <a:r>
              <a:rPr sz="400" b="1" dirty="0">
                <a:solidFill>
                  <a:srgbClr val="FFFFFF"/>
                </a:solidFill>
                <a:latin typeface="Calibri"/>
                <a:cs typeface="Calibri"/>
              </a:rPr>
              <a:t>22  </a:t>
            </a:r>
            <a:r>
              <a:rPr sz="600" b="1" baseline="13888" dirty="0">
                <a:solidFill>
                  <a:srgbClr val="FFFFFF"/>
                </a:solidFill>
                <a:latin typeface="Calibri"/>
                <a:cs typeface="Calibri"/>
              </a:rPr>
              <a:t>23    </a:t>
            </a:r>
            <a:r>
              <a:rPr sz="600" b="1" spc="52" baseline="13888" dirty="0">
                <a:solidFill>
                  <a:srgbClr val="FFFFFF"/>
                </a:solidFill>
                <a:latin typeface="Calibri"/>
                <a:cs typeface="Calibri"/>
              </a:rPr>
              <a:t> </a:t>
            </a:r>
            <a:r>
              <a:rPr sz="600" b="1" baseline="6944" dirty="0">
                <a:solidFill>
                  <a:srgbClr val="FFFFFF"/>
                </a:solidFill>
                <a:latin typeface="Calibri"/>
                <a:cs typeface="Calibri"/>
              </a:rPr>
              <a:t>36</a:t>
            </a:r>
            <a:endParaRPr sz="600" baseline="6944">
              <a:latin typeface="Calibri"/>
              <a:cs typeface="Calibri"/>
            </a:endParaRPr>
          </a:p>
          <a:p>
            <a:pPr marL="76182" algn="ctr">
              <a:lnSpc>
                <a:spcPts val="394"/>
              </a:lnSpc>
            </a:pPr>
            <a:r>
              <a:rPr sz="400" b="1" dirty="0">
                <a:solidFill>
                  <a:srgbClr val="FFFFFF"/>
                </a:solidFill>
                <a:latin typeface="Calibri"/>
                <a:cs typeface="Calibri"/>
              </a:rPr>
              <a:t>37</a:t>
            </a:r>
            <a:endParaRPr sz="400">
              <a:latin typeface="Calibri"/>
              <a:cs typeface="Calibri"/>
            </a:endParaRPr>
          </a:p>
        </p:txBody>
      </p:sp>
      <p:sp>
        <p:nvSpPr>
          <p:cNvPr id="18" name="object 15"/>
          <p:cNvSpPr txBox="1"/>
          <p:nvPr/>
        </p:nvSpPr>
        <p:spPr>
          <a:xfrm>
            <a:off x="5078984" y="4577590"/>
            <a:ext cx="232410" cy="61555"/>
          </a:xfrm>
          <a:prstGeom prst="rect">
            <a:avLst/>
          </a:prstGeom>
        </p:spPr>
        <p:txBody>
          <a:bodyPr vert="horz" wrap="square" lIns="0" tIns="0" rIns="0" bIns="0" rtlCol="0">
            <a:spAutoFit/>
          </a:bodyPr>
          <a:lstStyle/>
          <a:p>
            <a:pPr marL="12697"/>
            <a:r>
              <a:rPr sz="600" b="1" baseline="34722" dirty="0">
                <a:solidFill>
                  <a:srgbClr val="FFFFFF"/>
                </a:solidFill>
                <a:latin typeface="Calibri"/>
                <a:cs typeface="Calibri"/>
              </a:rPr>
              <a:t>33  </a:t>
            </a:r>
            <a:r>
              <a:rPr sz="600" b="1" baseline="6944" dirty="0">
                <a:solidFill>
                  <a:srgbClr val="FFFFFF"/>
                </a:solidFill>
                <a:latin typeface="Calibri"/>
                <a:cs typeface="Calibri"/>
              </a:rPr>
              <a:t>30</a:t>
            </a:r>
            <a:r>
              <a:rPr sz="600" b="1" spc="52" baseline="6944" dirty="0">
                <a:solidFill>
                  <a:srgbClr val="FFFFFF"/>
                </a:solidFill>
                <a:latin typeface="Calibri"/>
                <a:cs typeface="Calibri"/>
              </a:rPr>
              <a:t> </a:t>
            </a:r>
            <a:r>
              <a:rPr sz="400" b="1" dirty="0">
                <a:solidFill>
                  <a:srgbClr val="FFFFFF"/>
                </a:solidFill>
                <a:latin typeface="Calibri"/>
                <a:cs typeface="Calibri"/>
              </a:rPr>
              <a:t>34</a:t>
            </a:r>
            <a:endParaRPr sz="400">
              <a:latin typeface="Calibri"/>
              <a:cs typeface="Calibri"/>
            </a:endParaRPr>
          </a:p>
        </p:txBody>
      </p:sp>
      <p:sp>
        <p:nvSpPr>
          <p:cNvPr id="19" name="object 16"/>
          <p:cNvSpPr txBox="1"/>
          <p:nvPr/>
        </p:nvSpPr>
        <p:spPr>
          <a:xfrm>
            <a:off x="4990593" y="4538728"/>
            <a:ext cx="77470" cy="61555"/>
          </a:xfrm>
          <a:prstGeom prst="rect">
            <a:avLst/>
          </a:prstGeom>
        </p:spPr>
        <p:txBody>
          <a:bodyPr vert="horz" wrap="square" lIns="0" tIns="0" rIns="0" bIns="0" rtlCol="0">
            <a:spAutoFit/>
          </a:bodyPr>
          <a:lstStyle/>
          <a:p>
            <a:pPr marL="12697"/>
            <a:r>
              <a:rPr sz="400" b="1" dirty="0">
                <a:solidFill>
                  <a:srgbClr val="FFFFFF"/>
                </a:solidFill>
                <a:latin typeface="Calibri"/>
                <a:cs typeface="Calibri"/>
              </a:rPr>
              <a:t>32</a:t>
            </a:r>
            <a:endParaRPr sz="400">
              <a:latin typeface="Calibri"/>
              <a:cs typeface="Calibri"/>
            </a:endParaRPr>
          </a:p>
        </p:txBody>
      </p:sp>
      <p:sp>
        <p:nvSpPr>
          <p:cNvPr id="20" name="object 17"/>
          <p:cNvSpPr txBox="1"/>
          <p:nvPr/>
        </p:nvSpPr>
        <p:spPr>
          <a:xfrm>
            <a:off x="5028691" y="4603498"/>
            <a:ext cx="77470" cy="61555"/>
          </a:xfrm>
          <a:prstGeom prst="rect">
            <a:avLst/>
          </a:prstGeom>
        </p:spPr>
        <p:txBody>
          <a:bodyPr vert="horz" wrap="square" lIns="0" tIns="0" rIns="0" bIns="0" rtlCol="0">
            <a:spAutoFit/>
          </a:bodyPr>
          <a:lstStyle/>
          <a:p>
            <a:pPr marL="12697"/>
            <a:r>
              <a:rPr sz="400" b="1" dirty="0">
                <a:solidFill>
                  <a:srgbClr val="FFFFFF"/>
                </a:solidFill>
                <a:latin typeface="Calibri"/>
                <a:cs typeface="Calibri"/>
              </a:rPr>
              <a:t>20</a:t>
            </a:r>
            <a:endParaRPr sz="400">
              <a:latin typeface="Calibri"/>
              <a:cs typeface="Calibri"/>
            </a:endParaRPr>
          </a:p>
        </p:txBody>
      </p:sp>
      <p:sp>
        <p:nvSpPr>
          <p:cNvPr id="21" name="object 18"/>
          <p:cNvSpPr txBox="1"/>
          <p:nvPr/>
        </p:nvSpPr>
        <p:spPr>
          <a:xfrm>
            <a:off x="5143753" y="4248152"/>
            <a:ext cx="64136" cy="92333"/>
          </a:xfrm>
          <a:prstGeom prst="rect">
            <a:avLst/>
          </a:prstGeom>
        </p:spPr>
        <p:txBody>
          <a:bodyPr vert="horz" wrap="square" lIns="0" tIns="0" rIns="0" bIns="0" rtlCol="0">
            <a:spAutoFit/>
          </a:bodyPr>
          <a:lstStyle/>
          <a:p>
            <a:pPr marL="12697"/>
            <a:r>
              <a:rPr sz="600" b="1" dirty="0">
                <a:latin typeface="Calibri"/>
                <a:cs typeface="Calibri"/>
              </a:rPr>
              <a:t>1</a:t>
            </a:r>
            <a:endParaRPr sz="600">
              <a:latin typeface="Calibri"/>
              <a:cs typeface="Calibri"/>
            </a:endParaRPr>
          </a:p>
        </p:txBody>
      </p:sp>
      <p:sp>
        <p:nvSpPr>
          <p:cNvPr id="22" name="object 19"/>
          <p:cNvSpPr txBox="1"/>
          <p:nvPr/>
        </p:nvSpPr>
        <p:spPr>
          <a:xfrm>
            <a:off x="3803398" y="5496561"/>
            <a:ext cx="77470" cy="61555"/>
          </a:xfrm>
          <a:prstGeom prst="rect">
            <a:avLst/>
          </a:prstGeom>
        </p:spPr>
        <p:txBody>
          <a:bodyPr vert="horz" wrap="square" lIns="0" tIns="0" rIns="0" bIns="0" rtlCol="0">
            <a:spAutoFit/>
          </a:bodyPr>
          <a:lstStyle/>
          <a:p>
            <a:pPr marL="12697"/>
            <a:r>
              <a:rPr sz="400" b="1" dirty="0">
                <a:solidFill>
                  <a:srgbClr val="FFFFFF"/>
                </a:solidFill>
                <a:latin typeface="Calibri"/>
                <a:cs typeface="Calibri"/>
              </a:rPr>
              <a:t>22</a:t>
            </a:r>
            <a:endParaRPr sz="400">
              <a:latin typeface="Calibri"/>
              <a:cs typeface="Calibri"/>
            </a:endParaRPr>
          </a:p>
        </p:txBody>
      </p:sp>
      <p:sp>
        <p:nvSpPr>
          <p:cNvPr id="23" name="object 20"/>
          <p:cNvSpPr txBox="1"/>
          <p:nvPr/>
        </p:nvSpPr>
        <p:spPr>
          <a:xfrm>
            <a:off x="3856737" y="5428744"/>
            <a:ext cx="77470" cy="61555"/>
          </a:xfrm>
          <a:prstGeom prst="rect">
            <a:avLst/>
          </a:prstGeom>
        </p:spPr>
        <p:txBody>
          <a:bodyPr vert="horz" wrap="square" lIns="0" tIns="0" rIns="0" bIns="0" rtlCol="0">
            <a:spAutoFit/>
          </a:bodyPr>
          <a:lstStyle/>
          <a:p>
            <a:pPr marL="12697"/>
            <a:r>
              <a:rPr sz="400" b="1" dirty="0">
                <a:solidFill>
                  <a:srgbClr val="FFFFFF"/>
                </a:solidFill>
                <a:latin typeface="Calibri"/>
                <a:cs typeface="Calibri"/>
              </a:rPr>
              <a:t>19</a:t>
            </a:r>
            <a:endParaRPr sz="400">
              <a:latin typeface="Calibri"/>
              <a:cs typeface="Calibri"/>
            </a:endParaRPr>
          </a:p>
        </p:txBody>
      </p:sp>
      <p:sp>
        <p:nvSpPr>
          <p:cNvPr id="24" name="object 21"/>
          <p:cNvSpPr txBox="1"/>
          <p:nvPr/>
        </p:nvSpPr>
        <p:spPr>
          <a:xfrm>
            <a:off x="5700778" y="6263133"/>
            <a:ext cx="77470" cy="61555"/>
          </a:xfrm>
          <a:prstGeom prst="rect">
            <a:avLst/>
          </a:prstGeom>
        </p:spPr>
        <p:txBody>
          <a:bodyPr vert="horz" wrap="square" lIns="0" tIns="0" rIns="0" bIns="0" rtlCol="0">
            <a:spAutoFit/>
          </a:bodyPr>
          <a:lstStyle/>
          <a:p>
            <a:pPr marL="12697"/>
            <a:r>
              <a:rPr sz="400" b="1" dirty="0">
                <a:solidFill>
                  <a:srgbClr val="FFFFFF"/>
                </a:solidFill>
                <a:latin typeface="Calibri"/>
                <a:cs typeface="Calibri"/>
              </a:rPr>
              <a:t>28</a:t>
            </a:r>
            <a:endParaRPr sz="400">
              <a:latin typeface="Calibri"/>
              <a:cs typeface="Calibri"/>
            </a:endParaRPr>
          </a:p>
        </p:txBody>
      </p:sp>
      <p:sp>
        <p:nvSpPr>
          <p:cNvPr id="25" name="object 22"/>
          <p:cNvSpPr txBox="1"/>
          <p:nvPr/>
        </p:nvSpPr>
        <p:spPr>
          <a:xfrm>
            <a:off x="5780025" y="6226558"/>
            <a:ext cx="108585" cy="160300"/>
          </a:xfrm>
          <a:prstGeom prst="rect">
            <a:avLst/>
          </a:prstGeom>
        </p:spPr>
        <p:txBody>
          <a:bodyPr vert="horz" wrap="square" lIns="0" tIns="0" rIns="0" bIns="0" rtlCol="0">
            <a:spAutoFit/>
          </a:bodyPr>
          <a:lstStyle/>
          <a:p>
            <a:pPr marL="43805"/>
            <a:r>
              <a:rPr sz="400" b="1" dirty="0">
                <a:solidFill>
                  <a:srgbClr val="FFFFFF"/>
                </a:solidFill>
                <a:latin typeface="Calibri"/>
                <a:cs typeface="Calibri"/>
              </a:rPr>
              <a:t>25</a:t>
            </a:r>
            <a:endParaRPr sz="400">
              <a:latin typeface="Calibri"/>
              <a:cs typeface="Calibri"/>
            </a:endParaRPr>
          </a:p>
          <a:p>
            <a:pPr marL="12697">
              <a:spcBef>
                <a:spcPts val="290"/>
              </a:spcBef>
            </a:pPr>
            <a:r>
              <a:rPr sz="400" b="1" dirty="0">
                <a:solidFill>
                  <a:srgbClr val="FFFFFF"/>
                </a:solidFill>
                <a:latin typeface="Calibri"/>
                <a:cs typeface="Calibri"/>
              </a:rPr>
              <a:t>14</a:t>
            </a:r>
            <a:endParaRPr sz="400">
              <a:latin typeface="Calibri"/>
              <a:cs typeface="Calibri"/>
            </a:endParaRPr>
          </a:p>
        </p:txBody>
      </p:sp>
      <p:sp>
        <p:nvSpPr>
          <p:cNvPr id="26" name="object 23"/>
          <p:cNvSpPr txBox="1"/>
          <p:nvPr/>
        </p:nvSpPr>
        <p:spPr>
          <a:xfrm>
            <a:off x="5776977" y="6148834"/>
            <a:ext cx="77470" cy="61555"/>
          </a:xfrm>
          <a:prstGeom prst="rect">
            <a:avLst/>
          </a:prstGeom>
        </p:spPr>
        <p:txBody>
          <a:bodyPr vert="horz" wrap="square" lIns="0" tIns="0" rIns="0" bIns="0" rtlCol="0">
            <a:spAutoFit/>
          </a:bodyPr>
          <a:lstStyle/>
          <a:p>
            <a:pPr marL="12697"/>
            <a:r>
              <a:rPr sz="400" b="1" dirty="0">
                <a:solidFill>
                  <a:srgbClr val="FFFFFF"/>
                </a:solidFill>
                <a:latin typeface="Calibri"/>
                <a:cs typeface="Calibri"/>
              </a:rPr>
              <a:t>24</a:t>
            </a:r>
            <a:endParaRPr sz="400">
              <a:latin typeface="Calibri"/>
              <a:cs typeface="Calibri"/>
            </a:endParaRPr>
          </a:p>
        </p:txBody>
      </p:sp>
      <p:sp>
        <p:nvSpPr>
          <p:cNvPr id="27" name="object 24"/>
          <p:cNvSpPr txBox="1"/>
          <p:nvPr/>
        </p:nvSpPr>
        <p:spPr>
          <a:xfrm>
            <a:off x="7419849" y="5077461"/>
            <a:ext cx="77470" cy="61555"/>
          </a:xfrm>
          <a:prstGeom prst="rect">
            <a:avLst/>
          </a:prstGeom>
        </p:spPr>
        <p:txBody>
          <a:bodyPr vert="horz" wrap="square" lIns="0" tIns="0" rIns="0" bIns="0" rtlCol="0">
            <a:spAutoFit/>
          </a:bodyPr>
          <a:lstStyle/>
          <a:p>
            <a:pPr marL="12697"/>
            <a:r>
              <a:rPr sz="400" b="1" dirty="0">
                <a:solidFill>
                  <a:srgbClr val="FFFFFF"/>
                </a:solidFill>
                <a:latin typeface="Calibri"/>
                <a:cs typeface="Calibri"/>
              </a:rPr>
              <a:t>27</a:t>
            </a:r>
            <a:endParaRPr sz="400">
              <a:latin typeface="Calibri"/>
              <a:cs typeface="Calibri"/>
            </a:endParaRPr>
          </a:p>
        </p:txBody>
      </p:sp>
      <p:sp>
        <p:nvSpPr>
          <p:cNvPr id="28" name="object 25"/>
          <p:cNvSpPr txBox="1"/>
          <p:nvPr/>
        </p:nvSpPr>
        <p:spPr>
          <a:xfrm>
            <a:off x="4961637" y="4640074"/>
            <a:ext cx="295275" cy="128240"/>
          </a:xfrm>
          <a:prstGeom prst="rect">
            <a:avLst/>
          </a:prstGeom>
        </p:spPr>
        <p:txBody>
          <a:bodyPr vert="horz" wrap="square" lIns="0" tIns="0" rIns="0" bIns="0" rtlCol="0">
            <a:spAutoFit/>
          </a:bodyPr>
          <a:lstStyle/>
          <a:p>
            <a:pPr marL="12697"/>
            <a:r>
              <a:rPr sz="600" b="1" baseline="13888" dirty="0">
                <a:solidFill>
                  <a:srgbClr val="FFFFFF"/>
                </a:solidFill>
                <a:latin typeface="Calibri"/>
                <a:cs typeface="Calibri"/>
              </a:rPr>
              <a:t>31      </a:t>
            </a:r>
            <a:r>
              <a:rPr sz="400" b="1" dirty="0">
                <a:solidFill>
                  <a:srgbClr val="FFFFFF"/>
                </a:solidFill>
                <a:latin typeface="Calibri"/>
                <a:cs typeface="Calibri"/>
              </a:rPr>
              <a:t>17 </a:t>
            </a:r>
            <a:r>
              <a:rPr sz="400" b="1" spc="80" dirty="0">
                <a:solidFill>
                  <a:srgbClr val="FFFFFF"/>
                </a:solidFill>
                <a:latin typeface="Calibri"/>
                <a:cs typeface="Calibri"/>
              </a:rPr>
              <a:t> </a:t>
            </a:r>
            <a:r>
              <a:rPr sz="600" b="1" baseline="-27777" dirty="0">
                <a:solidFill>
                  <a:srgbClr val="FFFFFF"/>
                </a:solidFill>
                <a:latin typeface="Calibri"/>
                <a:cs typeface="Calibri"/>
              </a:rPr>
              <a:t>21</a:t>
            </a:r>
            <a:endParaRPr sz="600" baseline="-27777">
              <a:latin typeface="Calibri"/>
              <a:cs typeface="Calibri"/>
            </a:endParaRPr>
          </a:p>
          <a:p>
            <a:pPr marL="59677">
              <a:spcBef>
                <a:spcPts val="40"/>
              </a:spcBef>
            </a:pPr>
            <a:r>
              <a:rPr sz="400" b="1" dirty="0">
                <a:solidFill>
                  <a:srgbClr val="FFFFFF"/>
                </a:solidFill>
                <a:latin typeface="Calibri"/>
                <a:cs typeface="Calibri"/>
              </a:rPr>
              <a:t>29  </a:t>
            </a:r>
            <a:r>
              <a:rPr sz="600" b="1" baseline="-20833" dirty="0">
                <a:solidFill>
                  <a:srgbClr val="FFFFFF"/>
                </a:solidFill>
                <a:latin typeface="Calibri"/>
                <a:cs typeface="Calibri"/>
              </a:rPr>
              <a:t>18</a:t>
            </a:r>
            <a:endParaRPr sz="600" baseline="-20833">
              <a:latin typeface="Calibri"/>
              <a:cs typeface="Calibri"/>
            </a:endParaRPr>
          </a:p>
        </p:txBody>
      </p:sp>
      <p:sp>
        <p:nvSpPr>
          <p:cNvPr id="29" name="object 26"/>
          <p:cNvSpPr txBox="1"/>
          <p:nvPr/>
        </p:nvSpPr>
        <p:spPr>
          <a:xfrm>
            <a:off x="581661" y="2060702"/>
            <a:ext cx="730885" cy="107722"/>
          </a:xfrm>
          <a:prstGeom prst="rect">
            <a:avLst/>
          </a:prstGeom>
        </p:spPr>
        <p:txBody>
          <a:bodyPr vert="horz" wrap="square" lIns="0" tIns="0" rIns="0" bIns="0" rtlCol="0">
            <a:spAutoFit/>
          </a:bodyPr>
          <a:lstStyle/>
          <a:p>
            <a:pPr marL="12697"/>
            <a:r>
              <a:rPr sz="700" b="1" spc="-4" dirty="0">
                <a:solidFill>
                  <a:srgbClr val="00355F"/>
                </a:solidFill>
                <a:latin typeface="Calibri"/>
                <a:cs typeface="Calibri"/>
              </a:rPr>
              <a:t>Bécancour,</a:t>
            </a:r>
            <a:r>
              <a:rPr sz="700" b="1" spc="-70" dirty="0">
                <a:solidFill>
                  <a:srgbClr val="00355F"/>
                </a:solidFill>
                <a:latin typeface="Calibri"/>
                <a:cs typeface="Calibri"/>
              </a:rPr>
              <a:t> </a:t>
            </a:r>
            <a:r>
              <a:rPr sz="700" b="1" dirty="0">
                <a:solidFill>
                  <a:srgbClr val="00355F"/>
                </a:solidFill>
                <a:latin typeface="Calibri"/>
                <a:cs typeface="Calibri"/>
              </a:rPr>
              <a:t>Canada</a:t>
            </a:r>
            <a:endParaRPr sz="700">
              <a:latin typeface="Calibri"/>
              <a:cs typeface="Calibri"/>
            </a:endParaRPr>
          </a:p>
        </p:txBody>
      </p:sp>
      <p:sp>
        <p:nvSpPr>
          <p:cNvPr id="30" name="object 27"/>
          <p:cNvSpPr txBox="1"/>
          <p:nvPr/>
        </p:nvSpPr>
        <p:spPr>
          <a:xfrm>
            <a:off x="307342" y="2497836"/>
            <a:ext cx="575945" cy="92333"/>
          </a:xfrm>
          <a:prstGeom prst="rect">
            <a:avLst/>
          </a:prstGeom>
        </p:spPr>
        <p:txBody>
          <a:bodyPr vert="horz" wrap="square" lIns="0" tIns="0" rIns="0" bIns="0" rtlCol="0">
            <a:spAutoFit/>
          </a:bodyPr>
          <a:lstStyle/>
          <a:p>
            <a:pPr marL="12697"/>
            <a:r>
              <a:rPr sz="600" dirty="0">
                <a:latin typeface="Calibri"/>
                <a:cs typeface="Calibri"/>
              </a:rPr>
              <a:t>Dow </a:t>
            </a:r>
            <a:r>
              <a:rPr sz="600" spc="-4" dirty="0">
                <a:latin typeface="Calibri"/>
                <a:cs typeface="Calibri"/>
              </a:rPr>
              <a:t>Corning</a:t>
            </a:r>
            <a:r>
              <a:rPr sz="600" spc="-85" dirty="0">
                <a:latin typeface="Calibri"/>
                <a:cs typeface="Calibri"/>
              </a:rPr>
              <a:t> </a:t>
            </a:r>
            <a:r>
              <a:rPr sz="600" dirty="0">
                <a:latin typeface="Calibri"/>
                <a:cs typeface="Calibri"/>
              </a:rPr>
              <a:t>49%</a:t>
            </a:r>
            <a:endParaRPr sz="600">
              <a:latin typeface="Calibri"/>
              <a:cs typeface="Calibri"/>
            </a:endParaRPr>
          </a:p>
        </p:txBody>
      </p:sp>
      <p:sp>
        <p:nvSpPr>
          <p:cNvPr id="31" name="object 28"/>
          <p:cNvSpPr txBox="1"/>
          <p:nvPr/>
        </p:nvSpPr>
        <p:spPr>
          <a:xfrm>
            <a:off x="1232408" y="2497836"/>
            <a:ext cx="339090" cy="92333"/>
          </a:xfrm>
          <a:prstGeom prst="rect">
            <a:avLst/>
          </a:prstGeom>
        </p:spPr>
        <p:txBody>
          <a:bodyPr vert="horz" wrap="square" lIns="0" tIns="0" rIns="0" bIns="0" rtlCol="0">
            <a:spAutoFit/>
          </a:bodyPr>
          <a:lstStyle/>
          <a:p>
            <a:pPr marL="12697"/>
            <a:r>
              <a:rPr sz="600" dirty="0">
                <a:latin typeface="Calibri"/>
                <a:cs typeface="Calibri"/>
              </a:rPr>
              <a:t>22,0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p:txBody>
      </p:sp>
      <p:sp>
        <p:nvSpPr>
          <p:cNvPr id="32" name="object 29"/>
          <p:cNvSpPr txBox="1"/>
          <p:nvPr/>
        </p:nvSpPr>
        <p:spPr>
          <a:xfrm>
            <a:off x="581661" y="2696211"/>
            <a:ext cx="758825" cy="107722"/>
          </a:xfrm>
          <a:prstGeom prst="rect">
            <a:avLst/>
          </a:prstGeom>
        </p:spPr>
        <p:txBody>
          <a:bodyPr vert="horz" wrap="square" lIns="0" tIns="0" rIns="0" bIns="0" rtlCol="0">
            <a:spAutoFit/>
          </a:bodyPr>
          <a:lstStyle/>
          <a:p>
            <a:pPr marL="12697"/>
            <a:r>
              <a:rPr sz="700" b="1" spc="-4" dirty="0">
                <a:solidFill>
                  <a:srgbClr val="00355F"/>
                </a:solidFill>
                <a:latin typeface="Calibri"/>
                <a:cs typeface="Calibri"/>
              </a:rPr>
              <a:t>La </a:t>
            </a:r>
            <a:r>
              <a:rPr sz="700" b="1" dirty="0">
                <a:solidFill>
                  <a:srgbClr val="00355F"/>
                </a:solidFill>
                <a:latin typeface="Calibri"/>
                <a:cs typeface="Calibri"/>
              </a:rPr>
              <a:t>Malbaie,</a:t>
            </a:r>
            <a:r>
              <a:rPr sz="700" b="1" spc="-45" dirty="0">
                <a:solidFill>
                  <a:srgbClr val="00355F"/>
                </a:solidFill>
                <a:latin typeface="Calibri"/>
                <a:cs typeface="Calibri"/>
              </a:rPr>
              <a:t> </a:t>
            </a:r>
            <a:r>
              <a:rPr sz="700" b="1" spc="-4" dirty="0">
                <a:solidFill>
                  <a:srgbClr val="00355F"/>
                </a:solidFill>
                <a:latin typeface="Calibri"/>
                <a:cs typeface="Calibri"/>
              </a:rPr>
              <a:t>Quebec</a:t>
            </a:r>
            <a:endParaRPr sz="700">
              <a:latin typeface="Calibri"/>
              <a:cs typeface="Calibri"/>
            </a:endParaRPr>
          </a:p>
        </p:txBody>
      </p:sp>
      <p:sp>
        <p:nvSpPr>
          <p:cNvPr id="33" name="object 30"/>
          <p:cNvSpPr txBox="1"/>
          <p:nvPr/>
        </p:nvSpPr>
        <p:spPr>
          <a:xfrm>
            <a:off x="307343" y="2822448"/>
            <a:ext cx="414655" cy="92333"/>
          </a:xfrm>
          <a:prstGeom prst="rect">
            <a:avLst/>
          </a:prstGeom>
        </p:spPr>
        <p:txBody>
          <a:bodyPr vert="horz" wrap="square" lIns="0" tIns="0" rIns="0" bIns="0" rtlCol="0">
            <a:spAutoFit/>
          </a:bodyPr>
          <a:lstStyle/>
          <a:p>
            <a:pPr marL="12697"/>
            <a:r>
              <a:rPr sz="600" spc="-4" dirty="0">
                <a:latin typeface="Calibri"/>
                <a:cs typeface="Calibri"/>
              </a:rPr>
              <a:t>Q</a:t>
            </a:r>
            <a:r>
              <a:rPr sz="600" dirty="0">
                <a:latin typeface="Calibri"/>
                <a:cs typeface="Calibri"/>
              </a:rPr>
              <a:t>u</a:t>
            </a:r>
            <a:r>
              <a:rPr sz="600" spc="-4" dirty="0">
                <a:latin typeface="Calibri"/>
                <a:cs typeface="Calibri"/>
              </a:rPr>
              <a:t>ar</a:t>
            </a:r>
            <a:r>
              <a:rPr sz="600" dirty="0">
                <a:latin typeface="Calibri"/>
                <a:cs typeface="Calibri"/>
              </a:rPr>
              <a:t>tz</a:t>
            </a:r>
            <a:r>
              <a:rPr sz="600" spc="-10" dirty="0">
                <a:latin typeface="Calibri"/>
                <a:cs typeface="Calibri"/>
              </a:rPr>
              <a:t> </a:t>
            </a:r>
            <a:r>
              <a:rPr sz="600" dirty="0">
                <a:latin typeface="Calibri"/>
                <a:cs typeface="Calibri"/>
              </a:rPr>
              <a:t>Mine</a:t>
            </a:r>
            <a:endParaRPr sz="600">
              <a:latin typeface="Calibri"/>
              <a:cs typeface="Calibri"/>
            </a:endParaRPr>
          </a:p>
        </p:txBody>
      </p:sp>
      <p:sp>
        <p:nvSpPr>
          <p:cNvPr id="34" name="object 31"/>
          <p:cNvSpPr txBox="1"/>
          <p:nvPr/>
        </p:nvSpPr>
        <p:spPr>
          <a:xfrm>
            <a:off x="581662" y="3017775"/>
            <a:ext cx="648335"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Niagara Falls,</a:t>
            </a:r>
            <a:r>
              <a:rPr sz="700" b="1" spc="-85" dirty="0">
                <a:solidFill>
                  <a:srgbClr val="00355F"/>
                </a:solidFill>
                <a:latin typeface="Calibri"/>
                <a:cs typeface="Calibri"/>
              </a:rPr>
              <a:t> </a:t>
            </a:r>
            <a:r>
              <a:rPr sz="700" b="1" spc="-4" dirty="0">
                <a:solidFill>
                  <a:srgbClr val="00355F"/>
                </a:solidFill>
                <a:latin typeface="Calibri"/>
                <a:cs typeface="Calibri"/>
              </a:rPr>
              <a:t>NY</a:t>
            </a:r>
            <a:endParaRPr sz="700">
              <a:latin typeface="Calibri"/>
              <a:cs typeface="Calibri"/>
            </a:endParaRPr>
          </a:p>
        </p:txBody>
      </p:sp>
      <p:sp>
        <p:nvSpPr>
          <p:cNvPr id="35" name="object 32"/>
          <p:cNvSpPr txBox="1"/>
          <p:nvPr/>
        </p:nvSpPr>
        <p:spPr>
          <a:xfrm>
            <a:off x="1298290" y="3183635"/>
            <a:ext cx="339090" cy="92333"/>
          </a:xfrm>
          <a:prstGeom prst="rect">
            <a:avLst/>
          </a:prstGeom>
        </p:spPr>
        <p:txBody>
          <a:bodyPr vert="horz" wrap="square" lIns="0" tIns="0" rIns="0" bIns="0" rtlCol="0">
            <a:spAutoFit/>
          </a:bodyPr>
          <a:lstStyle/>
          <a:p>
            <a:pPr marL="12697"/>
            <a:r>
              <a:rPr sz="600" dirty="0">
                <a:latin typeface="Calibri"/>
                <a:cs typeface="Calibri"/>
              </a:rPr>
              <a:t>27,0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p:txBody>
      </p:sp>
      <p:sp>
        <p:nvSpPr>
          <p:cNvPr id="36" name="object 33"/>
          <p:cNvSpPr txBox="1"/>
          <p:nvPr/>
        </p:nvSpPr>
        <p:spPr>
          <a:xfrm>
            <a:off x="581661" y="3382010"/>
            <a:ext cx="461009" cy="107722"/>
          </a:xfrm>
          <a:prstGeom prst="rect">
            <a:avLst/>
          </a:prstGeom>
        </p:spPr>
        <p:txBody>
          <a:bodyPr vert="horz" wrap="square" lIns="0" tIns="0" rIns="0" bIns="0" rtlCol="0">
            <a:spAutoFit/>
          </a:bodyPr>
          <a:lstStyle/>
          <a:p>
            <a:pPr marL="12697"/>
            <a:r>
              <a:rPr sz="700" b="1" spc="-4" dirty="0">
                <a:solidFill>
                  <a:srgbClr val="00355F"/>
                </a:solidFill>
                <a:latin typeface="Calibri"/>
                <a:cs typeface="Calibri"/>
              </a:rPr>
              <a:t>Beverly,</a:t>
            </a:r>
            <a:r>
              <a:rPr sz="700" b="1" spc="-85" dirty="0">
                <a:solidFill>
                  <a:srgbClr val="00355F"/>
                </a:solidFill>
                <a:latin typeface="Calibri"/>
                <a:cs typeface="Calibri"/>
              </a:rPr>
              <a:t> </a:t>
            </a:r>
            <a:r>
              <a:rPr sz="700" b="1" spc="-4" dirty="0">
                <a:solidFill>
                  <a:srgbClr val="00355F"/>
                </a:solidFill>
                <a:latin typeface="Calibri"/>
                <a:cs typeface="Calibri"/>
              </a:rPr>
              <a:t>OH</a:t>
            </a:r>
            <a:endParaRPr sz="700">
              <a:latin typeface="Calibri"/>
              <a:cs typeface="Calibri"/>
            </a:endParaRPr>
          </a:p>
        </p:txBody>
      </p:sp>
      <p:sp>
        <p:nvSpPr>
          <p:cNvPr id="37" name="object 34"/>
          <p:cNvSpPr txBox="1"/>
          <p:nvPr/>
        </p:nvSpPr>
        <p:spPr>
          <a:xfrm>
            <a:off x="1297939" y="3553968"/>
            <a:ext cx="339090" cy="92333"/>
          </a:xfrm>
          <a:prstGeom prst="rect">
            <a:avLst/>
          </a:prstGeom>
        </p:spPr>
        <p:txBody>
          <a:bodyPr vert="horz" wrap="square" lIns="0" tIns="0" rIns="0" bIns="0" rtlCol="0">
            <a:spAutoFit/>
          </a:bodyPr>
          <a:lstStyle/>
          <a:p>
            <a:pPr marL="12697"/>
            <a:r>
              <a:rPr sz="600" dirty="0">
                <a:latin typeface="Calibri"/>
                <a:cs typeface="Calibri"/>
              </a:rPr>
              <a:t>52,0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p:txBody>
      </p:sp>
      <p:sp>
        <p:nvSpPr>
          <p:cNvPr id="38" name="object 35"/>
          <p:cNvSpPr txBox="1"/>
          <p:nvPr/>
        </p:nvSpPr>
        <p:spPr>
          <a:xfrm>
            <a:off x="307340" y="3508249"/>
            <a:ext cx="520700" cy="461024"/>
          </a:xfrm>
          <a:prstGeom prst="rect">
            <a:avLst/>
          </a:prstGeom>
        </p:spPr>
        <p:txBody>
          <a:bodyPr vert="horz" wrap="square" lIns="0" tIns="0" rIns="0" bIns="0" rtlCol="0">
            <a:spAutoFit/>
          </a:bodyPr>
          <a:lstStyle/>
          <a:p>
            <a:pPr marL="12697" marR="5080"/>
            <a:r>
              <a:rPr sz="600" dirty="0">
                <a:latin typeface="Calibri"/>
                <a:cs typeface="Calibri"/>
              </a:rPr>
              <a:t>Ferrosilicon</a:t>
            </a:r>
            <a:r>
              <a:rPr sz="600" spc="-10" dirty="0">
                <a:latin typeface="Calibri"/>
                <a:cs typeface="Calibri"/>
              </a:rPr>
              <a:t> </a:t>
            </a:r>
            <a:r>
              <a:rPr sz="600" dirty="0">
                <a:latin typeface="Calibri"/>
                <a:cs typeface="Calibri"/>
              </a:rPr>
              <a:t>and  </a:t>
            </a:r>
            <a:r>
              <a:rPr sz="600" spc="-4" dirty="0">
                <a:latin typeface="Calibri"/>
                <a:cs typeface="Calibri"/>
              </a:rPr>
              <a:t>Foundry</a:t>
            </a:r>
            <a:r>
              <a:rPr sz="600" spc="-85" dirty="0">
                <a:latin typeface="Calibri"/>
                <a:cs typeface="Calibri"/>
              </a:rPr>
              <a:t> </a:t>
            </a:r>
            <a:r>
              <a:rPr sz="600" dirty="0">
                <a:latin typeface="Calibri"/>
                <a:cs typeface="Calibri"/>
              </a:rPr>
              <a:t>Alloys</a:t>
            </a:r>
            <a:endParaRPr sz="600">
              <a:latin typeface="Calibri"/>
              <a:cs typeface="Calibri"/>
            </a:endParaRPr>
          </a:p>
          <a:p>
            <a:pPr marL="12697">
              <a:spcBef>
                <a:spcPts val="285"/>
              </a:spcBef>
            </a:pPr>
            <a:r>
              <a:rPr sz="600" dirty="0">
                <a:latin typeface="Calibri"/>
                <a:cs typeface="Calibri"/>
              </a:rPr>
              <a:t>Silicon</a:t>
            </a:r>
            <a:endParaRPr sz="600">
              <a:latin typeface="Calibri"/>
              <a:cs typeface="Calibri"/>
            </a:endParaRPr>
          </a:p>
          <a:p>
            <a:pPr marL="12697">
              <a:spcBef>
                <a:spcPts val="430"/>
              </a:spcBef>
            </a:pPr>
            <a:r>
              <a:rPr sz="600" dirty="0">
                <a:latin typeface="Calibri"/>
                <a:cs typeface="Calibri"/>
              </a:rPr>
              <a:t>Ferrosilicon</a:t>
            </a:r>
            <a:endParaRPr sz="600">
              <a:latin typeface="Calibri"/>
              <a:cs typeface="Calibri"/>
            </a:endParaRPr>
          </a:p>
        </p:txBody>
      </p:sp>
      <p:sp>
        <p:nvSpPr>
          <p:cNvPr id="39" name="object 36"/>
          <p:cNvSpPr txBox="1"/>
          <p:nvPr/>
        </p:nvSpPr>
        <p:spPr>
          <a:xfrm>
            <a:off x="1298290" y="3727705"/>
            <a:ext cx="339090" cy="239809"/>
          </a:xfrm>
          <a:prstGeom prst="rect">
            <a:avLst/>
          </a:prstGeom>
        </p:spPr>
        <p:txBody>
          <a:bodyPr vert="horz" wrap="square" lIns="0" tIns="0" rIns="0" bIns="0" rtlCol="0">
            <a:spAutoFit/>
          </a:bodyPr>
          <a:lstStyle/>
          <a:p>
            <a:pPr marL="12697"/>
            <a:r>
              <a:rPr sz="600" dirty="0">
                <a:latin typeface="Calibri"/>
                <a:cs typeface="Calibri"/>
              </a:rPr>
              <a:t>25,0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a:p>
            <a:pPr marL="12697">
              <a:spcBef>
                <a:spcPts val="430"/>
              </a:spcBef>
            </a:pPr>
            <a:r>
              <a:rPr sz="600" dirty="0">
                <a:latin typeface="Calibri"/>
                <a:cs typeface="Calibri"/>
              </a:rPr>
              <a:t>40,0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p:txBody>
      </p:sp>
      <p:sp>
        <p:nvSpPr>
          <p:cNvPr id="40" name="object 37"/>
          <p:cNvSpPr txBox="1"/>
          <p:nvPr/>
        </p:nvSpPr>
        <p:spPr>
          <a:xfrm>
            <a:off x="581661" y="4072382"/>
            <a:ext cx="390525"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Alloy,</a:t>
            </a:r>
            <a:r>
              <a:rPr sz="700" b="1" spc="-100" dirty="0">
                <a:solidFill>
                  <a:srgbClr val="00355F"/>
                </a:solidFill>
                <a:latin typeface="Calibri"/>
                <a:cs typeface="Calibri"/>
              </a:rPr>
              <a:t> </a:t>
            </a:r>
            <a:r>
              <a:rPr sz="700" b="1" spc="-4" dirty="0">
                <a:solidFill>
                  <a:srgbClr val="00355F"/>
                </a:solidFill>
                <a:latin typeface="Calibri"/>
                <a:cs typeface="Calibri"/>
              </a:rPr>
              <a:t>WV</a:t>
            </a:r>
            <a:endParaRPr sz="700">
              <a:latin typeface="Calibri"/>
              <a:cs typeface="Calibri"/>
            </a:endParaRPr>
          </a:p>
        </p:txBody>
      </p:sp>
      <p:sp>
        <p:nvSpPr>
          <p:cNvPr id="41" name="object 38"/>
          <p:cNvSpPr txBox="1"/>
          <p:nvPr/>
        </p:nvSpPr>
        <p:spPr>
          <a:xfrm>
            <a:off x="307342" y="4162044"/>
            <a:ext cx="575945" cy="442942"/>
          </a:xfrm>
          <a:prstGeom prst="rect">
            <a:avLst/>
          </a:prstGeom>
        </p:spPr>
        <p:txBody>
          <a:bodyPr vert="horz" wrap="square" lIns="0" tIns="0" rIns="0" bIns="0" rtlCol="0">
            <a:spAutoFit/>
          </a:bodyPr>
          <a:lstStyle/>
          <a:p>
            <a:pPr marL="12697" marR="222198">
              <a:lnSpc>
                <a:spcPct val="160000"/>
              </a:lnSpc>
            </a:pPr>
            <a:r>
              <a:rPr sz="600" dirty="0">
                <a:latin typeface="Calibri"/>
                <a:cs typeface="Calibri"/>
              </a:rPr>
              <a:t>Silicon JV  Globe</a:t>
            </a:r>
            <a:r>
              <a:rPr sz="600" spc="-10" dirty="0">
                <a:latin typeface="Calibri"/>
                <a:cs typeface="Calibri"/>
              </a:rPr>
              <a:t> </a:t>
            </a:r>
            <a:r>
              <a:rPr sz="600" dirty="0">
                <a:latin typeface="Calibri"/>
                <a:cs typeface="Calibri"/>
              </a:rPr>
              <a:t>51%</a:t>
            </a:r>
            <a:endParaRPr sz="600">
              <a:latin typeface="Calibri"/>
              <a:cs typeface="Calibri"/>
            </a:endParaRPr>
          </a:p>
          <a:p>
            <a:pPr marL="12697">
              <a:spcBef>
                <a:spcPts val="430"/>
              </a:spcBef>
            </a:pPr>
            <a:r>
              <a:rPr sz="600" dirty="0">
                <a:latin typeface="Calibri"/>
                <a:cs typeface="Calibri"/>
              </a:rPr>
              <a:t>Dow </a:t>
            </a:r>
            <a:r>
              <a:rPr sz="600" spc="-4" dirty="0">
                <a:latin typeface="Calibri"/>
                <a:cs typeface="Calibri"/>
              </a:rPr>
              <a:t>Corning</a:t>
            </a:r>
            <a:r>
              <a:rPr sz="600" spc="-85" dirty="0">
                <a:latin typeface="Calibri"/>
                <a:cs typeface="Calibri"/>
              </a:rPr>
              <a:t> </a:t>
            </a:r>
            <a:r>
              <a:rPr sz="600" dirty="0">
                <a:latin typeface="Calibri"/>
                <a:cs typeface="Calibri"/>
              </a:rPr>
              <a:t>49%</a:t>
            </a:r>
            <a:endParaRPr sz="600">
              <a:latin typeface="Calibri"/>
              <a:cs typeface="Calibri"/>
            </a:endParaRPr>
          </a:p>
        </p:txBody>
      </p:sp>
      <p:sp>
        <p:nvSpPr>
          <p:cNvPr id="42" name="object 39"/>
          <p:cNvSpPr txBox="1"/>
          <p:nvPr/>
        </p:nvSpPr>
        <p:spPr>
          <a:xfrm>
            <a:off x="1297939" y="4216908"/>
            <a:ext cx="339090" cy="387286"/>
          </a:xfrm>
          <a:prstGeom prst="rect">
            <a:avLst/>
          </a:prstGeom>
        </p:spPr>
        <p:txBody>
          <a:bodyPr vert="horz" wrap="square" lIns="0" tIns="0" rIns="0" bIns="0" rtlCol="0">
            <a:spAutoFit/>
          </a:bodyPr>
          <a:lstStyle/>
          <a:p>
            <a:pPr marL="12697"/>
            <a:r>
              <a:rPr sz="600" dirty="0">
                <a:latin typeface="Calibri"/>
                <a:cs typeface="Calibri"/>
              </a:rPr>
              <a:t>72,0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a:p>
            <a:pPr marL="12697">
              <a:spcBef>
                <a:spcPts val="430"/>
              </a:spcBef>
            </a:pPr>
            <a:r>
              <a:rPr sz="600" dirty="0">
                <a:latin typeface="Calibri"/>
                <a:cs typeface="Calibri"/>
              </a:rPr>
              <a:t>36,7</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a:p>
            <a:pPr marL="12697">
              <a:spcBef>
                <a:spcPts val="430"/>
              </a:spcBef>
            </a:pPr>
            <a:r>
              <a:rPr sz="600" dirty="0">
                <a:latin typeface="Calibri"/>
                <a:cs typeface="Calibri"/>
              </a:rPr>
              <a:t>35,3</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p:txBody>
      </p:sp>
      <p:sp>
        <p:nvSpPr>
          <p:cNvPr id="43" name="object 40"/>
          <p:cNvSpPr txBox="1"/>
          <p:nvPr/>
        </p:nvSpPr>
        <p:spPr>
          <a:xfrm>
            <a:off x="581662" y="4707891"/>
            <a:ext cx="1095375"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Corbin, KY </a:t>
            </a:r>
            <a:r>
              <a:rPr sz="700" b="1" spc="-4" dirty="0">
                <a:solidFill>
                  <a:srgbClr val="00355F"/>
                </a:solidFill>
                <a:latin typeface="Calibri"/>
                <a:cs typeface="Calibri"/>
              </a:rPr>
              <a:t>(Alden</a:t>
            </a:r>
            <a:r>
              <a:rPr sz="700" b="1" spc="-60" dirty="0">
                <a:solidFill>
                  <a:srgbClr val="00355F"/>
                </a:solidFill>
                <a:latin typeface="Calibri"/>
                <a:cs typeface="Calibri"/>
              </a:rPr>
              <a:t> </a:t>
            </a:r>
            <a:r>
              <a:rPr sz="700" b="1" spc="-4" dirty="0">
                <a:solidFill>
                  <a:srgbClr val="00355F"/>
                </a:solidFill>
                <a:latin typeface="Calibri"/>
                <a:cs typeface="Calibri"/>
              </a:rPr>
              <a:t>Resources)</a:t>
            </a:r>
            <a:endParaRPr sz="700">
              <a:latin typeface="Calibri"/>
              <a:cs typeface="Calibri"/>
            </a:endParaRPr>
          </a:p>
        </p:txBody>
      </p:sp>
      <p:sp>
        <p:nvSpPr>
          <p:cNvPr id="44" name="object 41"/>
          <p:cNvSpPr txBox="1"/>
          <p:nvPr/>
        </p:nvSpPr>
        <p:spPr>
          <a:xfrm>
            <a:off x="307340" y="4834128"/>
            <a:ext cx="569595" cy="184666"/>
          </a:xfrm>
          <a:prstGeom prst="rect">
            <a:avLst/>
          </a:prstGeom>
        </p:spPr>
        <p:txBody>
          <a:bodyPr vert="horz" wrap="square" lIns="0" tIns="0" rIns="0" bIns="0" rtlCol="0">
            <a:spAutoFit/>
          </a:bodyPr>
          <a:lstStyle/>
          <a:p>
            <a:pPr marL="12697" marR="5080"/>
            <a:r>
              <a:rPr sz="600" dirty="0">
                <a:latin typeface="Calibri"/>
                <a:cs typeface="Calibri"/>
              </a:rPr>
              <a:t>Specialty </a:t>
            </a:r>
            <a:r>
              <a:rPr sz="600" spc="-4" dirty="0">
                <a:latin typeface="Calibri"/>
                <a:cs typeface="Calibri"/>
              </a:rPr>
              <a:t>Coal </a:t>
            </a:r>
            <a:r>
              <a:rPr sz="600" dirty="0">
                <a:latin typeface="Calibri"/>
                <a:cs typeface="Calibri"/>
              </a:rPr>
              <a:t>&amp;  Preparation</a:t>
            </a:r>
            <a:r>
              <a:rPr sz="600" spc="-14" dirty="0">
                <a:latin typeface="Calibri"/>
                <a:cs typeface="Calibri"/>
              </a:rPr>
              <a:t> </a:t>
            </a:r>
            <a:r>
              <a:rPr sz="600" dirty="0">
                <a:latin typeface="Calibri"/>
                <a:cs typeface="Calibri"/>
              </a:rPr>
              <a:t>Plant</a:t>
            </a:r>
            <a:endParaRPr sz="600">
              <a:latin typeface="Calibri"/>
              <a:cs typeface="Calibri"/>
            </a:endParaRPr>
          </a:p>
        </p:txBody>
      </p:sp>
      <p:sp>
        <p:nvSpPr>
          <p:cNvPr id="45" name="object 42"/>
          <p:cNvSpPr txBox="1"/>
          <p:nvPr/>
        </p:nvSpPr>
        <p:spPr>
          <a:xfrm>
            <a:off x="1256032" y="4879848"/>
            <a:ext cx="387985" cy="92333"/>
          </a:xfrm>
          <a:prstGeom prst="rect">
            <a:avLst/>
          </a:prstGeom>
        </p:spPr>
        <p:txBody>
          <a:bodyPr vert="horz" wrap="square" lIns="0" tIns="0" rIns="0" bIns="0" rtlCol="0">
            <a:spAutoFit/>
          </a:bodyPr>
          <a:lstStyle/>
          <a:p>
            <a:pPr marL="12697"/>
            <a:r>
              <a:rPr sz="600" spc="-4" dirty="0">
                <a:latin typeface="Calibri"/>
                <a:cs typeface="Calibri"/>
              </a:rPr>
              <a:t>2.5 </a:t>
            </a:r>
            <a:r>
              <a:rPr sz="600" dirty="0">
                <a:latin typeface="Calibri"/>
                <a:cs typeface="Calibri"/>
              </a:rPr>
              <a:t>mil</a:t>
            </a:r>
            <a:r>
              <a:rPr sz="600" spc="-100" dirty="0">
                <a:latin typeface="Calibri"/>
                <a:cs typeface="Calibri"/>
              </a:rPr>
              <a:t> </a:t>
            </a:r>
            <a:r>
              <a:rPr sz="600" dirty="0">
                <a:latin typeface="Calibri"/>
                <a:cs typeface="Calibri"/>
              </a:rPr>
              <a:t>tons</a:t>
            </a:r>
            <a:endParaRPr sz="600">
              <a:latin typeface="Calibri"/>
              <a:cs typeface="Calibri"/>
            </a:endParaRPr>
          </a:p>
        </p:txBody>
      </p:sp>
      <p:sp>
        <p:nvSpPr>
          <p:cNvPr id="46" name="object 43"/>
          <p:cNvSpPr txBox="1"/>
          <p:nvPr/>
        </p:nvSpPr>
        <p:spPr>
          <a:xfrm>
            <a:off x="581660" y="5089652"/>
            <a:ext cx="408305"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Aurora,</a:t>
            </a:r>
            <a:r>
              <a:rPr sz="700" b="1" spc="-105" dirty="0">
                <a:solidFill>
                  <a:srgbClr val="00355F"/>
                </a:solidFill>
                <a:latin typeface="Calibri"/>
                <a:cs typeface="Calibri"/>
              </a:rPr>
              <a:t> </a:t>
            </a:r>
            <a:r>
              <a:rPr sz="700" b="1" spc="-4" dirty="0">
                <a:solidFill>
                  <a:srgbClr val="00355F"/>
                </a:solidFill>
                <a:latin typeface="Calibri"/>
                <a:cs typeface="Calibri"/>
              </a:rPr>
              <a:t>IN</a:t>
            </a:r>
            <a:endParaRPr sz="700">
              <a:latin typeface="Calibri"/>
              <a:cs typeface="Calibri"/>
            </a:endParaRPr>
          </a:p>
        </p:txBody>
      </p:sp>
      <p:sp>
        <p:nvSpPr>
          <p:cNvPr id="47" name="object 44"/>
          <p:cNvSpPr txBox="1"/>
          <p:nvPr/>
        </p:nvSpPr>
        <p:spPr>
          <a:xfrm>
            <a:off x="307342" y="5225293"/>
            <a:ext cx="367030" cy="107722"/>
          </a:xfrm>
          <a:prstGeom prst="rect">
            <a:avLst/>
          </a:prstGeom>
        </p:spPr>
        <p:txBody>
          <a:bodyPr vert="horz" wrap="square" lIns="0" tIns="0" rIns="0" bIns="0" rtlCol="0">
            <a:spAutoFit/>
          </a:bodyPr>
          <a:lstStyle/>
          <a:p>
            <a:pPr marL="12697"/>
            <a:r>
              <a:rPr sz="700" spc="-4" dirty="0">
                <a:latin typeface="Calibri"/>
                <a:cs typeface="Calibri"/>
              </a:rPr>
              <a:t>Fluorspar</a:t>
            </a:r>
            <a:endParaRPr sz="700">
              <a:latin typeface="Calibri"/>
              <a:cs typeface="Calibri"/>
            </a:endParaRPr>
          </a:p>
        </p:txBody>
      </p:sp>
      <p:sp>
        <p:nvSpPr>
          <p:cNvPr id="48" name="object 45"/>
          <p:cNvSpPr txBox="1"/>
          <p:nvPr/>
        </p:nvSpPr>
        <p:spPr>
          <a:xfrm>
            <a:off x="581661" y="5432552"/>
            <a:ext cx="533400"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Billin</a:t>
            </a:r>
            <a:r>
              <a:rPr sz="700" b="1" spc="-4" dirty="0">
                <a:solidFill>
                  <a:srgbClr val="00355F"/>
                </a:solidFill>
                <a:latin typeface="Calibri"/>
                <a:cs typeface="Calibri"/>
              </a:rPr>
              <a:t>g</a:t>
            </a:r>
            <a:r>
              <a:rPr sz="700" b="1" dirty="0">
                <a:solidFill>
                  <a:srgbClr val="00355F"/>
                </a:solidFill>
                <a:latin typeface="Calibri"/>
                <a:cs typeface="Calibri"/>
              </a:rPr>
              <a:t>sle</a:t>
            </a:r>
            <a:r>
              <a:rPr sz="700" b="1" spc="-4" dirty="0">
                <a:solidFill>
                  <a:srgbClr val="00355F"/>
                </a:solidFill>
                <a:latin typeface="Calibri"/>
                <a:cs typeface="Calibri"/>
              </a:rPr>
              <a:t>y</a:t>
            </a:r>
            <a:r>
              <a:rPr sz="700" b="1" dirty="0">
                <a:solidFill>
                  <a:srgbClr val="00355F"/>
                </a:solidFill>
                <a:latin typeface="Calibri"/>
                <a:cs typeface="Calibri"/>
              </a:rPr>
              <a:t>,</a:t>
            </a:r>
            <a:r>
              <a:rPr sz="700" b="1" spc="-10" dirty="0">
                <a:solidFill>
                  <a:srgbClr val="00355F"/>
                </a:solidFill>
                <a:latin typeface="Calibri"/>
                <a:cs typeface="Calibri"/>
              </a:rPr>
              <a:t> </a:t>
            </a:r>
            <a:r>
              <a:rPr sz="700" b="1" dirty="0">
                <a:solidFill>
                  <a:srgbClr val="00355F"/>
                </a:solidFill>
                <a:latin typeface="Calibri"/>
                <a:cs typeface="Calibri"/>
              </a:rPr>
              <a:t>AL</a:t>
            </a:r>
            <a:endParaRPr sz="700">
              <a:latin typeface="Calibri"/>
              <a:cs typeface="Calibri"/>
            </a:endParaRPr>
          </a:p>
        </p:txBody>
      </p:sp>
      <p:sp>
        <p:nvSpPr>
          <p:cNvPr id="49" name="object 46"/>
          <p:cNvSpPr txBox="1"/>
          <p:nvPr/>
        </p:nvSpPr>
        <p:spPr>
          <a:xfrm>
            <a:off x="307335" y="5557518"/>
            <a:ext cx="479425" cy="107722"/>
          </a:xfrm>
          <a:prstGeom prst="rect">
            <a:avLst/>
          </a:prstGeom>
        </p:spPr>
        <p:txBody>
          <a:bodyPr vert="horz" wrap="square" lIns="0" tIns="0" rIns="0" bIns="0" rtlCol="0">
            <a:spAutoFit/>
          </a:bodyPr>
          <a:lstStyle/>
          <a:p>
            <a:pPr marL="12697"/>
            <a:r>
              <a:rPr sz="700" dirty="0">
                <a:latin typeface="Calibri"/>
                <a:cs typeface="Calibri"/>
              </a:rPr>
              <a:t>Quartz</a:t>
            </a:r>
            <a:r>
              <a:rPr sz="700" spc="-95" dirty="0">
                <a:latin typeface="Calibri"/>
                <a:cs typeface="Calibri"/>
              </a:rPr>
              <a:t> </a:t>
            </a:r>
            <a:r>
              <a:rPr sz="700" spc="-4" dirty="0">
                <a:latin typeface="Calibri"/>
                <a:cs typeface="Calibri"/>
              </a:rPr>
              <a:t>Mine</a:t>
            </a:r>
            <a:endParaRPr sz="700">
              <a:latin typeface="Calibri"/>
              <a:cs typeface="Calibri"/>
            </a:endParaRPr>
          </a:p>
        </p:txBody>
      </p:sp>
      <p:sp>
        <p:nvSpPr>
          <p:cNvPr id="50" name="object 47"/>
          <p:cNvSpPr txBox="1"/>
          <p:nvPr/>
        </p:nvSpPr>
        <p:spPr>
          <a:xfrm>
            <a:off x="581659" y="5775454"/>
            <a:ext cx="557530"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Brid</a:t>
            </a:r>
            <a:r>
              <a:rPr sz="700" b="1" spc="-4" dirty="0">
                <a:solidFill>
                  <a:srgbClr val="00355F"/>
                </a:solidFill>
                <a:latin typeface="Calibri"/>
                <a:cs typeface="Calibri"/>
              </a:rPr>
              <a:t>g</a:t>
            </a:r>
            <a:r>
              <a:rPr sz="700" b="1" dirty="0">
                <a:solidFill>
                  <a:srgbClr val="00355F"/>
                </a:solidFill>
                <a:latin typeface="Calibri"/>
                <a:cs typeface="Calibri"/>
              </a:rPr>
              <a:t>epor</a:t>
            </a:r>
            <a:r>
              <a:rPr sz="700" b="1" spc="-4" dirty="0">
                <a:solidFill>
                  <a:srgbClr val="00355F"/>
                </a:solidFill>
                <a:latin typeface="Calibri"/>
                <a:cs typeface="Calibri"/>
              </a:rPr>
              <a:t>t</a:t>
            </a:r>
            <a:r>
              <a:rPr sz="700" b="1" dirty="0">
                <a:solidFill>
                  <a:srgbClr val="00355F"/>
                </a:solidFill>
                <a:latin typeface="Calibri"/>
                <a:cs typeface="Calibri"/>
              </a:rPr>
              <a:t>,</a:t>
            </a:r>
            <a:r>
              <a:rPr sz="700" b="1" spc="-14" dirty="0">
                <a:solidFill>
                  <a:srgbClr val="00355F"/>
                </a:solidFill>
                <a:latin typeface="Calibri"/>
                <a:cs typeface="Calibri"/>
              </a:rPr>
              <a:t> </a:t>
            </a:r>
            <a:r>
              <a:rPr sz="700" b="1" dirty="0">
                <a:solidFill>
                  <a:srgbClr val="00355F"/>
                </a:solidFill>
                <a:latin typeface="Calibri"/>
                <a:cs typeface="Calibri"/>
              </a:rPr>
              <a:t>AL</a:t>
            </a:r>
            <a:endParaRPr sz="700">
              <a:latin typeface="Calibri"/>
              <a:cs typeface="Calibri"/>
            </a:endParaRPr>
          </a:p>
        </p:txBody>
      </p:sp>
      <p:sp>
        <p:nvSpPr>
          <p:cNvPr id="51" name="object 48"/>
          <p:cNvSpPr txBox="1"/>
          <p:nvPr/>
        </p:nvSpPr>
        <p:spPr>
          <a:xfrm>
            <a:off x="307340" y="5919979"/>
            <a:ext cx="387350" cy="92333"/>
          </a:xfrm>
          <a:prstGeom prst="rect">
            <a:avLst/>
          </a:prstGeom>
        </p:spPr>
        <p:txBody>
          <a:bodyPr vert="horz" wrap="square" lIns="0" tIns="0" rIns="0" bIns="0" rtlCol="0">
            <a:spAutoFit/>
          </a:bodyPr>
          <a:lstStyle/>
          <a:p>
            <a:pPr marL="12697"/>
            <a:r>
              <a:rPr sz="600" dirty="0">
                <a:latin typeface="Calibri"/>
                <a:cs typeface="Calibri"/>
              </a:rPr>
              <a:t>Ferrosilicon</a:t>
            </a:r>
            <a:endParaRPr sz="600">
              <a:latin typeface="Calibri"/>
              <a:cs typeface="Calibri"/>
            </a:endParaRPr>
          </a:p>
        </p:txBody>
      </p:sp>
      <p:sp>
        <p:nvSpPr>
          <p:cNvPr id="52" name="object 49"/>
          <p:cNvSpPr txBox="1"/>
          <p:nvPr/>
        </p:nvSpPr>
        <p:spPr>
          <a:xfrm>
            <a:off x="1296880" y="5919979"/>
            <a:ext cx="339090" cy="92333"/>
          </a:xfrm>
          <a:prstGeom prst="rect">
            <a:avLst/>
          </a:prstGeom>
        </p:spPr>
        <p:txBody>
          <a:bodyPr vert="horz" wrap="square" lIns="0" tIns="0" rIns="0" bIns="0" rtlCol="0">
            <a:spAutoFit/>
          </a:bodyPr>
          <a:lstStyle/>
          <a:p>
            <a:pPr marL="12697"/>
            <a:r>
              <a:rPr sz="600" dirty="0">
                <a:latin typeface="Calibri"/>
                <a:cs typeface="Calibri"/>
              </a:rPr>
              <a:t>35,0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p:txBody>
      </p:sp>
      <p:sp>
        <p:nvSpPr>
          <p:cNvPr id="53" name="object 50"/>
          <p:cNvSpPr txBox="1"/>
          <p:nvPr/>
        </p:nvSpPr>
        <p:spPr>
          <a:xfrm>
            <a:off x="581659" y="6118354"/>
            <a:ext cx="386080"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Selma,</a:t>
            </a:r>
            <a:r>
              <a:rPr sz="700" b="1" spc="-105" dirty="0">
                <a:solidFill>
                  <a:srgbClr val="00355F"/>
                </a:solidFill>
                <a:latin typeface="Calibri"/>
                <a:cs typeface="Calibri"/>
              </a:rPr>
              <a:t> </a:t>
            </a:r>
            <a:r>
              <a:rPr sz="700" b="1" dirty="0">
                <a:solidFill>
                  <a:srgbClr val="00355F"/>
                </a:solidFill>
                <a:latin typeface="Calibri"/>
                <a:cs typeface="Calibri"/>
              </a:rPr>
              <a:t>AL</a:t>
            </a:r>
            <a:endParaRPr sz="700">
              <a:latin typeface="Calibri"/>
              <a:cs typeface="Calibri"/>
            </a:endParaRPr>
          </a:p>
        </p:txBody>
      </p:sp>
      <p:sp>
        <p:nvSpPr>
          <p:cNvPr id="54" name="object 51"/>
          <p:cNvSpPr txBox="1"/>
          <p:nvPr/>
        </p:nvSpPr>
        <p:spPr>
          <a:xfrm>
            <a:off x="1294480" y="6262878"/>
            <a:ext cx="339090" cy="92333"/>
          </a:xfrm>
          <a:prstGeom prst="rect">
            <a:avLst/>
          </a:prstGeom>
        </p:spPr>
        <p:txBody>
          <a:bodyPr vert="horz" wrap="square" lIns="0" tIns="0" rIns="0" bIns="0" rtlCol="0">
            <a:spAutoFit/>
          </a:bodyPr>
          <a:lstStyle/>
          <a:p>
            <a:pPr marL="12697"/>
            <a:r>
              <a:rPr sz="600" dirty="0">
                <a:latin typeface="Calibri"/>
                <a:cs typeface="Calibri"/>
              </a:rPr>
              <a:t>24,0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p:txBody>
      </p:sp>
      <p:sp>
        <p:nvSpPr>
          <p:cNvPr id="55" name="object 52"/>
          <p:cNvSpPr txBox="1"/>
          <p:nvPr/>
        </p:nvSpPr>
        <p:spPr>
          <a:xfrm>
            <a:off x="581661" y="6461252"/>
            <a:ext cx="779780"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Mendoza,</a:t>
            </a:r>
            <a:r>
              <a:rPr sz="700" b="1" spc="-100" dirty="0">
                <a:solidFill>
                  <a:srgbClr val="00355F"/>
                </a:solidFill>
                <a:latin typeface="Calibri"/>
                <a:cs typeface="Calibri"/>
              </a:rPr>
              <a:t> </a:t>
            </a:r>
            <a:r>
              <a:rPr sz="700" b="1" dirty="0">
                <a:solidFill>
                  <a:srgbClr val="00355F"/>
                </a:solidFill>
                <a:latin typeface="Calibri"/>
                <a:cs typeface="Calibri"/>
              </a:rPr>
              <a:t>Argentina</a:t>
            </a:r>
            <a:endParaRPr sz="700">
              <a:latin typeface="Calibri"/>
              <a:cs typeface="Calibri"/>
            </a:endParaRPr>
          </a:p>
        </p:txBody>
      </p:sp>
      <p:sp>
        <p:nvSpPr>
          <p:cNvPr id="56" name="object 53"/>
          <p:cNvSpPr txBox="1"/>
          <p:nvPr/>
        </p:nvSpPr>
        <p:spPr>
          <a:xfrm>
            <a:off x="1267460" y="6633210"/>
            <a:ext cx="339090" cy="92333"/>
          </a:xfrm>
          <a:prstGeom prst="rect">
            <a:avLst/>
          </a:prstGeom>
        </p:spPr>
        <p:txBody>
          <a:bodyPr vert="horz" wrap="square" lIns="0" tIns="0" rIns="0" bIns="0" rtlCol="0">
            <a:spAutoFit/>
          </a:bodyPr>
          <a:lstStyle/>
          <a:p>
            <a:pPr marL="12697"/>
            <a:r>
              <a:rPr sz="600" dirty="0">
                <a:latin typeface="Calibri"/>
                <a:cs typeface="Calibri"/>
              </a:rPr>
              <a:t>21,0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p:txBody>
      </p:sp>
      <p:sp>
        <p:nvSpPr>
          <p:cNvPr id="57" name="object 54"/>
          <p:cNvSpPr txBox="1"/>
          <p:nvPr/>
        </p:nvSpPr>
        <p:spPr>
          <a:xfrm>
            <a:off x="307340" y="6587491"/>
            <a:ext cx="506730" cy="313547"/>
          </a:xfrm>
          <a:prstGeom prst="rect">
            <a:avLst/>
          </a:prstGeom>
        </p:spPr>
        <p:txBody>
          <a:bodyPr vert="horz" wrap="square" lIns="0" tIns="0" rIns="0" bIns="0" rtlCol="0">
            <a:spAutoFit/>
          </a:bodyPr>
          <a:lstStyle/>
          <a:p>
            <a:pPr marL="12697" marR="5080"/>
            <a:r>
              <a:rPr sz="600" dirty="0">
                <a:latin typeface="Calibri"/>
                <a:cs typeface="Calibri"/>
              </a:rPr>
              <a:t>Calcium</a:t>
            </a:r>
            <a:r>
              <a:rPr sz="600" spc="-4" dirty="0">
                <a:latin typeface="Calibri"/>
                <a:cs typeface="Calibri"/>
              </a:rPr>
              <a:t> </a:t>
            </a:r>
            <a:r>
              <a:rPr sz="600" dirty="0">
                <a:latin typeface="Calibri"/>
                <a:cs typeface="Calibri"/>
              </a:rPr>
              <a:t>Silicon,  </a:t>
            </a:r>
            <a:r>
              <a:rPr sz="600" spc="-4" dirty="0">
                <a:latin typeface="Calibri"/>
                <a:cs typeface="Calibri"/>
              </a:rPr>
              <a:t>Foundry</a:t>
            </a:r>
            <a:r>
              <a:rPr sz="600" spc="-85" dirty="0">
                <a:latin typeface="Calibri"/>
                <a:cs typeface="Calibri"/>
              </a:rPr>
              <a:t> </a:t>
            </a:r>
            <a:r>
              <a:rPr sz="600" dirty="0">
                <a:latin typeface="Calibri"/>
                <a:cs typeface="Calibri"/>
              </a:rPr>
              <a:t>Alloys</a:t>
            </a:r>
            <a:endParaRPr sz="600">
              <a:latin typeface="Calibri"/>
              <a:cs typeface="Calibri"/>
            </a:endParaRPr>
          </a:p>
          <a:p>
            <a:pPr marL="12697">
              <a:spcBef>
                <a:spcPts val="285"/>
              </a:spcBef>
            </a:pPr>
            <a:r>
              <a:rPr sz="600" spc="-4" dirty="0">
                <a:latin typeface="Calibri"/>
                <a:cs typeface="Calibri"/>
              </a:rPr>
              <a:t>Cored</a:t>
            </a:r>
            <a:r>
              <a:rPr sz="600" spc="-80" dirty="0">
                <a:latin typeface="Calibri"/>
                <a:cs typeface="Calibri"/>
              </a:rPr>
              <a:t> </a:t>
            </a:r>
            <a:r>
              <a:rPr sz="600" dirty="0">
                <a:latin typeface="Calibri"/>
                <a:cs typeface="Calibri"/>
              </a:rPr>
              <a:t>Wire</a:t>
            </a:r>
            <a:endParaRPr sz="600">
              <a:latin typeface="Calibri"/>
              <a:cs typeface="Calibri"/>
            </a:endParaRPr>
          </a:p>
        </p:txBody>
      </p:sp>
      <p:sp>
        <p:nvSpPr>
          <p:cNvPr id="58" name="object 55"/>
          <p:cNvSpPr txBox="1"/>
          <p:nvPr/>
        </p:nvSpPr>
        <p:spPr>
          <a:xfrm>
            <a:off x="1211338" y="6806946"/>
            <a:ext cx="451484" cy="92333"/>
          </a:xfrm>
          <a:prstGeom prst="rect">
            <a:avLst/>
          </a:prstGeom>
        </p:spPr>
        <p:txBody>
          <a:bodyPr vert="horz" wrap="square" lIns="0" tIns="0" rIns="0" bIns="0" rtlCol="0">
            <a:spAutoFit/>
          </a:bodyPr>
          <a:lstStyle/>
          <a:p>
            <a:pPr marL="12697"/>
            <a:r>
              <a:rPr sz="600" dirty="0">
                <a:latin typeface="Calibri"/>
                <a:cs typeface="Calibri"/>
              </a:rPr>
              <a:t>24</a:t>
            </a:r>
            <a:r>
              <a:rPr sz="600" spc="-60" dirty="0">
                <a:latin typeface="Calibri"/>
                <a:cs typeface="Calibri"/>
              </a:rPr>
              <a:t> </a:t>
            </a:r>
            <a:r>
              <a:rPr sz="600" dirty="0">
                <a:latin typeface="Calibri"/>
                <a:cs typeface="Calibri"/>
              </a:rPr>
              <a:t>mil</a:t>
            </a:r>
            <a:r>
              <a:rPr sz="600" spc="-60" dirty="0">
                <a:latin typeface="Calibri"/>
                <a:cs typeface="Calibri"/>
              </a:rPr>
              <a:t> </a:t>
            </a:r>
            <a:r>
              <a:rPr sz="600" dirty="0">
                <a:latin typeface="Calibri"/>
                <a:cs typeface="Calibri"/>
              </a:rPr>
              <a:t>meters</a:t>
            </a:r>
            <a:endParaRPr sz="600">
              <a:latin typeface="Calibri"/>
              <a:cs typeface="Calibri"/>
            </a:endParaRPr>
          </a:p>
        </p:txBody>
      </p:sp>
      <p:sp>
        <p:nvSpPr>
          <p:cNvPr id="59" name="object 56"/>
          <p:cNvSpPr/>
          <p:nvPr/>
        </p:nvSpPr>
        <p:spPr>
          <a:xfrm>
            <a:off x="320802" y="7273290"/>
            <a:ext cx="1371600" cy="0"/>
          </a:xfrm>
          <a:custGeom>
            <a:avLst/>
            <a:gdLst/>
            <a:ahLst/>
            <a:cxnLst/>
            <a:rect l="l" t="t" r="r" b="b"/>
            <a:pathLst>
              <a:path w="1371600">
                <a:moveTo>
                  <a:pt x="0" y="0"/>
                </a:moveTo>
                <a:lnTo>
                  <a:pt x="1371600" y="0"/>
                </a:lnTo>
              </a:path>
            </a:pathLst>
          </a:custGeom>
          <a:ln w="12700">
            <a:solidFill>
              <a:srgbClr val="000000"/>
            </a:solidFill>
          </a:ln>
        </p:spPr>
        <p:txBody>
          <a:bodyPr wrap="square" lIns="0" tIns="0" rIns="0" bIns="0" rtlCol="0"/>
          <a:lstStyle/>
          <a:p>
            <a:endParaRPr/>
          </a:p>
        </p:txBody>
      </p:sp>
      <p:sp>
        <p:nvSpPr>
          <p:cNvPr id="60" name="object 57"/>
          <p:cNvSpPr txBox="1"/>
          <p:nvPr/>
        </p:nvSpPr>
        <p:spPr>
          <a:xfrm>
            <a:off x="581661" y="7005321"/>
            <a:ext cx="392431"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Argentina</a:t>
            </a:r>
            <a:endParaRPr sz="700">
              <a:latin typeface="Calibri"/>
              <a:cs typeface="Calibri"/>
            </a:endParaRPr>
          </a:p>
        </p:txBody>
      </p:sp>
      <p:sp>
        <p:nvSpPr>
          <p:cNvPr id="61" name="object 58"/>
          <p:cNvSpPr txBox="1"/>
          <p:nvPr/>
        </p:nvSpPr>
        <p:spPr>
          <a:xfrm>
            <a:off x="307341" y="7149845"/>
            <a:ext cx="657861" cy="92333"/>
          </a:xfrm>
          <a:prstGeom prst="rect">
            <a:avLst/>
          </a:prstGeom>
        </p:spPr>
        <p:txBody>
          <a:bodyPr vert="horz" wrap="square" lIns="0" tIns="0" rIns="0" bIns="0" rtlCol="0">
            <a:spAutoFit/>
          </a:bodyPr>
          <a:lstStyle/>
          <a:p>
            <a:pPr marL="12697"/>
            <a:r>
              <a:rPr sz="600" spc="-4" dirty="0">
                <a:latin typeface="Calibri"/>
                <a:cs typeface="Calibri"/>
              </a:rPr>
              <a:t>Hydroelectric</a:t>
            </a:r>
            <a:r>
              <a:rPr sz="600" spc="-55" dirty="0">
                <a:latin typeface="Calibri"/>
                <a:cs typeface="Calibri"/>
              </a:rPr>
              <a:t> </a:t>
            </a:r>
            <a:r>
              <a:rPr sz="600" spc="-4" dirty="0">
                <a:latin typeface="Calibri"/>
                <a:cs typeface="Calibri"/>
              </a:rPr>
              <a:t>Power</a:t>
            </a:r>
            <a:endParaRPr sz="600">
              <a:latin typeface="Calibri"/>
              <a:cs typeface="Calibri"/>
            </a:endParaRPr>
          </a:p>
        </p:txBody>
      </p:sp>
      <p:sp>
        <p:nvSpPr>
          <p:cNvPr id="62" name="object 59"/>
          <p:cNvSpPr txBox="1"/>
          <p:nvPr/>
        </p:nvSpPr>
        <p:spPr>
          <a:xfrm>
            <a:off x="1338417" y="7149845"/>
            <a:ext cx="252729" cy="92333"/>
          </a:xfrm>
          <a:prstGeom prst="rect">
            <a:avLst/>
          </a:prstGeom>
        </p:spPr>
        <p:txBody>
          <a:bodyPr vert="horz" wrap="square" lIns="0" tIns="0" rIns="0" bIns="0" rtlCol="0">
            <a:spAutoFit/>
          </a:bodyPr>
          <a:lstStyle/>
          <a:p>
            <a:pPr marL="12697"/>
            <a:r>
              <a:rPr sz="600" dirty="0">
                <a:latin typeface="Calibri"/>
                <a:cs typeface="Calibri"/>
              </a:rPr>
              <a:t>12</a:t>
            </a:r>
            <a:r>
              <a:rPr sz="600" spc="-10" dirty="0">
                <a:latin typeface="Calibri"/>
                <a:cs typeface="Calibri"/>
              </a:rPr>
              <a:t> </a:t>
            </a:r>
            <a:r>
              <a:rPr sz="600" dirty="0">
                <a:latin typeface="Calibri"/>
                <a:cs typeface="Calibri"/>
              </a:rPr>
              <a:t>MW</a:t>
            </a:r>
            <a:endParaRPr sz="600">
              <a:latin typeface="Calibri"/>
              <a:cs typeface="Calibri"/>
            </a:endParaRPr>
          </a:p>
        </p:txBody>
      </p:sp>
      <p:sp>
        <p:nvSpPr>
          <p:cNvPr id="63" name="object 60"/>
          <p:cNvSpPr txBox="1"/>
          <p:nvPr/>
        </p:nvSpPr>
        <p:spPr>
          <a:xfrm>
            <a:off x="8478266" y="2054607"/>
            <a:ext cx="417195"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Boo,</a:t>
            </a:r>
            <a:r>
              <a:rPr sz="700" b="1" spc="-114" dirty="0">
                <a:solidFill>
                  <a:srgbClr val="00355F"/>
                </a:solidFill>
                <a:latin typeface="Calibri"/>
                <a:cs typeface="Calibri"/>
              </a:rPr>
              <a:t> </a:t>
            </a:r>
            <a:r>
              <a:rPr sz="700" b="1" dirty="0">
                <a:solidFill>
                  <a:srgbClr val="00355F"/>
                </a:solidFill>
                <a:latin typeface="Calibri"/>
                <a:cs typeface="Calibri"/>
              </a:rPr>
              <a:t>Spain</a:t>
            </a:r>
            <a:endParaRPr sz="700">
              <a:latin typeface="Calibri"/>
              <a:cs typeface="Calibri"/>
            </a:endParaRPr>
          </a:p>
        </p:txBody>
      </p:sp>
      <p:sp>
        <p:nvSpPr>
          <p:cNvPr id="64" name="object 61"/>
          <p:cNvSpPr txBox="1"/>
          <p:nvPr/>
        </p:nvSpPr>
        <p:spPr>
          <a:xfrm>
            <a:off x="8478266" y="2653540"/>
            <a:ext cx="408940"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Cee,</a:t>
            </a:r>
            <a:r>
              <a:rPr sz="700" b="1" spc="-105" dirty="0">
                <a:solidFill>
                  <a:srgbClr val="00355F"/>
                </a:solidFill>
                <a:latin typeface="Calibri"/>
                <a:cs typeface="Calibri"/>
              </a:rPr>
              <a:t> </a:t>
            </a:r>
            <a:r>
              <a:rPr sz="700" b="1" dirty="0">
                <a:solidFill>
                  <a:srgbClr val="00355F"/>
                </a:solidFill>
                <a:latin typeface="Calibri"/>
                <a:cs typeface="Calibri"/>
              </a:rPr>
              <a:t>Spain</a:t>
            </a:r>
            <a:endParaRPr sz="700">
              <a:latin typeface="Calibri"/>
              <a:cs typeface="Calibri"/>
            </a:endParaRPr>
          </a:p>
        </p:txBody>
      </p:sp>
      <p:sp>
        <p:nvSpPr>
          <p:cNvPr id="65" name="object 62"/>
          <p:cNvSpPr txBox="1"/>
          <p:nvPr/>
        </p:nvSpPr>
        <p:spPr>
          <a:xfrm>
            <a:off x="8203947" y="2743202"/>
            <a:ext cx="571500" cy="433965"/>
          </a:xfrm>
          <a:prstGeom prst="rect">
            <a:avLst/>
          </a:prstGeom>
        </p:spPr>
        <p:txBody>
          <a:bodyPr vert="horz" wrap="square" lIns="0" tIns="0" rIns="0" bIns="0" rtlCol="0">
            <a:spAutoFit/>
          </a:bodyPr>
          <a:lstStyle/>
          <a:p>
            <a:pPr marL="12697" marR="5080">
              <a:lnSpc>
                <a:spcPct val="160000"/>
              </a:lnSpc>
            </a:pPr>
            <a:r>
              <a:rPr sz="600" dirty="0">
                <a:latin typeface="Calibri"/>
                <a:cs typeface="Calibri"/>
              </a:rPr>
              <a:t>Ferrosilicon  Ferro</a:t>
            </a:r>
            <a:r>
              <a:rPr sz="600" spc="-80" dirty="0">
                <a:latin typeface="Calibri"/>
                <a:cs typeface="Calibri"/>
              </a:rPr>
              <a:t> </a:t>
            </a:r>
            <a:r>
              <a:rPr sz="600" dirty="0">
                <a:latin typeface="Calibri"/>
                <a:cs typeface="Calibri"/>
              </a:rPr>
              <a:t>Manganese  </a:t>
            </a:r>
            <a:r>
              <a:rPr sz="600" spc="-4" dirty="0">
                <a:latin typeface="Calibri"/>
                <a:cs typeface="Calibri"/>
              </a:rPr>
              <a:t>Silicomanganese</a:t>
            </a:r>
            <a:endParaRPr sz="600">
              <a:latin typeface="Calibri"/>
              <a:cs typeface="Calibri"/>
            </a:endParaRPr>
          </a:p>
        </p:txBody>
      </p:sp>
      <p:sp>
        <p:nvSpPr>
          <p:cNvPr id="66" name="object 63"/>
          <p:cNvSpPr txBox="1"/>
          <p:nvPr/>
        </p:nvSpPr>
        <p:spPr>
          <a:xfrm>
            <a:off x="9194690" y="2798067"/>
            <a:ext cx="339090" cy="387286"/>
          </a:xfrm>
          <a:prstGeom prst="rect">
            <a:avLst/>
          </a:prstGeom>
        </p:spPr>
        <p:txBody>
          <a:bodyPr vert="horz" wrap="square" lIns="0" tIns="0" rIns="0" bIns="0" rtlCol="0">
            <a:spAutoFit/>
          </a:bodyPr>
          <a:lstStyle/>
          <a:p>
            <a:pPr marL="12697"/>
            <a:r>
              <a:rPr lang="en-US" sz="600" dirty="0">
                <a:latin typeface="Calibri"/>
                <a:cs typeface="Calibri"/>
              </a:rPr>
              <a:t>21,5</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p>
          <a:p>
            <a:pPr marL="12697">
              <a:spcBef>
                <a:spcPts val="430"/>
              </a:spcBef>
            </a:pPr>
            <a:r>
              <a:rPr lang="en-US" sz="600" dirty="0">
                <a:latin typeface="Calibri"/>
                <a:cs typeface="Calibri"/>
              </a:rPr>
              <a:t>67,5</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p>
          <a:p>
            <a:pPr marL="12697">
              <a:spcBef>
                <a:spcPts val="430"/>
              </a:spcBef>
            </a:pPr>
            <a:r>
              <a:rPr lang="en-US" sz="600" spc="-4" dirty="0">
                <a:latin typeface="Calibri"/>
                <a:cs typeface="Calibri"/>
              </a:rPr>
              <a:t>43</a:t>
            </a:r>
            <a:r>
              <a:rPr sz="600" spc="-4" dirty="0">
                <a:latin typeface="Calibri"/>
                <a:cs typeface="Calibri"/>
              </a:rPr>
              <a:t>,000</a:t>
            </a:r>
            <a:r>
              <a:rPr sz="600" spc="-95" dirty="0">
                <a:latin typeface="Calibri"/>
                <a:cs typeface="Calibri"/>
              </a:rPr>
              <a:t> </a:t>
            </a:r>
            <a:r>
              <a:rPr sz="600" dirty="0">
                <a:latin typeface="Calibri"/>
                <a:cs typeface="Calibri"/>
              </a:rPr>
              <a:t>mt</a:t>
            </a:r>
          </a:p>
        </p:txBody>
      </p:sp>
      <p:sp>
        <p:nvSpPr>
          <p:cNvPr id="67" name="object 64"/>
          <p:cNvSpPr txBox="1"/>
          <p:nvPr/>
        </p:nvSpPr>
        <p:spPr>
          <a:xfrm>
            <a:off x="8478268" y="6712712"/>
            <a:ext cx="1055370" cy="237886"/>
          </a:xfrm>
          <a:prstGeom prst="rect">
            <a:avLst/>
          </a:prstGeom>
        </p:spPr>
        <p:txBody>
          <a:bodyPr vert="horz" wrap="square" lIns="0" tIns="0" rIns="0" bIns="0" rtlCol="0">
            <a:spAutoFit/>
          </a:bodyPr>
          <a:lstStyle/>
          <a:p>
            <a:pPr marL="12697"/>
            <a:r>
              <a:rPr sz="700" b="1" dirty="0">
                <a:solidFill>
                  <a:srgbClr val="00355F"/>
                </a:solidFill>
                <a:latin typeface="Calibri"/>
                <a:cs typeface="Calibri"/>
              </a:rPr>
              <a:t>Chateau Feuillet,</a:t>
            </a:r>
            <a:r>
              <a:rPr sz="700" b="1" spc="-114" dirty="0">
                <a:solidFill>
                  <a:srgbClr val="00355F"/>
                </a:solidFill>
                <a:latin typeface="Calibri"/>
                <a:cs typeface="Calibri"/>
              </a:rPr>
              <a:t> </a:t>
            </a:r>
            <a:r>
              <a:rPr sz="700" b="1" dirty="0">
                <a:solidFill>
                  <a:srgbClr val="00355F"/>
                </a:solidFill>
                <a:latin typeface="Calibri"/>
                <a:cs typeface="Calibri"/>
              </a:rPr>
              <a:t>France</a:t>
            </a:r>
            <a:endParaRPr sz="700">
              <a:latin typeface="Calibri"/>
              <a:cs typeface="Calibri"/>
            </a:endParaRPr>
          </a:p>
          <a:p>
            <a:pPr marR="5080" algn="r">
              <a:spcBef>
                <a:spcPts val="295"/>
              </a:spcBef>
            </a:pPr>
            <a:r>
              <a:rPr sz="600" dirty="0">
                <a:latin typeface="Calibri"/>
                <a:cs typeface="Calibri"/>
              </a:rPr>
              <a:t>23,0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p:txBody>
      </p:sp>
      <p:sp>
        <p:nvSpPr>
          <p:cNvPr id="68" name="object 65"/>
          <p:cNvSpPr txBox="1"/>
          <p:nvPr/>
        </p:nvSpPr>
        <p:spPr>
          <a:xfrm>
            <a:off x="9194427" y="7003542"/>
            <a:ext cx="339725" cy="239809"/>
          </a:xfrm>
          <a:prstGeom prst="rect">
            <a:avLst/>
          </a:prstGeom>
        </p:spPr>
        <p:txBody>
          <a:bodyPr vert="horz" wrap="square" lIns="0" tIns="0" rIns="0" bIns="0" rtlCol="0">
            <a:spAutoFit/>
          </a:bodyPr>
          <a:lstStyle/>
          <a:p>
            <a:pPr marL="12697"/>
            <a:r>
              <a:rPr sz="600" spc="-4" dirty="0">
                <a:latin typeface="Calibri"/>
                <a:cs typeface="Calibri"/>
              </a:rPr>
              <a:t>20,000</a:t>
            </a:r>
            <a:r>
              <a:rPr sz="600" spc="-95" dirty="0">
                <a:latin typeface="Calibri"/>
                <a:cs typeface="Calibri"/>
              </a:rPr>
              <a:t> </a:t>
            </a:r>
            <a:r>
              <a:rPr sz="600" dirty="0">
                <a:latin typeface="Calibri"/>
                <a:cs typeface="Calibri"/>
              </a:rPr>
              <a:t>mt</a:t>
            </a:r>
            <a:endParaRPr sz="600">
              <a:latin typeface="Calibri"/>
              <a:cs typeface="Calibri"/>
            </a:endParaRPr>
          </a:p>
          <a:p>
            <a:pPr marL="12697">
              <a:spcBef>
                <a:spcPts val="430"/>
              </a:spcBef>
            </a:pPr>
            <a:r>
              <a:rPr sz="600" dirty="0">
                <a:latin typeface="Calibri"/>
                <a:cs typeface="Calibri"/>
              </a:rPr>
              <a:t>15,0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p:txBody>
      </p:sp>
      <p:sp>
        <p:nvSpPr>
          <p:cNvPr id="69" name="object 66"/>
          <p:cNvSpPr txBox="1"/>
          <p:nvPr/>
        </p:nvSpPr>
        <p:spPr>
          <a:xfrm>
            <a:off x="8478268" y="3377438"/>
            <a:ext cx="594996"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Dumbria,</a:t>
            </a:r>
            <a:r>
              <a:rPr sz="700" b="1" spc="-100" dirty="0">
                <a:solidFill>
                  <a:srgbClr val="00355F"/>
                </a:solidFill>
                <a:latin typeface="Calibri"/>
                <a:cs typeface="Calibri"/>
              </a:rPr>
              <a:t> </a:t>
            </a:r>
            <a:r>
              <a:rPr sz="700" b="1" dirty="0">
                <a:solidFill>
                  <a:srgbClr val="00355F"/>
                </a:solidFill>
                <a:latin typeface="Calibri"/>
                <a:cs typeface="Calibri"/>
              </a:rPr>
              <a:t>Spain</a:t>
            </a:r>
            <a:endParaRPr sz="700">
              <a:latin typeface="Calibri"/>
              <a:cs typeface="Calibri"/>
            </a:endParaRPr>
          </a:p>
        </p:txBody>
      </p:sp>
      <p:sp>
        <p:nvSpPr>
          <p:cNvPr id="70" name="object 67"/>
          <p:cNvSpPr txBox="1"/>
          <p:nvPr/>
        </p:nvSpPr>
        <p:spPr>
          <a:xfrm>
            <a:off x="8203945" y="3543301"/>
            <a:ext cx="387350" cy="92333"/>
          </a:xfrm>
          <a:prstGeom prst="rect">
            <a:avLst/>
          </a:prstGeom>
        </p:spPr>
        <p:txBody>
          <a:bodyPr vert="horz" wrap="square" lIns="0" tIns="0" rIns="0" bIns="0" rtlCol="0">
            <a:spAutoFit/>
          </a:bodyPr>
          <a:lstStyle/>
          <a:p>
            <a:pPr marL="12697"/>
            <a:r>
              <a:rPr sz="600" dirty="0">
                <a:latin typeface="Calibri"/>
                <a:cs typeface="Calibri"/>
              </a:rPr>
              <a:t>Ferrosilicon</a:t>
            </a:r>
            <a:endParaRPr sz="600">
              <a:latin typeface="Calibri"/>
              <a:cs typeface="Calibri"/>
            </a:endParaRPr>
          </a:p>
        </p:txBody>
      </p:sp>
      <p:sp>
        <p:nvSpPr>
          <p:cNvPr id="71" name="object 68"/>
          <p:cNvSpPr txBox="1"/>
          <p:nvPr/>
        </p:nvSpPr>
        <p:spPr>
          <a:xfrm>
            <a:off x="9195010" y="3543301"/>
            <a:ext cx="339090" cy="92333"/>
          </a:xfrm>
          <a:prstGeom prst="rect">
            <a:avLst/>
          </a:prstGeom>
        </p:spPr>
        <p:txBody>
          <a:bodyPr vert="horz" wrap="square" lIns="0" tIns="0" rIns="0" bIns="0" rtlCol="0">
            <a:spAutoFit/>
          </a:bodyPr>
          <a:lstStyle/>
          <a:p>
            <a:pPr marL="12697"/>
            <a:r>
              <a:rPr sz="600" dirty="0">
                <a:latin typeface="Calibri"/>
                <a:cs typeface="Calibri"/>
              </a:rPr>
              <a:t>61,0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p:txBody>
      </p:sp>
      <p:sp>
        <p:nvSpPr>
          <p:cNvPr id="72" name="object 69"/>
          <p:cNvSpPr txBox="1"/>
          <p:nvPr/>
        </p:nvSpPr>
        <p:spPr>
          <a:xfrm>
            <a:off x="8478266" y="3829305"/>
            <a:ext cx="501015"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Sabon,</a:t>
            </a:r>
            <a:r>
              <a:rPr sz="700" b="1" spc="-110" dirty="0">
                <a:solidFill>
                  <a:srgbClr val="00355F"/>
                </a:solidFill>
                <a:latin typeface="Calibri"/>
                <a:cs typeface="Calibri"/>
              </a:rPr>
              <a:t> </a:t>
            </a:r>
            <a:r>
              <a:rPr sz="700" b="1" dirty="0">
                <a:solidFill>
                  <a:srgbClr val="00355F"/>
                </a:solidFill>
                <a:latin typeface="Calibri"/>
                <a:cs typeface="Calibri"/>
              </a:rPr>
              <a:t>Spain</a:t>
            </a:r>
            <a:endParaRPr sz="700">
              <a:latin typeface="Calibri"/>
              <a:cs typeface="Calibri"/>
            </a:endParaRPr>
          </a:p>
        </p:txBody>
      </p:sp>
      <p:sp>
        <p:nvSpPr>
          <p:cNvPr id="73" name="object 70"/>
          <p:cNvSpPr txBox="1"/>
          <p:nvPr/>
        </p:nvSpPr>
        <p:spPr>
          <a:xfrm>
            <a:off x="9194896" y="3995167"/>
            <a:ext cx="339090" cy="92333"/>
          </a:xfrm>
          <a:prstGeom prst="rect">
            <a:avLst/>
          </a:prstGeom>
        </p:spPr>
        <p:txBody>
          <a:bodyPr vert="horz" wrap="square" lIns="0" tIns="0" rIns="0" bIns="0" rtlCol="0">
            <a:spAutoFit/>
          </a:bodyPr>
          <a:lstStyle/>
          <a:p>
            <a:pPr marL="12697"/>
            <a:r>
              <a:rPr sz="600" dirty="0">
                <a:latin typeface="Calibri"/>
                <a:cs typeface="Calibri"/>
              </a:rPr>
              <a:t>40,0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p:txBody>
      </p:sp>
      <p:sp>
        <p:nvSpPr>
          <p:cNvPr id="74" name="object 71"/>
          <p:cNvSpPr txBox="1"/>
          <p:nvPr/>
        </p:nvSpPr>
        <p:spPr>
          <a:xfrm>
            <a:off x="8478268" y="4880866"/>
            <a:ext cx="695325"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Pierrefitte,</a:t>
            </a:r>
            <a:r>
              <a:rPr sz="700" b="1" spc="-110" dirty="0">
                <a:solidFill>
                  <a:srgbClr val="00355F"/>
                </a:solidFill>
                <a:latin typeface="Calibri"/>
                <a:cs typeface="Calibri"/>
              </a:rPr>
              <a:t> </a:t>
            </a:r>
            <a:r>
              <a:rPr sz="700" b="1" dirty="0">
                <a:solidFill>
                  <a:srgbClr val="00355F"/>
                </a:solidFill>
                <a:latin typeface="Calibri"/>
                <a:cs typeface="Calibri"/>
              </a:rPr>
              <a:t>France</a:t>
            </a:r>
            <a:endParaRPr sz="700">
              <a:latin typeface="Calibri"/>
              <a:cs typeface="Calibri"/>
            </a:endParaRPr>
          </a:p>
        </p:txBody>
      </p:sp>
      <p:sp>
        <p:nvSpPr>
          <p:cNvPr id="75" name="object 72"/>
          <p:cNvSpPr txBox="1"/>
          <p:nvPr/>
        </p:nvSpPr>
        <p:spPr>
          <a:xfrm>
            <a:off x="8203947" y="5046728"/>
            <a:ext cx="346710" cy="92333"/>
          </a:xfrm>
          <a:prstGeom prst="rect">
            <a:avLst/>
          </a:prstGeom>
        </p:spPr>
        <p:txBody>
          <a:bodyPr vert="horz" wrap="square" lIns="0" tIns="0" rIns="0" bIns="0" rtlCol="0">
            <a:spAutoFit/>
          </a:bodyPr>
          <a:lstStyle/>
          <a:p>
            <a:pPr marL="12697"/>
            <a:r>
              <a:rPr sz="600" spc="-4" dirty="0">
                <a:latin typeface="Calibri"/>
                <a:cs typeface="Calibri"/>
              </a:rPr>
              <a:t>Inoculants</a:t>
            </a:r>
            <a:endParaRPr sz="600">
              <a:latin typeface="Calibri"/>
              <a:cs typeface="Calibri"/>
            </a:endParaRPr>
          </a:p>
        </p:txBody>
      </p:sp>
      <p:sp>
        <p:nvSpPr>
          <p:cNvPr id="76" name="object 73"/>
          <p:cNvSpPr txBox="1"/>
          <p:nvPr/>
        </p:nvSpPr>
        <p:spPr>
          <a:xfrm>
            <a:off x="9194427" y="5046728"/>
            <a:ext cx="339725" cy="92333"/>
          </a:xfrm>
          <a:prstGeom prst="rect">
            <a:avLst/>
          </a:prstGeom>
        </p:spPr>
        <p:txBody>
          <a:bodyPr vert="horz" wrap="square" lIns="0" tIns="0" rIns="0" bIns="0" rtlCol="0">
            <a:spAutoFit/>
          </a:bodyPr>
          <a:lstStyle/>
          <a:p>
            <a:pPr marL="12697"/>
            <a:r>
              <a:rPr sz="600" spc="-4" dirty="0">
                <a:latin typeface="Calibri"/>
                <a:cs typeface="Calibri"/>
              </a:rPr>
              <a:t>14,000</a:t>
            </a:r>
            <a:r>
              <a:rPr sz="600" spc="-95" dirty="0">
                <a:latin typeface="Calibri"/>
                <a:cs typeface="Calibri"/>
              </a:rPr>
              <a:t> </a:t>
            </a:r>
            <a:r>
              <a:rPr sz="600" dirty="0">
                <a:latin typeface="Calibri"/>
                <a:cs typeface="Calibri"/>
              </a:rPr>
              <a:t>mt</a:t>
            </a:r>
            <a:endParaRPr sz="600">
              <a:latin typeface="Calibri"/>
              <a:cs typeface="Calibri"/>
            </a:endParaRPr>
          </a:p>
        </p:txBody>
      </p:sp>
      <p:sp>
        <p:nvSpPr>
          <p:cNvPr id="77" name="object 74"/>
          <p:cNvSpPr txBox="1"/>
          <p:nvPr/>
        </p:nvSpPr>
        <p:spPr>
          <a:xfrm>
            <a:off x="8478266" y="5333492"/>
            <a:ext cx="665480"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Anglefort,</a:t>
            </a:r>
            <a:r>
              <a:rPr sz="700" b="1" spc="-105" dirty="0">
                <a:solidFill>
                  <a:srgbClr val="00355F"/>
                </a:solidFill>
                <a:latin typeface="Calibri"/>
                <a:cs typeface="Calibri"/>
              </a:rPr>
              <a:t> </a:t>
            </a:r>
            <a:r>
              <a:rPr sz="700" b="1" dirty="0">
                <a:solidFill>
                  <a:srgbClr val="00355F"/>
                </a:solidFill>
                <a:latin typeface="Calibri"/>
                <a:cs typeface="Calibri"/>
              </a:rPr>
              <a:t>France</a:t>
            </a:r>
            <a:endParaRPr sz="700">
              <a:latin typeface="Calibri"/>
              <a:cs typeface="Calibri"/>
            </a:endParaRPr>
          </a:p>
        </p:txBody>
      </p:sp>
      <p:sp>
        <p:nvSpPr>
          <p:cNvPr id="78" name="object 75"/>
          <p:cNvSpPr txBox="1"/>
          <p:nvPr/>
        </p:nvSpPr>
        <p:spPr>
          <a:xfrm>
            <a:off x="8203947" y="5499355"/>
            <a:ext cx="226060" cy="92333"/>
          </a:xfrm>
          <a:prstGeom prst="rect">
            <a:avLst/>
          </a:prstGeom>
        </p:spPr>
        <p:txBody>
          <a:bodyPr vert="horz" wrap="square" lIns="0" tIns="0" rIns="0" bIns="0" rtlCol="0">
            <a:spAutoFit/>
          </a:bodyPr>
          <a:lstStyle/>
          <a:p>
            <a:pPr marL="12697"/>
            <a:r>
              <a:rPr sz="600" dirty="0">
                <a:latin typeface="Calibri"/>
                <a:cs typeface="Calibri"/>
              </a:rPr>
              <a:t>Silicon</a:t>
            </a:r>
            <a:endParaRPr sz="600">
              <a:latin typeface="Calibri"/>
              <a:cs typeface="Calibri"/>
            </a:endParaRPr>
          </a:p>
        </p:txBody>
      </p:sp>
      <p:sp>
        <p:nvSpPr>
          <p:cNvPr id="79" name="object 76"/>
          <p:cNvSpPr txBox="1"/>
          <p:nvPr/>
        </p:nvSpPr>
        <p:spPr>
          <a:xfrm>
            <a:off x="9194896" y="5499356"/>
            <a:ext cx="339090" cy="92333"/>
          </a:xfrm>
          <a:prstGeom prst="rect">
            <a:avLst/>
          </a:prstGeom>
        </p:spPr>
        <p:txBody>
          <a:bodyPr vert="horz" wrap="square" lIns="0" tIns="0" rIns="0" bIns="0" rtlCol="0">
            <a:spAutoFit/>
          </a:bodyPr>
          <a:lstStyle/>
          <a:p>
            <a:pPr marL="12697"/>
            <a:r>
              <a:rPr sz="600" dirty="0">
                <a:latin typeface="Calibri"/>
                <a:cs typeface="Calibri"/>
              </a:rPr>
              <a:t>3</a:t>
            </a:r>
            <a:r>
              <a:rPr lang="en-US" sz="600" dirty="0">
                <a:latin typeface="Calibri"/>
                <a:cs typeface="Calibri"/>
              </a:rPr>
              <a:t>8</a:t>
            </a:r>
            <a:r>
              <a:rPr sz="600" dirty="0">
                <a:latin typeface="Calibri"/>
                <a:cs typeface="Calibri"/>
              </a:rPr>
              <a:t>,0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p>
        </p:txBody>
      </p:sp>
      <p:sp>
        <p:nvSpPr>
          <p:cNvPr id="80" name="object 77"/>
          <p:cNvSpPr txBox="1"/>
          <p:nvPr/>
        </p:nvSpPr>
        <p:spPr>
          <a:xfrm>
            <a:off x="8478268" y="5786122"/>
            <a:ext cx="1055370" cy="259686"/>
          </a:xfrm>
          <a:prstGeom prst="rect">
            <a:avLst/>
          </a:prstGeom>
        </p:spPr>
        <p:txBody>
          <a:bodyPr vert="horz" wrap="square" lIns="0" tIns="0" rIns="0" bIns="0" rtlCol="0">
            <a:spAutoFit/>
          </a:bodyPr>
          <a:lstStyle/>
          <a:p>
            <a:pPr marL="12697"/>
            <a:r>
              <a:rPr sz="700" b="1" spc="-4" dirty="0">
                <a:solidFill>
                  <a:srgbClr val="00355F"/>
                </a:solidFill>
                <a:latin typeface="Calibri"/>
                <a:cs typeface="Calibri"/>
              </a:rPr>
              <a:t>Les </a:t>
            </a:r>
            <a:r>
              <a:rPr sz="700" b="1" dirty="0">
                <a:solidFill>
                  <a:srgbClr val="00355F"/>
                </a:solidFill>
                <a:latin typeface="Calibri"/>
                <a:cs typeface="Calibri"/>
              </a:rPr>
              <a:t>Clavaux,</a:t>
            </a:r>
            <a:r>
              <a:rPr sz="700" b="1" spc="-85" dirty="0">
                <a:solidFill>
                  <a:srgbClr val="00355F"/>
                </a:solidFill>
                <a:latin typeface="Calibri"/>
                <a:cs typeface="Calibri"/>
              </a:rPr>
              <a:t> </a:t>
            </a:r>
            <a:r>
              <a:rPr sz="700" b="1" dirty="0">
                <a:solidFill>
                  <a:srgbClr val="00355F"/>
                </a:solidFill>
                <a:latin typeface="Calibri"/>
                <a:cs typeface="Calibri"/>
              </a:rPr>
              <a:t>France</a:t>
            </a:r>
            <a:endParaRPr sz="700" dirty="0">
              <a:latin typeface="Calibri"/>
              <a:cs typeface="Calibri"/>
            </a:endParaRPr>
          </a:p>
          <a:p>
            <a:pPr marR="5080" algn="r">
              <a:spcBef>
                <a:spcPts val="465"/>
              </a:spcBef>
            </a:pPr>
            <a:r>
              <a:rPr sz="600" dirty="0">
                <a:latin typeface="Calibri"/>
                <a:cs typeface="Calibri"/>
              </a:rPr>
              <a:t>3</a:t>
            </a:r>
            <a:r>
              <a:rPr lang="en-US" sz="600" dirty="0">
                <a:latin typeface="Calibri"/>
                <a:cs typeface="Calibri"/>
              </a:rPr>
              <a:t>8</a:t>
            </a:r>
            <a:r>
              <a:rPr sz="600" dirty="0">
                <a:latin typeface="Calibri"/>
                <a:cs typeface="Calibri"/>
              </a:rPr>
              <a:t>,0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p>
        </p:txBody>
      </p:sp>
      <p:sp>
        <p:nvSpPr>
          <p:cNvPr id="81" name="object 78"/>
          <p:cNvSpPr txBox="1"/>
          <p:nvPr/>
        </p:nvSpPr>
        <p:spPr>
          <a:xfrm>
            <a:off x="8478266" y="6238748"/>
            <a:ext cx="735330" cy="107722"/>
          </a:xfrm>
          <a:prstGeom prst="rect">
            <a:avLst/>
          </a:prstGeom>
        </p:spPr>
        <p:txBody>
          <a:bodyPr vert="horz" wrap="square" lIns="0" tIns="0" rIns="0" bIns="0" rtlCol="0">
            <a:spAutoFit/>
          </a:bodyPr>
          <a:lstStyle/>
          <a:p>
            <a:pPr marL="12697"/>
            <a:r>
              <a:rPr sz="700" b="1" spc="-4" dirty="0">
                <a:solidFill>
                  <a:srgbClr val="00355F"/>
                </a:solidFill>
                <a:latin typeface="Calibri"/>
                <a:cs typeface="Calibri"/>
              </a:rPr>
              <a:t>Montricher,</a:t>
            </a:r>
            <a:r>
              <a:rPr sz="700" b="1" spc="-65" dirty="0">
                <a:solidFill>
                  <a:srgbClr val="00355F"/>
                </a:solidFill>
                <a:latin typeface="Calibri"/>
                <a:cs typeface="Calibri"/>
              </a:rPr>
              <a:t> </a:t>
            </a:r>
            <a:r>
              <a:rPr sz="700" b="1" dirty="0">
                <a:solidFill>
                  <a:srgbClr val="00355F"/>
                </a:solidFill>
                <a:latin typeface="Calibri"/>
                <a:cs typeface="Calibri"/>
              </a:rPr>
              <a:t>France</a:t>
            </a:r>
            <a:endParaRPr sz="700">
              <a:latin typeface="Calibri"/>
              <a:cs typeface="Calibri"/>
            </a:endParaRPr>
          </a:p>
        </p:txBody>
      </p:sp>
      <p:sp>
        <p:nvSpPr>
          <p:cNvPr id="82" name="object 79"/>
          <p:cNvSpPr txBox="1"/>
          <p:nvPr/>
        </p:nvSpPr>
        <p:spPr>
          <a:xfrm>
            <a:off x="9194896" y="6404608"/>
            <a:ext cx="339090" cy="92333"/>
          </a:xfrm>
          <a:prstGeom prst="rect">
            <a:avLst/>
          </a:prstGeom>
        </p:spPr>
        <p:txBody>
          <a:bodyPr vert="horz" wrap="square" lIns="0" tIns="0" rIns="0" bIns="0" rtlCol="0">
            <a:spAutoFit/>
          </a:bodyPr>
          <a:lstStyle/>
          <a:p>
            <a:pPr marL="12697"/>
            <a:r>
              <a:rPr sz="600" dirty="0">
                <a:latin typeface="Calibri"/>
                <a:cs typeface="Calibri"/>
              </a:rPr>
              <a:t>33,0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p:txBody>
      </p:sp>
      <p:sp>
        <p:nvSpPr>
          <p:cNvPr id="83" name="object 80"/>
          <p:cNvSpPr txBox="1"/>
          <p:nvPr/>
        </p:nvSpPr>
        <p:spPr>
          <a:xfrm>
            <a:off x="8478268" y="4303267"/>
            <a:ext cx="577215"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Monzon,</a:t>
            </a:r>
            <a:r>
              <a:rPr sz="700" b="1" spc="-105" dirty="0">
                <a:solidFill>
                  <a:srgbClr val="00355F"/>
                </a:solidFill>
                <a:latin typeface="Calibri"/>
                <a:cs typeface="Calibri"/>
              </a:rPr>
              <a:t> </a:t>
            </a:r>
            <a:r>
              <a:rPr sz="700" b="1" dirty="0">
                <a:solidFill>
                  <a:srgbClr val="00355F"/>
                </a:solidFill>
                <a:latin typeface="Calibri"/>
                <a:cs typeface="Calibri"/>
              </a:rPr>
              <a:t>Spain</a:t>
            </a:r>
            <a:endParaRPr sz="700">
              <a:latin typeface="Calibri"/>
              <a:cs typeface="Calibri"/>
            </a:endParaRPr>
          </a:p>
        </p:txBody>
      </p:sp>
      <p:sp>
        <p:nvSpPr>
          <p:cNvPr id="84" name="object 81"/>
          <p:cNvSpPr txBox="1"/>
          <p:nvPr/>
        </p:nvSpPr>
        <p:spPr>
          <a:xfrm>
            <a:off x="8203947" y="4392931"/>
            <a:ext cx="571500" cy="286232"/>
          </a:xfrm>
          <a:prstGeom prst="rect">
            <a:avLst/>
          </a:prstGeom>
        </p:spPr>
        <p:txBody>
          <a:bodyPr vert="horz" wrap="square" lIns="0" tIns="0" rIns="0" bIns="0" rtlCol="0">
            <a:spAutoFit/>
          </a:bodyPr>
          <a:lstStyle/>
          <a:p>
            <a:pPr marL="12697" marR="5080">
              <a:lnSpc>
                <a:spcPct val="160000"/>
              </a:lnSpc>
            </a:pPr>
            <a:r>
              <a:rPr sz="600" dirty="0">
                <a:latin typeface="Calibri"/>
                <a:cs typeface="Calibri"/>
              </a:rPr>
              <a:t>Ferro</a:t>
            </a:r>
            <a:r>
              <a:rPr sz="600" spc="-80" dirty="0">
                <a:latin typeface="Calibri"/>
                <a:cs typeface="Calibri"/>
              </a:rPr>
              <a:t> </a:t>
            </a:r>
            <a:r>
              <a:rPr sz="600" dirty="0">
                <a:latin typeface="Calibri"/>
                <a:cs typeface="Calibri"/>
              </a:rPr>
              <a:t>Manganese  </a:t>
            </a:r>
            <a:r>
              <a:rPr sz="600" spc="-4" dirty="0">
                <a:latin typeface="Calibri"/>
                <a:cs typeface="Calibri"/>
              </a:rPr>
              <a:t>Silicomanganese</a:t>
            </a:r>
            <a:endParaRPr sz="600">
              <a:latin typeface="Calibri"/>
              <a:cs typeface="Calibri"/>
            </a:endParaRPr>
          </a:p>
        </p:txBody>
      </p:sp>
      <p:sp>
        <p:nvSpPr>
          <p:cNvPr id="85" name="object 82"/>
          <p:cNvSpPr txBox="1"/>
          <p:nvPr/>
        </p:nvSpPr>
        <p:spPr>
          <a:xfrm>
            <a:off x="9194690" y="4447795"/>
            <a:ext cx="339090" cy="239809"/>
          </a:xfrm>
          <a:prstGeom prst="rect">
            <a:avLst/>
          </a:prstGeom>
        </p:spPr>
        <p:txBody>
          <a:bodyPr vert="horz" wrap="square" lIns="0" tIns="0" rIns="0" bIns="0" rtlCol="0">
            <a:spAutoFit/>
          </a:bodyPr>
          <a:lstStyle/>
          <a:p>
            <a:pPr marL="12697"/>
            <a:r>
              <a:rPr lang="en-US" sz="600" dirty="0">
                <a:latin typeface="Calibri"/>
                <a:cs typeface="Calibri"/>
              </a:rPr>
              <a:t>57</a:t>
            </a:r>
            <a:r>
              <a:rPr sz="600" dirty="0">
                <a:latin typeface="Calibri"/>
                <a:cs typeface="Calibri"/>
              </a:rPr>
              <a:t>,0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p>
          <a:p>
            <a:pPr marL="12697">
              <a:spcBef>
                <a:spcPts val="430"/>
              </a:spcBef>
            </a:pPr>
            <a:r>
              <a:rPr lang="en-US" sz="600" spc="-4" dirty="0">
                <a:latin typeface="Calibri"/>
                <a:cs typeface="Calibri"/>
              </a:rPr>
              <a:t>5</a:t>
            </a:r>
            <a:r>
              <a:rPr sz="600" spc="-4" dirty="0">
                <a:latin typeface="Calibri"/>
                <a:cs typeface="Calibri"/>
              </a:rPr>
              <a:t>0,000</a:t>
            </a:r>
            <a:r>
              <a:rPr sz="600" spc="-95" dirty="0">
                <a:latin typeface="Calibri"/>
                <a:cs typeface="Calibri"/>
              </a:rPr>
              <a:t> </a:t>
            </a:r>
            <a:r>
              <a:rPr sz="600" dirty="0">
                <a:latin typeface="Calibri"/>
                <a:cs typeface="Calibri"/>
              </a:rPr>
              <a:t>mt</a:t>
            </a:r>
          </a:p>
        </p:txBody>
      </p:sp>
      <p:sp>
        <p:nvSpPr>
          <p:cNvPr id="86" name="object 83"/>
          <p:cNvSpPr txBox="1"/>
          <p:nvPr/>
        </p:nvSpPr>
        <p:spPr>
          <a:xfrm>
            <a:off x="4535680" y="2039366"/>
            <a:ext cx="580390"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Serrabal,</a:t>
            </a:r>
            <a:r>
              <a:rPr sz="700" b="1" spc="-110" dirty="0">
                <a:solidFill>
                  <a:srgbClr val="00355F"/>
                </a:solidFill>
                <a:latin typeface="Calibri"/>
                <a:cs typeface="Calibri"/>
              </a:rPr>
              <a:t> </a:t>
            </a:r>
            <a:r>
              <a:rPr sz="700" b="1" dirty="0">
                <a:solidFill>
                  <a:srgbClr val="00355F"/>
                </a:solidFill>
                <a:latin typeface="Calibri"/>
                <a:cs typeface="Calibri"/>
              </a:rPr>
              <a:t>Spain</a:t>
            </a:r>
            <a:endParaRPr sz="700">
              <a:latin typeface="Calibri"/>
              <a:cs typeface="Calibri"/>
            </a:endParaRPr>
          </a:p>
        </p:txBody>
      </p:sp>
      <p:sp>
        <p:nvSpPr>
          <p:cNvPr id="87" name="object 84"/>
          <p:cNvSpPr txBox="1"/>
          <p:nvPr/>
        </p:nvSpPr>
        <p:spPr>
          <a:xfrm>
            <a:off x="2248156" y="2039366"/>
            <a:ext cx="936625"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New Castle, South</a:t>
            </a:r>
            <a:r>
              <a:rPr sz="700" b="1" spc="-110" dirty="0">
                <a:solidFill>
                  <a:srgbClr val="00355F"/>
                </a:solidFill>
                <a:latin typeface="Calibri"/>
                <a:cs typeface="Calibri"/>
              </a:rPr>
              <a:t> </a:t>
            </a:r>
            <a:r>
              <a:rPr sz="700" b="1" dirty="0">
                <a:solidFill>
                  <a:srgbClr val="00355F"/>
                </a:solidFill>
                <a:latin typeface="Calibri"/>
                <a:cs typeface="Calibri"/>
              </a:rPr>
              <a:t>Africa</a:t>
            </a:r>
            <a:endParaRPr sz="700">
              <a:latin typeface="Calibri"/>
              <a:cs typeface="Calibri"/>
            </a:endParaRPr>
          </a:p>
        </p:txBody>
      </p:sp>
      <p:sp>
        <p:nvSpPr>
          <p:cNvPr id="88" name="object 85"/>
          <p:cNvSpPr txBox="1"/>
          <p:nvPr/>
        </p:nvSpPr>
        <p:spPr>
          <a:xfrm>
            <a:off x="2248156" y="2421128"/>
            <a:ext cx="546735"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Police,</a:t>
            </a:r>
            <a:r>
              <a:rPr sz="700" b="1" spc="-100" dirty="0">
                <a:solidFill>
                  <a:srgbClr val="00355F"/>
                </a:solidFill>
                <a:latin typeface="Calibri"/>
                <a:cs typeface="Calibri"/>
              </a:rPr>
              <a:t> </a:t>
            </a:r>
            <a:r>
              <a:rPr sz="700" b="1" dirty="0">
                <a:solidFill>
                  <a:srgbClr val="00355F"/>
                </a:solidFill>
                <a:latin typeface="Calibri"/>
                <a:cs typeface="Calibri"/>
              </a:rPr>
              <a:t>Poland</a:t>
            </a:r>
            <a:endParaRPr sz="700">
              <a:latin typeface="Calibri"/>
              <a:cs typeface="Calibri"/>
            </a:endParaRPr>
          </a:p>
        </p:txBody>
      </p:sp>
      <p:sp>
        <p:nvSpPr>
          <p:cNvPr id="89" name="object 86"/>
          <p:cNvSpPr txBox="1"/>
          <p:nvPr/>
        </p:nvSpPr>
        <p:spPr>
          <a:xfrm>
            <a:off x="1973835" y="2586991"/>
            <a:ext cx="379095" cy="92333"/>
          </a:xfrm>
          <a:prstGeom prst="rect">
            <a:avLst/>
          </a:prstGeom>
        </p:spPr>
        <p:txBody>
          <a:bodyPr vert="horz" wrap="square" lIns="0" tIns="0" rIns="0" bIns="0" rtlCol="0">
            <a:spAutoFit/>
          </a:bodyPr>
          <a:lstStyle/>
          <a:p>
            <a:pPr marL="12697"/>
            <a:r>
              <a:rPr sz="600" spc="-4" dirty="0">
                <a:latin typeface="Calibri"/>
                <a:cs typeface="Calibri"/>
              </a:rPr>
              <a:t>Cored</a:t>
            </a:r>
            <a:r>
              <a:rPr sz="600" spc="-80" dirty="0">
                <a:latin typeface="Calibri"/>
                <a:cs typeface="Calibri"/>
              </a:rPr>
              <a:t> </a:t>
            </a:r>
            <a:r>
              <a:rPr sz="600" dirty="0">
                <a:latin typeface="Calibri"/>
                <a:cs typeface="Calibri"/>
              </a:rPr>
              <a:t>Wire</a:t>
            </a:r>
            <a:endParaRPr sz="600">
              <a:latin typeface="Calibri"/>
              <a:cs typeface="Calibri"/>
            </a:endParaRPr>
          </a:p>
        </p:txBody>
      </p:sp>
      <p:sp>
        <p:nvSpPr>
          <p:cNvPr id="90" name="object 87"/>
          <p:cNvSpPr txBox="1"/>
          <p:nvPr/>
        </p:nvSpPr>
        <p:spPr>
          <a:xfrm>
            <a:off x="2927941" y="2586991"/>
            <a:ext cx="414020" cy="92333"/>
          </a:xfrm>
          <a:prstGeom prst="rect">
            <a:avLst/>
          </a:prstGeom>
        </p:spPr>
        <p:txBody>
          <a:bodyPr vert="horz" wrap="square" lIns="0" tIns="0" rIns="0" bIns="0" rtlCol="0">
            <a:spAutoFit/>
          </a:bodyPr>
          <a:lstStyle/>
          <a:p>
            <a:pPr marL="12697"/>
            <a:r>
              <a:rPr sz="600" dirty="0">
                <a:latin typeface="Calibri"/>
                <a:cs typeface="Calibri"/>
              </a:rPr>
              <a:t>8</a:t>
            </a:r>
            <a:r>
              <a:rPr sz="600" spc="-55" dirty="0">
                <a:latin typeface="Calibri"/>
                <a:cs typeface="Calibri"/>
              </a:rPr>
              <a:t> </a:t>
            </a:r>
            <a:r>
              <a:rPr sz="600" dirty="0">
                <a:latin typeface="Calibri"/>
                <a:cs typeface="Calibri"/>
              </a:rPr>
              <a:t>mil</a:t>
            </a:r>
            <a:r>
              <a:rPr sz="600" spc="-55" dirty="0">
                <a:latin typeface="Calibri"/>
                <a:cs typeface="Calibri"/>
              </a:rPr>
              <a:t> </a:t>
            </a:r>
            <a:r>
              <a:rPr sz="600" dirty="0">
                <a:latin typeface="Calibri"/>
                <a:cs typeface="Calibri"/>
              </a:rPr>
              <a:t>meters</a:t>
            </a:r>
            <a:endParaRPr sz="600">
              <a:latin typeface="Calibri"/>
              <a:cs typeface="Calibri"/>
            </a:endParaRPr>
          </a:p>
        </p:txBody>
      </p:sp>
      <p:sp>
        <p:nvSpPr>
          <p:cNvPr id="91" name="object 88"/>
          <p:cNvSpPr txBox="1"/>
          <p:nvPr/>
        </p:nvSpPr>
        <p:spPr>
          <a:xfrm>
            <a:off x="2248156" y="2802890"/>
            <a:ext cx="909319" cy="215444"/>
          </a:xfrm>
          <a:prstGeom prst="rect">
            <a:avLst/>
          </a:prstGeom>
        </p:spPr>
        <p:txBody>
          <a:bodyPr vert="horz" wrap="square" lIns="0" tIns="0" rIns="0" bIns="0" rtlCol="0">
            <a:spAutoFit/>
          </a:bodyPr>
          <a:lstStyle/>
          <a:p>
            <a:pPr marL="12697" marR="5080"/>
            <a:r>
              <a:rPr sz="700" b="1" dirty="0">
                <a:solidFill>
                  <a:srgbClr val="00355F"/>
                </a:solidFill>
                <a:latin typeface="Calibri"/>
                <a:cs typeface="Calibri"/>
              </a:rPr>
              <a:t>Shizuishan, Ningxia</a:t>
            </a:r>
            <a:r>
              <a:rPr sz="700" b="1" spc="-90" dirty="0">
                <a:solidFill>
                  <a:srgbClr val="00355F"/>
                </a:solidFill>
                <a:latin typeface="Calibri"/>
                <a:cs typeface="Calibri"/>
              </a:rPr>
              <a:t> </a:t>
            </a:r>
            <a:r>
              <a:rPr sz="700" b="1" dirty="0">
                <a:solidFill>
                  <a:srgbClr val="00355F"/>
                </a:solidFill>
                <a:latin typeface="Calibri"/>
                <a:cs typeface="Calibri"/>
              </a:rPr>
              <a:t>Hui,  China</a:t>
            </a:r>
            <a:r>
              <a:rPr sz="700" b="1" spc="-65" dirty="0">
                <a:solidFill>
                  <a:srgbClr val="00355F"/>
                </a:solidFill>
                <a:latin typeface="Calibri"/>
                <a:cs typeface="Calibri"/>
              </a:rPr>
              <a:t> </a:t>
            </a:r>
            <a:r>
              <a:rPr sz="700" b="1" spc="-4" dirty="0">
                <a:solidFill>
                  <a:srgbClr val="00355F"/>
                </a:solidFill>
                <a:latin typeface="Calibri"/>
                <a:cs typeface="Calibri"/>
              </a:rPr>
              <a:t>(“Yonvey”)</a:t>
            </a:r>
            <a:endParaRPr sz="700">
              <a:latin typeface="Calibri"/>
              <a:cs typeface="Calibri"/>
            </a:endParaRPr>
          </a:p>
        </p:txBody>
      </p:sp>
      <p:sp>
        <p:nvSpPr>
          <p:cNvPr id="92" name="object 89"/>
          <p:cNvSpPr txBox="1"/>
          <p:nvPr/>
        </p:nvSpPr>
        <p:spPr>
          <a:xfrm>
            <a:off x="1973834" y="3054098"/>
            <a:ext cx="593090" cy="92333"/>
          </a:xfrm>
          <a:prstGeom prst="rect">
            <a:avLst/>
          </a:prstGeom>
        </p:spPr>
        <p:txBody>
          <a:bodyPr vert="horz" wrap="square" lIns="0" tIns="0" rIns="0" bIns="0" rtlCol="0">
            <a:spAutoFit/>
          </a:bodyPr>
          <a:lstStyle/>
          <a:p>
            <a:pPr marL="12697"/>
            <a:r>
              <a:rPr sz="600" dirty="0">
                <a:latin typeface="Calibri"/>
                <a:cs typeface="Calibri"/>
              </a:rPr>
              <a:t>Carbon</a:t>
            </a:r>
            <a:r>
              <a:rPr sz="600" spc="-65" dirty="0">
                <a:latin typeface="Calibri"/>
                <a:cs typeface="Calibri"/>
              </a:rPr>
              <a:t> </a:t>
            </a:r>
            <a:r>
              <a:rPr sz="600" spc="-4" dirty="0">
                <a:latin typeface="Calibri"/>
                <a:cs typeface="Calibri"/>
              </a:rPr>
              <a:t>Electrodes</a:t>
            </a:r>
            <a:endParaRPr sz="600">
              <a:latin typeface="Calibri"/>
              <a:cs typeface="Calibri"/>
            </a:endParaRPr>
          </a:p>
        </p:txBody>
      </p:sp>
      <p:sp>
        <p:nvSpPr>
          <p:cNvPr id="93" name="object 90"/>
          <p:cNvSpPr txBox="1"/>
          <p:nvPr/>
        </p:nvSpPr>
        <p:spPr>
          <a:xfrm>
            <a:off x="2964517" y="3054098"/>
            <a:ext cx="339090" cy="92333"/>
          </a:xfrm>
          <a:prstGeom prst="rect">
            <a:avLst/>
          </a:prstGeom>
        </p:spPr>
        <p:txBody>
          <a:bodyPr vert="horz" wrap="square" lIns="0" tIns="0" rIns="0" bIns="0" rtlCol="0">
            <a:spAutoFit/>
          </a:bodyPr>
          <a:lstStyle/>
          <a:p>
            <a:pPr marL="12697"/>
            <a:r>
              <a:rPr sz="600" dirty="0">
                <a:latin typeface="Calibri"/>
                <a:cs typeface="Calibri"/>
              </a:rPr>
              <a:t>12,0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p:txBody>
      </p:sp>
      <p:sp>
        <p:nvSpPr>
          <p:cNvPr id="94" name="object 91"/>
          <p:cNvSpPr txBox="1"/>
          <p:nvPr/>
        </p:nvSpPr>
        <p:spPr>
          <a:xfrm>
            <a:off x="2248155" y="6257798"/>
            <a:ext cx="476251"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Sonia,</a:t>
            </a:r>
            <a:r>
              <a:rPr sz="700" b="1" spc="-110" dirty="0">
                <a:solidFill>
                  <a:srgbClr val="00355F"/>
                </a:solidFill>
                <a:latin typeface="Calibri"/>
                <a:cs typeface="Calibri"/>
              </a:rPr>
              <a:t> </a:t>
            </a:r>
            <a:r>
              <a:rPr sz="700" b="1" dirty="0">
                <a:solidFill>
                  <a:srgbClr val="00355F"/>
                </a:solidFill>
                <a:latin typeface="Calibri"/>
                <a:cs typeface="Calibri"/>
              </a:rPr>
              <a:t>Spain</a:t>
            </a:r>
            <a:endParaRPr sz="700">
              <a:latin typeface="Calibri"/>
              <a:cs typeface="Calibri"/>
            </a:endParaRPr>
          </a:p>
        </p:txBody>
      </p:sp>
      <p:sp>
        <p:nvSpPr>
          <p:cNvPr id="95" name="object 92"/>
          <p:cNvSpPr txBox="1"/>
          <p:nvPr/>
        </p:nvSpPr>
        <p:spPr>
          <a:xfrm>
            <a:off x="1973835" y="6423660"/>
            <a:ext cx="414655" cy="92333"/>
          </a:xfrm>
          <a:prstGeom prst="rect">
            <a:avLst/>
          </a:prstGeom>
        </p:spPr>
        <p:txBody>
          <a:bodyPr vert="horz" wrap="square" lIns="0" tIns="0" rIns="0" bIns="0" rtlCol="0">
            <a:spAutoFit/>
          </a:bodyPr>
          <a:lstStyle/>
          <a:p>
            <a:pPr marL="12697"/>
            <a:r>
              <a:rPr sz="600" spc="-4" dirty="0">
                <a:latin typeface="Calibri"/>
                <a:cs typeface="Calibri"/>
              </a:rPr>
              <a:t>Q</a:t>
            </a:r>
            <a:r>
              <a:rPr sz="600" dirty="0">
                <a:latin typeface="Calibri"/>
                <a:cs typeface="Calibri"/>
              </a:rPr>
              <a:t>u</a:t>
            </a:r>
            <a:r>
              <a:rPr sz="600" spc="-4" dirty="0">
                <a:latin typeface="Calibri"/>
                <a:cs typeface="Calibri"/>
              </a:rPr>
              <a:t>ar</a:t>
            </a:r>
            <a:r>
              <a:rPr sz="600" dirty="0">
                <a:latin typeface="Calibri"/>
                <a:cs typeface="Calibri"/>
              </a:rPr>
              <a:t>tz</a:t>
            </a:r>
            <a:r>
              <a:rPr sz="600" spc="-10" dirty="0">
                <a:latin typeface="Calibri"/>
                <a:cs typeface="Calibri"/>
              </a:rPr>
              <a:t> </a:t>
            </a:r>
            <a:r>
              <a:rPr sz="600" dirty="0">
                <a:latin typeface="Calibri"/>
                <a:cs typeface="Calibri"/>
              </a:rPr>
              <a:t>Mine</a:t>
            </a:r>
            <a:endParaRPr sz="600">
              <a:latin typeface="Calibri"/>
              <a:cs typeface="Calibri"/>
            </a:endParaRPr>
          </a:p>
        </p:txBody>
      </p:sp>
      <p:sp>
        <p:nvSpPr>
          <p:cNvPr id="96" name="object 93"/>
          <p:cNvSpPr txBox="1"/>
          <p:nvPr/>
        </p:nvSpPr>
        <p:spPr>
          <a:xfrm>
            <a:off x="2248155" y="6620510"/>
            <a:ext cx="666750" cy="107722"/>
          </a:xfrm>
          <a:prstGeom prst="rect">
            <a:avLst/>
          </a:prstGeom>
        </p:spPr>
        <p:txBody>
          <a:bodyPr vert="horz" wrap="square" lIns="0" tIns="0" rIns="0" bIns="0" rtlCol="0">
            <a:spAutoFit/>
          </a:bodyPr>
          <a:lstStyle/>
          <a:p>
            <a:pPr marL="12697"/>
            <a:r>
              <a:rPr sz="700" b="1" dirty="0">
                <a:solidFill>
                  <a:srgbClr val="1F497C"/>
                </a:solidFill>
                <a:latin typeface="Calibri"/>
                <a:cs typeface="Calibri"/>
              </a:rPr>
              <a:t>Conchitina,</a:t>
            </a:r>
            <a:r>
              <a:rPr sz="700" b="1" spc="-114" dirty="0">
                <a:solidFill>
                  <a:srgbClr val="1F497C"/>
                </a:solidFill>
                <a:latin typeface="Calibri"/>
                <a:cs typeface="Calibri"/>
              </a:rPr>
              <a:t> </a:t>
            </a:r>
            <a:r>
              <a:rPr sz="700" b="1" dirty="0">
                <a:solidFill>
                  <a:srgbClr val="1F497C"/>
                </a:solidFill>
                <a:latin typeface="Calibri"/>
                <a:cs typeface="Calibri"/>
              </a:rPr>
              <a:t>Spain</a:t>
            </a:r>
            <a:endParaRPr sz="700">
              <a:latin typeface="Calibri"/>
              <a:cs typeface="Calibri"/>
            </a:endParaRPr>
          </a:p>
        </p:txBody>
      </p:sp>
      <p:sp>
        <p:nvSpPr>
          <p:cNvPr id="97" name="object 94"/>
          <p:cNvSpPr txBox="1"/>
          <p:nvPr/>
        </p:nvSpPr>
        <p:spPr>
          <a:xfrm>
            <a:off x="1973835" y="6786372"/>
            <a:ext cx="414655" cy="92333"/>
          </a:xfrm>
          <a:prstGeom prst="rect">
            <a:avLst/>
          </a:prstGeom>
        </p:spPr>
        <p:txBody>
          <a:bodyPr vert="horz" wrap="square" lIns="0" tIns="0" rIns="0" bIns="0" rtlCol="0">
            <a:spAutoFit/>
          </a:bodyPr>
          <a:lstStyle/>
          <a:p>
            <a:pPr marL="12697"/>
            <a:r>
              <a:rPr sz="600" spc="-4" dirty="0">
                <a:latin typeface="Calibri"/>
                <a:cs typeface="Calibri"/>
              </a:rPr>
              <a:t>Q</a:t>
            </a:r>
            <a:r>
              <a:rPr sz="600" dirty="0">
                <a:latin typeface="Calibri"/>
                <a:cs typeface="Calibri"/>
              </a:rPr>
              <a:t>u</a:t>
            </a:r>
            <a:r>
              <a:rPr sz="600" spc="-4" dirty="0">
                <a:latin typeface="Calibri"/>
                <a:cs typeface="Calibri"/>
              </a:rPr>
              <a:t>ar</a:t>
            </a:r>
            <a:r>
              <a:rPr sz="600" dirty="0">
                <a:latin typeface="Calibri"/>
                <a:cs typeface="Calibri"/>
              </a:rPr>
              <a:t>tz</a:t>
            </a:r>
            <a:r>
              <a:rPr sz="600" spc="-10" dirty="0">
                <a:latin typeface="Calibri"/>
                <a:cs typeface="Calibri"/>
              </a:rPr>
              <a:t> </a:t>
            </a:r>
            <a:r>
              <a:rPr sz="600" dirty="0">
                <a:latin typeface="Calibri"/>
                <a:cs typeface="Calibri"/>
              </a:rPr>
              <a:t>Mine</a:t>
            </a:r>
            <a:endParaRPr sz="600">
              <a:latin typeface="Calibri"/>
              <a:cs typeface="Calibri"/>
            </a:endParaRPr>
          </a:p>
        </p:txBody>
      </p:sp>
      <p:sp>
        <p:nvSpPr>
          <p:cNvPr id="98" name="object 95"/>
          <p:cNvSpPr/>
          <p:nvPr/>
        </p:nvSpPr>
        <p:spPr>
          <a:xfrm>
            <a:off x="1986533" y="7273290"/>
            <a:ext cx="1371600" cy="0"/>
          </a:xfrm>
          <a:custGeom>
            <a:avLst/>
            <a:gdLst/>
            <a:ahLst/>
            <a:cxnLst/>
            <a:rect l="l" t="t" r="r" b="b"/>
            <a:pathLst>
              <a:path w="1371600">
                <a:moveTo>
                  <a:pt x="0" y="0"/>
                </a:moveTo>
                <a:lnTo>
                  <a:pt x="1371600" y="0"/>
                </a:lnTo>
              </a:path>
            </a:pathLst>
          </a:custGeom>
          <a:ln w="12700">
            <a:solidFill>
              <a:srgbClr val="000000"/>
            </a:solidFill>
          </a:ln>
        </p:spPr>
        <p:txBody>
          <a:bodyPr wrap="square" lIns="0" tIns="0" rIns="0" bIns="0" rtlCol="0"/>
          <a:lstStyle/>
          <a:p>
            <a:endParaRPr/>
          </a:p>
        </p:txBody>
      </p:sp>
      <p:sp>
        <p:nvSpPr>
          <p:cNvPr id="99" name="object 96"/>
          <p:cNvSpPr txBox="1"/>
          <p:nvPr/>
        </p:nvSpPr>
        <p:spPr>
          <a:xfrm>
            <a:off x="2248156" y="6983985"/>
            <a:ext cx="410209"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Venez</a:t>
            </a:r>
            <a:r>
              <a:rPr sz="700" b="1" spc="-4" dirty="0">
                <a:solidFill>
                  <a:srgbClr val="00355F"/>
                </a:solidFill>
                <a:latin typeface="Calibri"/>
                <a:cs typeface="Calibri"/>
              </a:rPr>
              <a:t>u</a:t>
            </a:r>
            <a:r>
              <a:rPr sz="700" b="1" dirty="0">
                <a:solidFill>
                  <a:srgbClr val="00355F"/>
                </a:solidFill>
                <a:latin typeface="Calibri"/>
                <a:cs typeface="Calibri"/>
              </a:rPr>
              <a:t>ela</a:t>
            </a:r>
            <a:endParaRPr sz="700">
              <a:latin typeface="Calibri"/>
              <a:cs typeface="Calibri"/>
            </a:endParaRPr>
          </a:p>
        </p:txBody>
      </p:sp>
      <p:sp>
        <p:nvSpPr>
          <p:cNvPr id="100" name="object 97"/>
          <p:cNvSpPr txBox="1"/>
          <p:nvPr/>
        </p:nvSpPr>
        <p:spPr>
          <a:xfrm>
            <a:off x="1973835" y="7149845"/>
            <a:ext cx="414655" cy="92333"/>
          </a:xfrm>
          <a:prstGeom prst="rect">
            <a:avLst/>
          </a:prstGeom>
        </p:spPr>
        <p:txBody>
          <a:bodyPr vert="horz" wrap="square" lIns="0" tIns="0" rIns="0" bIns="0" rtlCol="0">
            <a:spAutoFit/>
          </a:bodyPr>
          <a:lstStyle/>
          <a:p>
            <a:pPr marL="12697"/>
            <a:r>
              <a:rPr sz="600" spc="-4" dirty="0">
                <a:latin typeface="Calibri"/>
                <a:cs typeface="Calibri"/>
              </a:rPr>
              <a:t>Q</a:t>
            </a:r>
            <a:r>
              <a:rPr sz="600" dirty="0">
                <a:latin typeface="Calibri"/>
                <a:cs typeface="Calibri"/>
              </a:rPr>
              <a:t>u</a:t>
            </a:r>
            <a:r>
              <a:rPr sz="600" spc="-4" dirty="0">
                <a:latin typeface="Calibri"/>
                <a:cs typeface="Calibri"/>
              </a:rPr>
              <a:t>ar</a:t>
            </a:r>
            <a:r>
              <a:rPr sz="600" dirty="0">
                <a:latin typeface="Calibri"/>
                <a:cs typeface="Calibri"/>
              </a:rPr>
              <a:t>tz</a:t>
            </a:r>
            <a:r>
              <a:rPr sz="600" spc="-10" dirty="0">
                <a:latin typeface="Calibri"/>
                <a:cs typeface="Calibri"/>
              </a:rPr>
              <a:t> </a:t>
            </a:r>
            <a:r>
              <a:rPr sz="600" dirty="0">
                <a:latin typeface="Calibri"/>
                <a:cs typeface="Calibri"/>
              </a:rPr>
              <a:t>Mine</a:t>
            </a:r>
            <a:endParaRPr sz="600">
              <a:latin typeface="Calibri"/>
              <a:cs typeface="Calibri"/>
            </a:endParaRPr>
          </a:p>
        </p:txBody>
      </p:sp>
      <p:sp>
        <p:nvSpPr>
          <p:cNvPr id="101" name="object 98"/>
          <p:cNvSpPr txBox="1"/>
          <p:nvPr/>
        </p:nvSpPr>
        <p:spPr>
          <a:xfrm>
            <a:off x="6826252" y="2060702"/>
            <a:ext cx="589280"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Laudun,</a:t>
            </a:r>
            <a:r>
              <a:rPr sz="700" b="1" spc="-100" dirty="0">
                <a:solidFill>
                  <a:srgbClr val="00355F"/>
                </a:solidFill>
                <a:latin typeface="Calibri"/>
                <a:cs typeface="Calibri"/>
              </a:rPr>
              <a:t> </a:t>
            </a:r>
            <a:r>
              <a:rPr sz="700" b="1" dirty="0">
                <a:solidFill>
                  <a:srgbClr val="00355F"/>
                </a:solidFill>
                <a:latin typeface="Calibri"/>
                <a:cs typeface="Calibri"/>
              </a:rPr>
              <a:t>France</a:t>
            </a:r>
            <a:endParaRPr sz="700">
              <a:latin typeface="Calibri"/>
              <a:cs typeface="Calibri"/>
            </a:endParaRPr>
          </a:p>
        </p:txBody>
      </p:sp>
      <p:graphicFrame>
        <p:nvGraphicFramePr>
          <p:cNvPr id="102" name="object 99"/>
          <p:cNvGraphicFramePr>
            <a:graphicFrameLocks noGrp="1"/>
          </p:cNvGraphicFramePr>
          <p:nvPr>
            <p:extLst>
              <p:ext uri="{D42A27DB-BD31-4B8C-83A1-F6EECF244321}">
                <p14:modId xmlns:p14="http://schemas.microsoft.com/office/powerpoint/2010/main" xmlns="" val="3158711987"/>
              </p:ext>
            </p:extLst>
          </p:nvPr>
        </p:nvGraphicFramePr>
        <p:xfrm>
          <a:off x="297815" y="2176272"/>
          <a:ext cx="9291188" cy="292606"/>
        </p:xfrm>
        <a:graphic>
          <a:graphicData uri="http://schemas.openxmlformats.org/drawingml/2006/table">
            <a:tbl>
              <a:tblPr firstRow="1" bandRow="1">
                <a:tableStyleId>{2D5ABB26-0587-4C30-8999-92F81FD0307C}</a:tableStyleId>
              </a:tblPr>
              <a:tblGrid>
                <a:gridCol w="651168"/>
                <a:gridCol w="823677"/>
                <a:gridCol w="890260"/>
                <a:gridCol w="1119514"/>
                <a:gridCol w="2782194"/>
                <a:gridCol w="676371"/>
                <a:gridCol w="695990"/>
                <a:gridCol w="279653"/>
                <a:gridCol w="746530"/>
                <a:gridCol w="625831"/>
              </a:tblGrid>
              <a:tr h="146303">
                <a:tc>
                  <a:txBody>
                    <a:bodyPr/>
                    <a:lstStyle/>
                    <a:p>
                      <a:pPr marL="22225">
                        <a:lnSpc>
                          <a:spcPct val="100000"/>
                        </a:lnSpc>
                        <a:spcBef>
                          <a:spcPts val="225"/>
                        </a:spcBef>
                      </a:pPr>
                      <a:r>
                        <a:rPr sz="600" dirty="0">
                          <a:latin typeface="Calibri"/>
                          <a:cs typeface="Calibri"/>
                        </a:rPr>
                        <a:t>Silicon</a:t>
                      </a:r>
                      <a:r>
                        <a:rPr sz="600" spc="-15" dirty="0">
                          <a:latin typeface="Calibri"/>
                          <a:cs typeface="Calibri"/>
                        </a:rPr>
                        <a:t> </a:t>
                      </a:r>
                      <a:r>
                        <a:rPr sz="600" dirty="0">
                          <a:latin typeface="Calibri"/>
                          <a:cs typeface="Calibri"/>
                        </a:rPr>
                        <a:t>JV</a:t>
                      </a:r>
                    </a:p>
                  </a:txBody>
                  <a:tcPr marL="0" marR="0" marT="0" marB="0"/>
                </a:tc>
                <a:tc>
                  <a:txBody>
                    <a:bodyPr/>
                    <a:lstStyle/>
                    <a:p>
                      <a:pPr marR="205740" algn="r">
                        <a:lnSpc>
                          <a:spcPct val="100000"/>
                        </a:lnSpc>
                        <a:spcBef>
                          <a:spcPts val="225"/>
                        </a:spcBef>
                      </a:pPr>
                      <a:r>
                        <a:rPr sz="600" dirty="0">
                          <a:latin typeface="Calibri"/>
                          <a:cs typeface="Calibri"/>
                        </a:rPr>
                        <a:t>45,0</a:t>
                      </a:r>
                      <a:r>
                        <a:rPr sz="600" spc="-5"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a:txBody>
                  <a:tcPr marL="0" marR="0" marT="0" marB="0"/>
                </a:tc>
                <a:tc>
                  <a:txBody>
                    <a:bodyPr/>
                    <a:lstStyle/>
                    <a:p>
                      <a:pPr marL="213360">
                        <a:lnSpc>
                          <a:spcPct val="100000"/>
                        </a:lnSpc>
                        <a:spcBef>
                          <a:spcPts val="225"/>
                        </a:spcBef>
                      </a:pPr>
                      <a:r>
                        <a:rPr sz="600" dirty="0">
                          <a:latin typeface="Calibri"/>
                          <a:cs typeface="Calibri"/>
                        </a:rPr>
                        <a:t>Ferrosilicon</a:t>
                      </a:r>
                      <a:endParaRPr sz="600">
                        <a:latin typeface="Calibri"/>
                        <a:cs typeface="Calibri"/>
                      </a:endParaRPr>
                    </a:p>
                  </a:txBody>
                  <a:tcPr marL="0" marR="0" marT="0" marB="0"/>
                </a:tc>
                <a:tc>
                  <a:txBody>
                    <a:bodyPr/>
                    <a:lstStyle/>
                    <a:p>
                      <a:pPr marL="314325">
                        <a:lnSpc>
                          <a:spcPct val="100000"/>
                        </a:lnSpc>
                        <a:spcBef>
                          <a:spcPts val="225"/>
                        </a:spcBef>
                      </a:pPr>
                      <a:r>
                        <a:rPr sz="600" dirty="0">
                          <a:latin typeface="Calibri"/>
                          <a:cs typeface="Calibri"/>
                        </a:rPr>
                        <a:t>45,0</a:t>
                      </a:r>
                      <a:r>
                        <a:rPr sz="600" spc="-5"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a:txBody>
                  <a:tcPr marL="0" marR="0" marT="0" marB="0"/>
                </a:tc>
                <a:tc>
                  <a:txBody>
                    <a:bodyPr/>
                    <a:lstStyle/>
                    <a:p>
                      <a:pPr marL="491490">
                        <a:lnSpc>
                          <a:spcPct val="100000"/>
                        </a:lnSpc>
                        <a:spcBef>
                          <a:spcPts val="225"/>
                        </a:spcBef>
                      </a:pPr>
                      <a:r>
                        <a:rPr sz="600" spc="-5" dirty="0">
                          <a:latin typeface="Calibri"/>
                          <a:cs typeface="Calibri"/>
                        </a:rPr>
                        <a:t>Q</a:t>
                      </a:r>
                      <a:r>
                        <a:rPr sz="600" dirty="0">
                          <a:latin typeface="Calibri"/>
                          <a:cs typeface="Calibri"/>
                        </a:rPr>
                        <a:t>u</a:t>
                      </a:r>
                      <a:r>
                        <a:rPr sz="600" spc="-5" dirty="0">
                          <a:latin typeface="Calibri"/>
                          <a:cs typeface="Calibri"/>
                        </a:rPr>
                        <a:t>ar</a:t>
                      </a:r>
                      <a:r>
                        <a:rPr sz="600" dirty="0">
                          <a:latin typeface="Calibri"/>
                          <a:cs typeface="Calibri"/>
                        </a:rPr>
                        <a:t>tz</a:t>
                      </a:r>
                      <a:r>
                        <a:rPr sz="600" spc="-10" dirty="0">
                          <a:latin typeface="Calibri"/>
                          <a:cs typeface="Calibri"/>
                        </a:rPr>
                        <a:t> </a:t>
                      </a:r>
                      <a:r>
                        <a:rPr sz="600" dirty="0">
                          <a:latin typeface="Calibri"/>
                          <a:cs typeface="Calibri"/>
                        </a:rPr>
                        <a:t>Mine</a:t>
                      </a:r>
                      <a:endParaRPr sz="600">
                        <a:latin typeface="Calibri"/>
                        <a:cs typeface="Calibri"/>
                      </a:endParaRPr>
                    </a:p>
                  </a:txBody>
                  <a:tcPr marL="0" marR="0" marT="0" marB="0"/>
                </a:tc>
                <a:tc>
                  <a:txBody>
                    <a:bodyPr/>
                    <a:lstStyle/>
                    <a:p>
                      <a:pPr>
                        <a:lnSpc>
                          <a:spcPct val="100000"/>
                        </a:lnSpc>
                        <a:spcBef>
                          <a:spcPts val="100"/>
                        </a:spcBef>
                      </a:pPr>
                      <a:r>
                        <a:rPr sz="600" dirty="0">
                          <a:latin typeface="Calibri"/>
                          <a:cs typeface="Calibri"/>
                        </a:rPr>
                        <a:t>Silicon</a:t>
                      </a:r>
                      <a:endParaRPr sz="600">
                        <a:latin typeface="Calibri"/>
                        <a:cs typeface="Calibri"/>
                      </a:endParaRPr>
                    </a:p>
                  </a:txBody>
                  <a:tcPr marL="0" marR="0" marT="0" marB="0">
                    <a:lnT w="19050">
                      <a:solidFill>
                        <a:srgbClr val="00355F"/>
                      </a:solidFill>
                      <a:prstDash val="solid"/>
                    </a:lnT>
                    <a:lnB w="6350">
                      <a:solidFill>
                        <a:srgbClr val="4D4D4D"/>
                      </a:solidFill>
                      <a:prstDash val="solid"/>
                    </a:lnB>
                  </a:tcPr>
                </a:tc>
                <a:tc>
                  <a:txBody>
                    <a:bodyPr/>
                    <a:lstStyle/>
                    <a:p>
                      <a:pPr marR="60325" algn="r">
                        <a:lnSpc>
                          <a:spcPct val="100000"/>
                        </a:lnSpc>
                        <a:spcBef>
                          <a:spcPts val="100"/>
                        </a:spcBef>
                      </a:pPr>
                      <a:r>
                        <a:rPr sz="600" dirty="0">
                          <a:latin typeface="Calibri"/>
                          <a:cs typeface="Calibri"/>
                        </a:rPr>
                        <a:t>23,0</a:t>
                      </a:r>
                      <a:r>
                        <a:rPr sz="600" spc="-5"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a:txBody>
                  <a:tcPr marL="0" marR="0" marT="0" marB="0">
                    <a:lnT w="19050">
                      <a:solidFill>
                        <a:srgbClr val="00355F"/>
                      </a:solidFill>
                      <a:prstDash val="solid"/>
                    </a:lnT>
                    <a:lnB w="6350">
                      <a:solidFill>
                        <a:srgbClr val="4D4D4D"/>
                      </a:solidFill>
                      <a:prstDash val="solid"/>
                    </a:lnB>
                  </a:tcPr>
                </a:tc>
                <a:tc>
                  <a:txBody>
                    <a:bodyPr/>
                    <a:lstStyle/>
                    <a:p>
                      <a:endParaRPr sz="600">
                        <a:latin typeface="Calibri"/>
                        <a:cs typeface="Calibri"/>
                      </a:endParaRPr>
                    </a:p>
                  </a:txBody>
                  <a:tcPr marL="0" marR="0" marT="0" marB="0"/>
                </a:tc>
                <a:tc>
                  <a:txBody>
                    <a:bodyPr/>
                    <a:lstStyle/>
                    <a:p>
                      <a:pPr>
                        <a:lnSpc>
                          <a:spcPct val="100000"/>
                        </a:lnSpc>
                        <a:spcBef>
                          <a:spcPts val="105"/>
                        </a:spcBef>
                      </a:pPr>
                      <a:r>
                        <a:rPr sz="600" dirty="0">
                          <a:latin typeface="Calibri"/>
                          <a:cs typeface="Calibri"/>
                        </a:rPr>
                        <a:t>Ferro</a:t>
                      </a:r>
                      <a:r>
                        <a:rPr sz="600" spc="5" dirty="0">
                          <a:latin typeface="Calibri"/>
                          <a:cs typeface="Calibri"/>
                        </a:rPr>
                        <a:t> </a:t>
                      </a:r>
                      <a:r>
                        <a:rPr sz="600" dirty="0">
                          <a:latin typeface="Calibri"/>
                          <a:cs typeface="Calibri"/>
                        </a:rPr>
                        <a:t>Manganese</a:t>
                      </a:r>
                      <a:endParaRPr sz="600">
                        <a:latin typeface="Calibri"/>
                        <a:cs typeface="Calibri"/>
                      </a:endParaRPr>
                    </a:p>
                  </a:txBody>
                  <a:tcPr marL="0" marR="0" marT="0" marB="0">
                    <a:lnT w="19050">
                      <a:solidFill>
                        <a:srgbClr val="00355F"/>
                      </a:solidFill>
                      <a:prstDash val="solid"/>
                    </a:lnT>
                    <a:lnB w="6350">
                      <a:solidFill>
                        <a:srgbClr val="4D4D4D"/>
                      </a:solidFill>
                      <a:prstDash val="solid"/>
                    </a:lnB>
                  </a:tcPr>
                </a:tc>
                <a:tc>
                  <a:txBody>
                    <a:bodyPr/>
                    <a:lstStyle/>
                    <a:p>
                      <a:pPr marL="175895" algn="ctr">
                        <a:lnSpc>
                          <a:spcPct val="100000"/>
                        </a:lnSpc>
                        <a:spcBef>
                          <a:spcPts val="105"/>
                        </a:spcBef>
                      </a:pPr>
                      <a:r>
                        <a:rPr sz="600" dirty="0">
                          <a:latin typeface="Calibri"/>
                          <a:cs typeface="Calibri"/>
                        </a:rPr>
                        <a:t>57,0</a:t>
                      </a:r>
                      <a:r>
                        <a:rPr sz="600" spc="-5"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a:txBody>
                  <a:tcPr marL="0" marR="0" marT="0" marB="0">
                    <a:lnT w="19050">
                      <a:solidFill>
                        <a:srgbClr val="00355F"/>
                      </a:solidFill>
                      <a:prstDash val="solid"/>
                    </a:lnT>
                    <a:lnB w="6350">
                      <a:solidFill>
                        <a:srgbClr val="4D4D4D"/>
                      </a:solidFill>
                      <a:prstDash val="solid"/>
                    </a:lnB>
                  </a:tcPr>
                </a:tc>
              </a:tr>
              <a:tr h="146303">
                <a:tc>
                  <a:txBody>
                    <a:bodyPr/>
                    <a:lstStyle/>
                    <a:p>
                      <a:pPr marL="22225">
                        <a:lnSpc>
                          <a:spcPct val="100000"/>
                        </a:lnSpc>
                        <a:spcBef>
                          <a:spcPts val="225"/>
                        </a:spcBef>
                      </a:pPr>
                      <a:r>
                        <a:rPr sz="600" dirty="0">
                          <a:latin typeface="Calibri"/>
                          <a:cs typeface="Calibri"/>
                        </a:rPr>
                        <a:t>Globe</a:t>
                      </a:r>
                      <a:r>
                        <a:rPr sz="600" spc="-10" dirty="0">
                          <a:latin typeface="Calibri"/>
                          <a:cs typeface="Calibri"/>
                        </a:rPr>
                        <a:t> </a:t>
                      </a:r>
                      <a:r>
                        <a:rPr sz="600" dirty="0">
                          <a:latin typeface="Calibri"/>
                          <a:cs typeface="Calibri"/>
                        </a:rPr>
                        <a:t>51%</a:t>
                      </a:r>
                      <a:endParaRPr sz="600">
                        <a:latin typeface="Calibri"/>
                        <a:cs typeface="Calibri"/>
                      </a:endParaRPr>
                    </a:p>
                  </a:txBody>
                  <a:tcPr marL="0" marR="0" marT="0" marB="0"/>
                </a:tc>
                <a:tc>
                  <a:txBody>
                    <a:bodyPr/>
                    <a:lstStyle/>
                    <a:p>
                      <a:pPr marR="205740" algn="r">
                        <a:lnSpc>
                          <a:spcPct val="100000"/>
                        </a:lnSpc>
                        <a:spcBef>
                          <a:spcPts val="225"/>
                        </a:spcBef>
                      </a:pPr>
                      <a:r>
                        <a:rPr sz="600" dirty="0">
                          <a:latin typeface="Calibri"/>
                          <a:cs typeface="Calibri"/>
                        </a:rPr>
                        <a:t>23,0</a:t>
                      </a:r>
                      <a:r>
                        <a:rPr sz="600" spc="-5"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a:txBody>
                  <a:tcPr marL="0" marR="0" marT="0" marB="0"/>
                </a:tc>
                <a:tc>
                  <a:txBody>
                    <a:bodyPr/>
                    <a:lstStyle/>
                    <a:p>
                      <a:endParaRPr sz="600">
                        <a:latin typeface="Calibri"/>
                        <a:cs typeface="Calibri"/>
                      </a:endParaRPr>
                    </a:p>
                  </a:txBody>
                  <a:tcPr marL="0" marR="0" marT="0" marB="0"/>
                </a:tc>
                <a:tc>
                  <a:txBody>
                    <a:bodyPr/>
                    <a:lstStyle/>
                    <a:p>
                      <a:endParaRPr sz="600">
                        <a:latin typeface="Calibri"/>
                        <a:cs typeface="Calibri"/>
                      </a:endParaRPr>
                    </a:p>
                  </a:txBody>
                  <a:tcPr marL="0" marR="0" marT="0" marB="0"/>
                </a:tc>
                <a:tc>
                  <a:txBody>
                    <a:bodyPr/>
                    <a:lstStyle/>
                    <a:p>
                      <a:endParaRPr sz="600">
                        <a:latin typeface="Calibri"/>
                        <a:cs typeface="Calibri"/>
                      </a:endParaRPr>
                    </a:p>
                  </a:txBody>
                  <a:tcPr marL="0" marR="0" marT="0" marB="0"/>
                </a:tc>
                <a:tc>
                  <a:txBody>
                    <a:bodyPr/>
                    <a:lstStyle/>
                    <a:p>
                      <a:pPr>
                        <a:lnSpc>
                          <a:spcPct val="100000"/>
                        </a:lnSpc>
                        <a:spcBef>
                          <a:spcPts val="150"/>
                        </a:spcBef>
                      </a:pPr>
                      <a:r>
                        <a:rPr sz="600" dirty="0">
                          <a:latin typeface="Calibri"/>
                          <a:cs typeface="Calibri"/>
                        </a:rPr>
                        <a:t>Ferrosilicon</a:t>
                      </a:r>
                      <a:endParaRPr sz="600">
                        <a:latin typeface="Calibri"/>
                        <a:cs typeface="Calibri"/>
                      </a:endParaRPr>
                    </a:p>
                  </a:txBody>
                  <a:tcPr marL="0" marR="0" marT="0" marB="0">
                    <a:lnT w="6350">
                      <a:solidFill>
                        <a:srgbClr val="4D4D4D"/>
                      </a:solidFill>
                      <a:prstDash val="solid"/>
                    </a:lnT>
                  </a:tcPr>
                </a:tc>
                <a:tc>
                  <a:txBody>
                    <a:bodyPr/>
                    <a:lstStyle/>
                    <a:p>
                      <a:pPr marR="60325" algn="r">
                        <a:lnSpc>
                          <a:spcPct val="100000"/>
                        </a:lnSpc>
                        <a:spcBef>
                          <a:spcPts val="150"/>
                        </a:spcBef>
                      </a:pPr>
                      <a:r>
                        <a:rPr sz="600" dirty="0">
                          <a:latin typeface="Calibri"/>
                          <a:cs typeface="Calibri"/>
                        </a:rPr>
                        <a:t>35,0</a:t>
                      </a:r>
                      <a:r>
                        <a:rPr sz="600" spc="-5"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a:txBody>
                  <a:tcPr marL="0" marR="0" marT="0" marB="0">
                    <a:lnT w="6350">
                      <a:solidFill>
                        <a:srgbClr val="4D4D4D"/>
                      </a:solidFill>
                      <a:prstDash val="solid"/>
                    </a:lnT>
                  </a:tcPr>
                </a:tc>
                <a:tc>
                  <a:txBody>
                    <a:bodyPr/>
                    <a:lstStyle/>
                    <a:p>
                      <a:endParaRPr sz="600">
                        <a:latin typeface="Calibri"/>
                        <a:cs typeface="Calibri"/>
                      </a:endParaRPr>
                    </a:p>
                  </a:txBody>
                  <a:tcPr marL="0" marR="0" marT="0" marB="0"/>
                </a:tc>
                <a:tc>
                  <a:txBody>
                    <a:bodyPr/>
                    <a:lstStyle/>
                    <a:p>
                      <a:pPr>
                        <a:lnSpc>
                          <a:spcPct val="100000"/>
                        </a:lnSpc>
                        <a:spcBef>
                          <a:spcPts val="155"/>
                        </a:spcBef>
                      </a:pPr>
                      <a:r>
                        <a:rPr sz="600" spc="-5" dirty="0">
                          <a:latin typeface="Calibri"/>
                          <a:cs typeface="Calibri"/>
                        </a:rPr>
                        <a:t>Silicomanganese</a:t>
                      </a:r>
                      <a:endParaRPr sz="600">
                        <a:latin typeface="Calibri"/>
                        <a:cs typeface="Calibri"/>
                      </a:endParaRPr>
                    </a:p>
                  </a:txBody>
                  <a:tcPr marL="0" marR="0" marT="0" marB="0">
                    <a:lnT w="6350">
                      <a:solidFill>
                        <a:srgbClr val="4D4D4D"/>
                      </a:solidFill>
                      <a:prstDash val="solid"/>
                    </a:lnT>
                    <a:lnB w="12700">
                      <a:solidFill>
                        <a:srgbClr val="000000"/>
                      </a:solidFill>
                      <a:prstDash val="solid"/>
                    </a:lnB>
                  </a:tcPr>
                </a:tc>
                <a:tc>
                  <a:txBody>
                    <a:bodyPr/>
                    <a:lstStyle/>
                    <a:p>
                      <a:pPr marL="177165" algn="ctr">
                        <a:lnSpc>
                          <a:spcPct val="100000"/>
                        </a:lnSpc>
                        <a:spcBef>
                          <a:spcPts val="155"/>
                        </a:spcBef>
                      </a:pPr>
                      <a:r>
                        <a:rPr sz="600" spc="-5" dirty="0">
                          <a:latin typeface="Calibri"/>
                          <a:cs typeface="Calibri"/>
                        </a:rPr>
                        <a:t>115,000</a:t>
                      </a:r>
                      <a:r>
                        <a:rPr sz="600" spc="-95" dirty="0">
                          <a:latin typeface="Calibri"/>
                          <a:cs typeface="Calibri"/>
                        </a:rPr>
                        <a:t> </a:t>
                      </a:r>
                      <a:r>
                        <a:rPr lang="en-US" sz="600" spc="0" baseline="0" dirty="0" smtClean="0">
                          <a:latin typeface="Calibri"/>
                          <a:cs typeface="Calibri"/>
                        </a:rPr>
                        <a:t> </a:t>
                      </a:r>
                      <a:r>
                        <a:rPr lang="en-US" sz="600" spc="0" baseline="0" dirty="0" err="1" smtClean="0">
                          <a:latin typeface="Calibri"/>
                          <a:cs typeface="Calibri"/>
                        </a:rPr>
                        <a:t>mt</a:t>
                      </a:r>
                      <a:endParaRPr sz="600" dirty="0">
                        <a:latin typeface="Calibri"/>
                        <a:cs typeface="Calibri"/>
                      </a:endParaRPr>
                    </a:p>
                  </a:txBody>
                  <a:tcPr marL="0" marR="0" marT="0" marB="0">
                    <a:lnT w="6350">
                      <a:solidFill>
                        <a:srgbClr val="4D4D4D"/>
                      </a:solidFill>
                      <a:prstDash val="solid"/>
                    </a:lnT>
                    <a:lnB w="12700">
                      <a:solidFill>
                        <a:srgbClr val="000000"/>
                      </a:solidFill>
                      <a:prstDash val="solid"/>
                    </a:lnB>
                  </a:tcPr>
                </a:tc>
              </a:tr>
            </a:tbl>
          </a:graphicData>
        </a:graphic>
      </p:graphicFrame>
      <p:sp>
        <p:nvSpPr>
          <p:cNvPr id="103" name="object 100"/>
          <p:cNvSpPr txBox="1"/>
          <p:nvPr/>
        </p:nvSpPr>
        <p:spPr>
          <a:xfrm>
            <a:off x="6826250" y="2562859"/>
            <a:ext cx="934085"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Polokwane, South</a:t>
            </a:r>
            <a:r>
              <a:rPr sz="700" b="1" spc="-100" dirty="0">
                <a:solidFill>
                  <a:srgbClr val="00355F"/>
                </a:solidFill>
                <a:latin typeface="Calibri"/>
                <a:cs typeface="Calibri"/>
              </a:rPr>
              <a:t> </a:t>
            </a:r>
            <a:r>
              <a:rPr sz="700" b="1" dirty="0">
                <a:solidFill>
                  <a:srgbClr val="00355F"/>
                </a:solidFill>
                <a:latin typeface="Calibri"/>
                <a:cs typeface="Calibri"/>
              </a:rPr>
              <a:t>Africa</a:t>
            </a:r>
            <a:endParaRPr sz="700">
              <a:latin typeface="Calibri"/>
              <a:cs typeface="Calibri"/>
            </a:endParaRPr>
          </a:p>
        </p:txBody>
      </p:sp>
      <p:sp>
        <p:nvSpPr>
          <p:cNvPr id="104" name="object 101"/>
          <p:cNvSpPr txBox="1"/>
          <p:nvPr/>
        </p:nvSpPr>
        <p:spPr>
          <a:xfrm>
            <a:off x="6551930" y="2728722"/>
            <a:ext cx="1329690" cy="92333"/>
          </a:xfrm>
          <a:prstGeom prst="rect">
            <a:avLst/>
          </a:prstGeom>
        </p:spPr>
        <p:txBody>
          <a:bodyPr vert="horz" wrap="square" lIns="0" tIns="0" rIns="0" bIns="0" rtlCol="0">
            <a:spAutoFit/>
          </a:bodyPr>
          <a:lstStyle/>
          <a:p>
            <a:pPr marL="12697">
              <a:tabLst>
                <a:tab pos="1002431" algn="l"/>
              </a:tabLst>
            </a:pPr>
            <a:r>
              <a:rPr sz="600" dirty="0">
                <a:latin typeface="Calibri"/>
                <a:cs typeface="Calibri"/>
              </a:rPr>
              <a:t>Silicon</a:t>
            </a:r>
            <a:r>
              <a:rPr sz="600" spc="-14" dirty="0">
                <a:latin typeface="Calibri"/>
                <a:cs typeface="Calibri"/>
              </a:rPr>
              <a:t> </a:t>
            </a:r>
            <a:r>
              <a:rPr sz="600" dirty="0">
                <a:latin typeface="Calibri"/>
                <a:cs typeface="Calibri"/>
              </a:rPr>
              <a:t>/</a:t>
            </a:r>
            <a:r>
              <a:rPr sz="600" spc="10" dirty="0">
                <a:latin typeface="Calibri"/>
                <a:cs typeface="Calibri"/>
              </a:rPr>
              <a:t> </a:t>
            </a:r>
            <a:r>
              <a:rPr sz="600" spc="-4" dirty="0">
                <a:latin typeface="Calibri"/>
                <a:cs typeface="Calibri"/>
              </a:rPr>
              <a:t>Q</a:t>
            </a:r>
            <a:r>
              <a:rPr sz="600" dirty="0">
                <a:latin typeface="Calibri"/>
                <a:cs typeface="Calibri"/>
              </a:rPr>
              <a:t>u</a:t>
            </a:r>
            <a:r>
              <a:rPr sz="600" spc="-4" dirty="0">
                <a:latin typeface="Calibri"/>
                <a:cs typeface="Calibri"/>
              </a:rPr>
              <a:t>ar</a:t>
            </a:r>
            <a:r>
              <a:rPr sz="600" dirty="0">
                <a:latin typeface="Calibri"/>
                <a:cs typeface="Calibri"/>
              </a:rPr>
              <a:t>tz</a:t>
            </a:r>
            <a:r>
              <a:rPr sz="600" spc="-10" dirty="0">
                <a:latin typeface="Calibri"/>
                <a:cs typeface="Calibri"/>
              </a:rPr>
              <a:t> </a:t>
            </a:r>
            <a:r>
              <a:rPr sz="600" dirty="0">
                <a:latin typeface="Calibri"/>
                <a:cs typeface="Calibri"/>
              </a:rPr>
              <a:t>Mine	55,0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p:txBody>
      </p:sp>
      <p:sp>
        <p:nvSpPr>
          <p:cNvPr id="105" name="object 102"/>
          <p:cNvSpPr txBox="1"/>
          <p:nvPr/>
        </p:nvSpPr>
        <p:spPr>
          <a:xfrm>
            <a:off x="6826252" y="2960625"/>
            <a:ext cx="1055370" cy="237886"/>
          </a:xfrm>
          <a:prstGeom prst="rect">
            <a:avLst/>
          </a:prstGeom>
        </p:spPr>
        <p:txBody>
          <a:bodyPr vert="horz" wrap="square" lIns="0" tIns="0" rIns="0" bIns="0" rtlCol="0">
            <a:spAutoFit/>
          </a:bodyPr>
          <a:lstStyle/>
          <a:p>
            <a:pPr marL="12697"/>
            <a:r>
              <a:rPr sz="700" b="1" dirty="0">
                <a:solidFill>
                  <a:srgbClr val="1F497C"/>
                </a:solidFill>
                <a:latin typeface="Calibri"/>
                <a:cs typeface="Calibri"/>
              </a:rPr>
              <a:t>eMalahleni, South</a:t>
            </a:r>
            <a:r>
              <a:rPr sz="700" b="1" spc="-105" dirty="0">
                <a:solidFill>
                  <a:srgbClr val="1F497C"/>
                </a:solidFill>
                <a:latin typeface="Calibri"/>
                <a:cs typeface="Calibri"/>
              </a:rPr>
              <a:t> </a:t>
            </a:r>
            <a:r>
              <a:rPr sz="700" b="1" dirty="0">
                <a:solidFill>
                  <a:srgbClr val="1F497C"/>
                </a:solidFill>
                <a:latin typeface="Calibri"/>
                <a:cs typeface="Calibri"/>
              </a:rPr>
              <a:t>Africa</a:t>
            </a:r>
            <a:endParaRPr sz="700">
              <a:latin typeface="Calibri"/>
              <a:cs typeface="Calibri"/>
            </a:endParaRPr>
          </a:p>
          <a:p>
            <a:pPr marR="5080" algn="r">
              <a:spcBef>
                <a:spcPts val="295"/>
              </a:spcBef>
            </a:pPr>
            <a:r>
              <a:rPr sz="600" dirty="0">
                <a:latin typeface="Calibri"/>
                <a:cs typeface="Calibri"/>
              </a:rPr>
              <a:t>12,0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p:txBody>
      </p:sp>
      <p:sp>
        <p:nvSpPr>
          <p:cNvPr id="106" name="object 103"/>
          <p:cNvSpPr txBox="1"/>
          <p:nvPr/>
        </p:nvSpPr>
        <p:spPr>
          <a:xfrm>
            <a:off x="7542409" y="3251455"/>
            <a:ext cx="339725" cy="239809"/>
          </a:xfrm>
          <a:prstGeom prst="rect">
            <a:avLst/>
          </a:prstGeom>
        </p:spPr>
        <p:txBody>
          <a:bodyPr vert="horz" wrap="square" lIns="0" tIns="0" rIns="0" bIns="0" rtlCol="0">
            <a:spAutoFit/>
          </a:bodyPr>
          <a:lstStyle/>
          <a:p>
            <a:pPr marL="12697"/>
            <a:r>
              <a:rPr sz="600" dirty="0">
                <a:latin typeface="Calibri"/>
                <a:cs typeface="Calibri"/>
              </a:rPr>
              <a:t>40,0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a:p>
            <a:pPr marL="12697">
              <a:spcBef>
                <a:spcPts val="430"/>
              </a:spcBef>
            </a:pPr>
            <a:r>
              <a:rPr sz="600" spc="-4" dirty="0">
                <a:latin typeface="Calibri"/>
                <a:cs typeface="Calibri"/>
              </a:rPr>
              <a:t>10,000</a:t>
            </a:r>
            <a:r>
              <a:rPr sz="600" spc="-95" dirty="0">
                <a:latin typeface="Calibri"/>
                <a:cs typeface="Calibri"/>
              </a:rPr>
              <a:t> </a:t>
            </a:r>
            <a:r>
              <a:rPr sz="600" dirty="0">
                <a:latin typeface="Calibri"/>
                <a:cs typeface="Calibri"/>
              </a:rPr>
              <a:t>mt</a:t>
            </a:r>
            <a:endParaRPr sz="600">
              <a:latin typeface="Calibri"/>
              <a:cs typeface="Calibri"/>
            </a:endParaRPr>
          </a:p>
        </p:txBody>
      </p:sp>
      <p:sp>
        <p:nvSpPr>
          <p:cNvPr id="107" name="object 104"/>
          <p:cNvSpPr txBox="1"/>
          <p:nvPr/>
        </p:nvSpPr>
        <p:spPr>
          <a:xfrm>
            <a:off x="6826252" y="5585714"/>
            <a:ext cx="410209"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Venez</a:t>
            </a:r>
            <a:r>
              <a:rPr sz="700" b="1" spc="-4" dirty="0">
                <a:solidFill>
                  <a:srgbClr val="00355F"/>
                </a:solidFill>
                <a:latin typeface="Calibri"/>
                <a:cs typeface="Calibri"/>
              </a:rPr>
              <a:t>u</a:t>
            </a:r>
            <a:r>
              <a:rPr sz="700" b="1" dirty="0">
                <a:solidFill>
                  <a:srgbClr val="00355F"/>
                </a:solidFill>
                <a:latin typeface="Calibri"/>
                <a:cs typeface="Calibri"/>
              </a:rPr>
              <a:t>ela</a:t>
            </a:r>
            <a:endParaRPr sz="700">
              <a:latin typeface="Calibri"/>
              <a:cs typeface="Calibri"/>
            </a:endParaRPr>
          </a:p>
        </p:txBody>
      </p:sp>
      <p:sp>
        <p:nvSpPr>
          <p:cNvPr id="108" name="object 105"/>
          <p:cNvSpPr txBox="1"/>
          <p:nvPr/>
        </p:nvSpPr>
        <p:spPr>
          <a:xfrm>
            <a:off x="6551930" y="5730241"/>
            <a:ext cx="387350" cy="92333"/>
          </a:xfrm>
          <a:prstGeom prst="rect">
            <a:avLst/>
          </a:prstGeom>
        </p:spPr>
        <p:txBody>
          <a:bodyPr vert="horz" wrap="square" lIns="0" tIns="0" rIns="0" bIns="0" rtlCol="0">
            <a:spAutoFit/>
          </a:bodyPr>
          <a:lstStyle/>
          <a:p>
            <a:pPr marL="12697"/>
            <a:r>
              <a:rPr sz="600" dirty="0">
                <a:latin typeface="Calibri"/>
                <a:cs typeface="Calibri"/>
              </a:rPr>
              <a:t>Ferrosilicon</a:t>
            </a:r>
            <a:endParaRPr sz="600">
              <a:latin typeface="Calibri"/>
              <a:cs typeface="Calibri"/>
            </a:endParaRPr>
          </a:p>
        </p:txBody>
      </p:sp>
      <p:sp>
        <p:nvSpPr>
          <p:cNvPr id="109" name="object 106"/>
          <p:cNvSpPr txBox="1"/>
          <p:nvPr/>
        </p:nvSpPr>
        <p:spPr>
          <a:xfrm>
            <a:off x="6551930" y="5821680"/>
            <a:ext cx="571500" cy="286232"/>
          </a:xfrm>
          <a:prstGeom prst="rect">
            <a:avLst/>
          </a:prstGeom>
        </p:spPr>
        <p:txBody>
          <a:bodyPr vert="horz" wrap="square" lIns="0" tIns="0" rIns="0" bIns="0" rtlCol="0">
            <a:spAutoFit/>
          </a:bodyPr>
          <a:lstStyle/>
          <a:p>
            <a:pPr marL="12697" marR="5080">
              <a:lnSpc>
                <a:spcPct val="160000"/>
              </a:lnSpc>
            </a:pPr>
            <a:r>
              <a:rPr sz="600" dirty="0">
                <a:latin typeface="Calibri"/>
                <a:cs typeface="Calibri"/>
              </a:rPr>
              <a:t>Ferro</a:t>
            </a:r>
            <a:r>
              <a:rPr sz="600" spc="-80" dirty="0">
                <a:latin typeface="Calibri"/>
                <a:cs typeface="Calibri"/>
              </a:rPr>
              <a:t> </a:t>
            </a:r>
            <a:r>
              <a:rPr sz="600" dirty="0">
                <a:latin typeface="Calibri"/>
                <a:cs typeface="Calibri"/>
              </a:rPr>
              <a:t>Manganese  </a:t>
            </a:r>
            <a:r>
              <a:rPr sz="600" spc="-4" dirty="0">
                <a:latin typeface="Calibri"/>
                <a:cs typeface="Calibri"/>
              </a:rPr>
              <a:t>Silicomanganese</a:t>
            </a:r>
            <a:endParaRPr sz="600">
              <a:latin typeface="Calibri"/>
              <a:cs typeface="Calibri"/>
            </a:endParaRPr>
          </a:p>
        </p:txBody>
      </p:sp>
      <p:sp>
        <p:nvSpPr>
          <p:cNvPr id="110" name="object 107"/>
          <p:cNvSpPr txBox="1"/>
          <p:nvPr/>
        </p:nvSpPr>
        <p:spPr>
          <a:xfrm>
            <a:off x="7542667" y="5730242"/>
            <a:ext cx="339090" cy="387286"/>
          </a:xfrm>
          <a:prstGeom prst="rect">
            <a:avLst/>
          </a:prstGeom>
        </p:spPr>
        <p:txBody>
          <a:bodyPr vert="horz" wrap="square" lIns="0" tIns="0" rIns="0" bIns="0" rtlCol="0">
            <a:spAutoFit/>
          </a:bodyPr>
          <a:lstStyle/>
          <a:p>
            <a:pPr marL="12697"/>
            <a:r>
              <a:rPr sz="600" dirty="0">
                <a:latin typeface="Calibri"/>
                <a:cs typeface="Calibri"/>
              </a:rPr>
              <a:t>96,0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p>
          <a:p>
            <a:pPr marL="12697">
              <a:spcBef>
                <a:spcPts val="430"/>
              </a:spcBef>
            </a:pPr>
            <a:r>
              <a:rPr lang="en-US" sz="600" dirty="0">
                <a:latin typeface="Calibri"/>
                <a:cs typeface="Calibri"/>
              </a:rPr>
              <a:t>12,5</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p>
          <a:p>
            <a:pPr marL="12697">
              <a:spcBef>
                <a:spcPts val="430"/>
              </a:spcBef>
            </a:pPr>
            <a:r>
              <a:rPr sz="600" spc="-4" dirty="0">
                <a:latin typeface="Calibri"/>
                <a:cs typeface="Calibri"/>
              </a:rPr>
              <a:t>2</a:t>
            </a:r>
            <a:r>
              <a:rPr lang="en-US" sz="600" spc="-4" dirty="0">
                <a:latin typeface="Calibri"/>
                <a:cs typeface="Calibri"/>
              </a:rPr>
              <a:t>1</a:t>
            </a:r>
            <a:r>
              <a:rPr sz="600" spc="-4" dirty="0">
                <a:latin typeface="Calibri"/>
                <a:cs typeface="Calibri"/>
              </a:rPr>
              <a:t>,</a:t>
            </a:r>
            <a:r>
              <a:rPr lang="en-US" sz="600" spc="-4" dirty="0">
                <a:latin typeface="Calibri"/>
                <a:cs typeface="Calibri"/>
              </a:rPr>
              <a:t>5</a:t>
            </a:r>
            <a:r>
              <a:rPr sz="600" spc="-4" dirty="0">
                <a:latin typeface="Calibri"/>
                <a:cs typeface="Calibri"/>
              </a:rPr>
              <a:t>00</a:t>
            </a:r>
            <a:r>
              <a:rPr sz="600" spc="-95" dirty="0">
                <a:latin typeface="Calibri"/>
                <a:cs typeface="Calibri"/>
              </a:rPr>
              <a:t> </a:t>
            </a:r>
            <a:r>
              <a:rPr sz="600" dirty="0">
                <a:latin typeface="Calibri"/>
                <a:cs typeface="Calibri"/>
              </a:rPr>
              <a:t>mt</a:t>
            </a:r>
          </a:p>
        </p:txBody>
      </p:sp>
      <p:sp>
        <p:nvSpPr>
          <p:cNvPr id="111" name="object 108"/>
          <p:cNvSpPr txBox="1"/>
          <p:nvPr/>
        </p:nvSpPr>
        <p:spPr>
          <a:xfrm>
            <a:off x="6826250" y="6232652"/>
            <a:ext cx="595630"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Mangshi,</a:t>
            </a:r>
            <a:r>
              <a:rPr sz="700" b="1" spc="-95" dirty="0">
                <a:solidFill>
                  <a:srgbClr val="00355F"/>
                </a:solidFill>
                <a:latin typeface="Calibri"/>
                <a:cs typeface="Calibri"/>
              </a:rPr>
              <a:t> </a:t>
            </a:r>
            <a:r>
              <a:rPr sz="700" b="1" dirty="0">
                <a:solidFill>
                  <a:srgbClr val="00355F"/>
                </a:solidFill>
                <a:latin typeface="Calibri"/>
                <a:cs typeface="Calibri"/>
              </a:rPr>
              <a:t>China</a:t>
            </a:r>
            <a:endParaRPr sz="700">
              <a:latin typeface="Calibri"/>
              <a:cs typeface="Calibri"/>
            </a:endParaRPr>
          </a:p>
        </p:txBody>
      </p:sp>
      <p:sp>
        <p:nvSpPr>
          <p:cNvPr id="112" name="object 109"/>
          <p:cNvSpPr txBox="1"/>
          <p:nvPr/>
        </p:nvSpPr>
        <p:spPr>
          <a:xfrm>
            <a:off x="7542935" y="6398512"/>
            <a:ext cx="339090" cy="92333"/>
          </a:xfrm>
          <a:prstGeom prst="rect">
            <a:avLst/>
          </a:prstGeom>
        </p:spPr>
        <p:txBody>
          <a:bodyPr vert="horz" wrap="square" lIns="0" tIns="0" rIns="0" bIns="0" rtlCol="0">
            <a:spAutoFit/>
          </a:bodyPr>
          <a:lstStyle/>
          <a:p>
            <a:pPr marL="12697"/>
            <a:r>
              <a:rPr sz="600" dirty="0">
                <a:latin typeface="Calibri"/>
                <a:cs typeface="Calibri"/>
              </a:rPr>
              <a:t>36,0</a:t>
            </a:r>
            <a:r>
              <a:rPr sz="600" spc="-4" dirty="0">
                <a:latin typeface="Calibri"/>
                <a:cs typeface="Calibri"/>
              </a:rPr>
              <a:t>0</a:t>
            </a:r>
            <a:r>
              <a:rPr sz="600" dirty="0">
                <a:latin typeface="Calibri"/>
                <a:cs typeface="Calibri"/>
              </a:rPr>
              <a:t>0</a:t>
            </a:r>
            <a:r>
              <a:rPr sz="600" spc="-25" dirty="0">
                <a:latin typeface="Calibri"/>
                <a:cs typeface="Calibri"/>
              </a:rPr>
              <a:t> </a:t>
            </a:r>
            <a:r>
              <a:rPr sz="600" dirty="0">
                <a:latin typeface="Calibri"/>
                <a:cs typeface="Calibri"/>
              </a:rPr>
              <a:t>mt</a:t>
            </a:r>
            <a:endParaRPr sz="600">
              <a:latin typeface="Calibri"/>
              <a:cs typeface="Calibri"/>
            </a:endParaRPr>
          </a:p>
        </p:txBody>
      </p:sp>
      <p:sp>
        <p:nvSpPr>
          <p:cNvPr id="113" name="object 110"/>
          <p:cNvSpPr txBox="1"/>
          <p:nvPr/>
        </p:nvSpPr>
        <p:spPr>
          <a:xfrm>
            <a:off x="6826252" y="6608319"/>
            <a:ext cx="900430"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SamQuarz, South</a:t>
            </a:r>
            <a:r>
              <a:rPr sz="700" b="1" spc="-110" dirty="0">
                <a:solidFill>
                  <a:srgbClr val="00355F"/>
                </a:solidFill>
                <a:latin typeface="Calibri"/>
                <a:cs typeface="Calibri"/>
              </a:rPr>
              <a:t> </a:t>
            </a:r>
            <a:r>
              <a:rPr sz="700" b="1" dirty="0">
                <a:solidFill>
                  <a:srgbClr val="00355F"/>
                </a:solidFill>
                <a:latin typeface="Calibri"/>
                <a:cs typeface="Calibri"/>
              </a:rPr>
              <a:t>Africa</a:t>
            </a:r>
            <a:endParaRPr sz="700">
              <a:latin typeface="Calibri"/>
              <a:cs typeface="Calibri"/>
            </a:endParaRPr>
          </a:p>
        </p:txBody>
      </p:sp>
      <p:sp>
        <p:nvSpPr>
          <p:cNvPr id="114" name="object 111"/>
          <p:cNvSpPr txBox="1"/>
          <p:nvPr/>
        </p:nvSpPr>
        <p:spPr>
          <a:xfrm>
            <a:off x="6551933" y="6774182"/>
            <a:ext cx="414655" cy="92333"/>
          </a:xfrm>
          <a:prstGeom prst="rect">
            <a:avLst/>
          </a:prstGeom>
        </p:spPr>
        <p:txBody>
          <a:bodyPr vert="horz" wrap="square" lIns="0" tIns="0" rIns="0" bIns="0" rtlCol="0">
            <a:spAutoFit/>
          </a:bodyPr>
          <a:lstStyle/>
          <a:p>
            <a:pPr marL="12697"/>
            <a:r>
              <a:rPr sz="600" spc="-4" dirty="0">
                <a:latin typeface="Calibri"/>
                <a:cs typeface="Calibri"/>
              </a:rPr>
              <a:t>Q</a:t>
            </a:r>
            <a:r>
              <a:rPr sz="600" dirty="0">
                <a:latin typeface="Calibri"/>
                <a:cs typeface="Calibri"/>
              </a:rPr>
              <a:t>u</a:t>
            </a:r>
            <a:r>
              <a:rPr sz="600" spc="-4" dirty="0">
                <a:latin typeface="Calibri"/>
                <a:cs typeface="Calibri"/>
              </a:rPr>
              <a:t>ar</a:t>
            </a:r>
            <a:r>
              <a:rPr sz="600" dirty="0">
                <a:latin typeface="Calibri"/>
                <a:cs typeface="Calibri"/>
              </a:rPr>
              <a:t>tz</a:t>
            </a:r>
            <a:r>
              <a:rPr sz="600" spc="-10" dirty="0">
                <a:latin typeface="Calibri"/>
                <a:cs typeface="Calibri"/>
              </a:rPr>
              <a:t> </a:t>
            </a:r>
            <a:r>
              <a:rPr sz="600" dirty="0">
                <a:latin typeface="Calibri"/>
                <a:cs typeface="Calibri"/>
              </a:rPr>
              <a:t>Mine</a:t>
            </a:r>
            <a:endParaRPr sz="600">
              <a:latin typeface="Calibri"/>
              <a:cs typeface="Calibri"/>
            </a:endParaRPr>
          </a:p>
        </p:txBody>
      </p:sp>
      <p:sp>
        <p:nvSpPr>
          <p:cNvPr id="115" name="object 112"/>
          <p:cNvSpPr txBox="1"/>
          <p:nvPr/>
        </p:nvSpPr>
        <p:spPr>
          <a:xfrm>
            <a:off x="6826252" y="6983985"/>
            <a:ext cx="659130"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Esmeralda,</a:t>
            </a:r>
            <a:r>
              <a:rPr sz="700" b="1" spc="-105" dirty="0">
                <a:solidFill>
                  <a:srgbClr val="00355F"/>
                </a:solidFill>
                <a:latin typeface="Calibri"/>
                <a:cs typeface="Calibri"/>
              </a:rPr>
              <a:t> </a:t>
            </a:r>
            <a:r>
              <a:rPr sz="700" b="1" dirty="0">
                <a:solidFill>
                  <a:srgbClr val="00355F"/>
                </a:solidFill>
                <a:latin typeface="Calibri"/>
                <a:cs typeface="Calibri"/>
              </a:rPr>
              <a:t>Spain</a:t>
            </a:r>
            <a:endParaRPr sz="700">
              <a:latin typeface="Calibri"/>
              <a:cs typeface="Calibri"/>
            </a:endParaRPr>
          </a:p>
        </p:txBody>
      </p:sp>
      <p:sp>
        <p:nvSpPr>
          <p:cNvPr id="116" name="object 113"/>
          <p:cNvSpPr txBox="1"/>
          <p:nvPr/>
        </p:nvSpPr>
        <p:spPr>
          <a:xfrm>
            <a:off x="6551930" y="7149845"/>
            <a:ext cx="414020" cy="92333"/>
          </a:xfrm>
          <a:prstGeom prst="rect">
            <a:avLst/>
          </a:prstGeom>
        </p:spPr>
        <p:txBody>
          <a:bodyPr vert="horz" wrap="square" lIns="0" tIns="0" rIns="0" bIns="0" rtlCol="0">
            <a:spAutoFit/>
          </a:bodyPr>
          <a:lstStyle/>
          <a:p>
            <a:pPr marL="12697"/>
            <a:r>
              <a:rPr sz="600" spc="-4" dirty="0">
                <a:latin typeface="Calibri"/>
                <a:cs typeface="Calibri"/>
              </a:rPr>
              <a:t>Q</a:t>
            </a:r>
            <a:r>
              <a:rPr sz="600" dirty="0">
                <a:latin typeface="Calibri"/>
                <a:cs typeface="Calibri"/>
              </a:rPr>
              <a:t>u</a:t>
            </a:r>
            <a:r>
              <a:rPr sz="600" spc="-4" dirty="0">
                <a:latin typeface="Calibri"/>
                <a:cs typeface="Calibri"/>
              </a:rPr>
              <a:t>ar</a:t>
            </a:r>
            <a:r>
              <a:rPr sz="600" dirty="0">
                <a:latin typeface="Calibri"/>
                <a:cs typeface="Calibri"/>
              </a:rPr>
              <a:t>tz</a:t>
            </a:r>
            <a:r>
              <a:rPr sz="600" spc="-10" dirty="0">
                <a:latin typeface="Calibri"/>
                <a:cs typeface="Calibri"/>
              </a:rPr>
              <a:t> </a:t>
            </a:r>
            <a:r>
              <a:rPr sz="600" dirty="0">
                <a:latin typeface="Calibri"/>
                <a:cs typeface="Calibri"/>
              </a:rPr>
              <a:t>Mine</a:t>
            </a:r>
            <a:endParaRPr sz="600">
              <a:latin typeface="Calibri"/>
              <a:cs typeface="Calibri"/>
            </a:endParaRPr>
          </a:p>
        </p:txBody>
      </p:sp>
      <p:sp>
        <p:nvSpPr>
          <p:cNvPr id="117" name="object 114"/>
          <p:cNvSpPr txBox="1"/>
          <p:nvPr/>
        </p:nvSpPr>
        <p:spPr>
          <a:xfrm>
            <a:off x="337821" y="2032508"/>
            <a:ext cx="71121" cy="107722"/>
          </a:xfrm>
          <a:prstGeom prst="rect">
            <a:avLst/>
          </a:prstGeom>
        </p:spPr>
        <p:txBody>
          <a:bodyPr vert="horz" wrap="square" lIns="0" tIns="0" rIns="0" bIns="0" rtlCol="0">
            <a:spAutoFit/>
          </a:bodyPr>
          <a:lstStyle/>
          <a:p>
            <a:pPr marL="12697"/>
            <a:r>
              <a:rPr sz="700" b="1" dirty="0">
                <a:solidFill>
                  <a:srgbClr val="FFFFFF"/>
                </a:solidFill>
                <a:latin typeface="Calibri"/>
                <a:cs typeface="Calibri"/>
              </a:rPr>
              <a:t>2</a:t>
            </a:r>
            <a:endParaRPr sz="700">
              <a:latin typeface="Calibri"/>
              <a:cs typeface="Calibri"/>
            </a:endParaRPr>
          </a:p>
        </p:txBody>
      </p:sp>
      <p:sp>
        <p:nvSpPr>
          <p:cNvPr id="118" name="object 115"/>
          <p:cNvSpPr txBox="1"/>
          <p:nvPr/>
        </p:nvSpPr>
        <p:spPr>
          <a:xfrm>
            <a:off x="337821" y="2669540"/>
            <a:ext cx="71121" cy="107722"/>
          </a:xfrm>
          <a:prstGeom prst="rect">
            <a:avLst/>
          </a:prstGeom>
        </p:spPr>
        <p:txBody>
          <a:bodyPr vert="horz" wrap="square" lIns="0" tIns="0" rIns="0" bIns="0" rtlCol="0">
            <a:spAutoFit/>
          </a:bodyPr>
          <a:lstStyle/>
          <a:p>
            <a:pPr marL="12697"/>
            <a:r>
              <a:rPr sz="700" b="1" dirty="0">
                <a:solidFill>
                  <a:srgbClr val="FFFFFF"/>
                </a:solidFill>
                <a:latin typeface="Calibri"/>
                <a:cs typeface="Calibri"/>
              </a:rPr>
              <a:t>3</a:t>
            </a:r>
            <a:endParaRPr sz="700">
              <a:latin typeface="Calibri"/>
              <a:cs typeface="Calibri"/>
            </a:endParaRPr>
          </a:p>
        </p:txBody>
      </p:sp>
      <p:sp>
        <p:nvSpPr>
          <p:cNvPr id="119" name="object 116"/>
          <p:cNvSpPr txBox="1"/>
          <p:nvPr/>
        </p:nvSpPr>
        <p:spPr>
          <a:xfrm>
            <a:off x="307342" y="3008630"/>
            <a:ext cx="226060" cy="268663"/>
          </a:xfrm>
          <a:prstGeom prst="rect">
            <a:avLst/>
          </a:prstGeom>
        </p:spPr>
        <p:txBody>
          <a:bodyPr vert="horz" wrap="square" lIns="0" tIns="0" rIns="0" bIns="0" rtlCol="0">
            <a:spAutoFit/>
          </a:bodyPr>
          <a:lstStyle/>
          <a:p>
            <a:pPr marL="43170"/>
            <a:r>
              <a:rPr sz="700" b="1" dirty="0">
                <a:solidFill>
                  <a:srgbClr val="FFFFFF"/>
                </a:solidFill>
                <a:latin typeface="Calibri"/>
                <a:cs typeface="Calibri"/>
              </a:rPr>
              <a:t>4</a:t>
            </a:r>
            <a:endParaRPr sz="700">
              <a:latin typeface="Calibri"/>
              <a:cs typeface="Calibri"/>
            </a:endParaRPr>
          </a:p>
          <a:p>
            <a:pPr marL="12697">
              <a:spcBef>
                <a:spcPts val="535"/>
              </a:spcBef>
            </a:pPr>
            <a:r>
              <a:rPr sz="600" dirty="0">
                <a:latin typeface="Calibri"/>
                <a:cs typeface="Calibri"/>
              </a:rPr>
              <a:t>Silicon</a:t>
            </a:r>
            <a:endParaRPr sz="600">
              <a:latin typeface="Calibri"/>
              <a:cs typeface="Calibri"/>
            </a:endParaRPr>
          </a:p>
        </p:txBody>
      </p:sp>
      <p:sp>
        <p:nvSpPr>
          <p:cNvPr id="120" name="object 117"/>
          <p:cNvSpPr txBox="1"/>
          <p:nvPr/>
        </p:nvSpPr>
        <p:spPr>
          <a:xfrm>
            <a:off x="337821" y="3362197"/>
            <a:ext cx="71121" cy="107722"/>
          </a:xfrm>
          <a:prstGeom prst="rect">
            <a:avLst/>
          </a:prstGeom>
        </p:spPr>
        <p:txBody>
          <a:bodyPr vert="horz" wrap="square" lIns="0" tIns="0" rIns="0" bIns="0" rtlCol="0">
            <a:spAutoFit/>
          </a:bodyPr>
          <a:lstStyle/>
          <a:p>
            <a:pPr marL="12697"/>
            <a:r>
              <a:rPr sz="700" b="1" dirty="0">
                <a:solidFill>
                  <a:srgbClr val="FFFFFF"/>
                </a:solidFill>
                <a:latin typeface="Calibri"/>
                <a:cs typeface="Calibri"/>
              </a:rPr>
              <a:t>5</a:t>
            </a:r>
            <a:endParaRPr sz="700">
              <a:latin typeface="Calibri"/>
              <a:cs typeface="Calibri"/>
            </a:endParaRPr>
          </a:p>
        </p:txBody>
      </p:sp>
      <p:sp>
        <p:nvSpPr>
          <p:cNvPr id="121" name="object 118"/>
          <p:cNvSpPr txBox="1"/>
          <p:nvPr/>
        </p:nvSpPr>
        <p:spPr>
          <a:xfrm>
            <a:off x="337821" y="4045713"/>
            <a:ext cx="71121" cy="107722"/>
          </a:xfrm>
          <a:prstGeom prst="rect">
            <a:avLst/>
          </a:prstGeom>
        </p:spPr>
        <p:txBody>
          <a:bodyPr vert="horz" wrap="square" lIns="0" tIns="0" rIns="0" bIns="0" rtlCol="0">
            <a:spAutoFit/>
          </a:bodyPr>
          <a:lstStyle/>
          <a:p>
            <a:pPr marL="12697"/>
            <a:r>
              <a:rPr sz="700" b="1" dirty="0">
                <a:solidFill>
                  <a:srgbClr val="FFFFFF"/>
                </a:solidFill>
                <a:latin typeface="Calibri"/>
                <a:cs typeface="Calibri"/>
              </a:rPr>
              <a:t>6</a:t>
            </a:r>
            <a:endParaRPr sz="700">
              <a:latin typeface="Calibri"/>
              <a:cs typeface="Calibri"/>
            </a:endParaRPr>
          </a:p>
        </p:txBody>
      </p:sp>
      <p:sp>
        <p:nvSpPr>
          <p:cNvPr id="122" name="object 119"/>
          <p:cNvSpPr txBox="1"/>
          <p:nvPr/>
        </p:nvSpPr>
        <p:spPr>
          <a:xfrm>
            <a:off x="345441" y="4684269"/>
            <a:ext cx="71121" cy="107722"/>
          </a:xfrm>
          <a:prstGeom prst="rect">
            <a:avLst/>
          </a:prstGeom>
        </p:spPr>
        <p:txBody>
          <a:bodyPr vert="horz" wrap="square" lIns="0" tIns="0" rIns="0" bIns="0" rtlCol="0">
            <a:spAutoFit/>
          </a:bodyPr>
          <a:lstStyle/>
          <a:p>
            <a:pPr marL="12697"/>
            <a:r>
              <a:rPr sz="700" b="1" dirty="0">
                <a:solidFill>
                  <a:srgbClr val="FFFFFF"/>
                </a:solidFill>
                <a:latin typeface="Calibri"/>
                <a:cs typeface="Calibri"/>
              </a:rPr>
              <a:t>7</a:t>
            </a:r>
            <a:endParaRPr sz="700">
              <a:latin typeface="Calibri"/>
              <a:cs typeface="Calibri"/>
            </a:endParaRPr>
          </a:p>
        </p:txBody>
      </p:sp>
      <p:sp>
        <p:nvSpPr>
          <p:cNvPr id="123" name="object 120"/>
          <p:cNvSpPr txBox="1"/>
          <p:nvPr/>
        </p:nvSpPr>
        <p:spPr>
          <a:xfrm>
            <a:off x="337821" y="5069840"/>
            <a:ext cx="71121" cy="107722"/>
          </a:xfrm>
          <a:prstGeom prst="rect">
            <a:avLst/>
          </a:prstGeom>
        </p:spPr>
        <p:txBody>
          <a:bodyPr vert="horz" wrap="square" lIns="0" tIns="0" rIns="0" bIns="0" rtlCol="0">
            <a:spAutoFit/>
          </a:bodyPr>
          <a:lstStyle/>
          <a:p>
            <a:pPr marL="12697"/>
            <a:r>
              <a:rPr sz="700" b="1" dirty="0">
                <a:solidFill>
                  <a:srgbClr val="FFFFFF"/>
                </a:solidFill>
                <a:latin typeface="Calibri"/>
                <a:cs typeface="Calibri"/>
              </a:rPr>
              <a:t>8</a:t>
            </a:r>
            <a:endParaRPr sz="700">
              <a:latin typeface="Calibri"/>
              <a:cs typeface="Calibri"/>
            </a:endParaRPr>
          </a:p>
        </p:txBody>
      </p:sp>
      <p:sp>
        <p:nvSpPr>
          <p:cNvPr id="124" name="object 121"/>
          <p:cNvSpPr txBox="1"/>
          <p:nvPr/>
        </p:nvSpPr>
        <p:spPr>
          <a:xfrm>
            <a:off x="337821" y="5405884"/>
            <a:ext cx="71121" cy="107722"/>
          </a:xfrm>
          <a:prstGeom prst="rect">
            <a:avLst/>
          </a:prstGeom>
        </p:spPr>
        <p:txBody>
          <a:bodyPr vert="horz" wrap="square" lIns="0" tIns="0" rIns="0" bIns="0" rtlCol="0">
            <a:spAutoFit/>
          </a:bodyPr>
          <a:lstStyle/>
          <a:p>
            <a:pPr marL="12697"/>
            <a:r>
              <a:rPr sz="700" b="1" dirty="0">
                <a:solidFill>
                  <a:srgbClr val="FFFFFF"/>
                </a:solidFill>
                <a:latin typeface="Calibri"/>
                <a:cs typeface="Calibri"/>
              </a:rPr>
              <a:t>9</a:t>
            </a:r>
            <a:endParaRPr sz="700">
              <a:latin typeface="Calibri"/>
              <a:cs typeface="Calibri"/>
            </a:endParaRPr>
          </a:p>
        </p:txBody>
      </p:sp>
      <p:sp>
        <p:nvSpPr>
          <p:cNvPr id="125" name="object 122"/>
          <p:cNvSpPr txBox="1"/>
          <p:nvPr/>
        </p:nvSpPr>
        <p:spPr>
          <a:xfrm>
            <a:off x="315722" y="5739638"/>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10</a:t>
            </a:r>
            <a:endParaRPr sz="700">
              <a:latin typeface="Calibri"/>
              <a:cs typeface="Calibri"/>
            </a:endParaRPr>
          </a:p>
        </p:txBody>
      </p:sp>
      <p:sp>
        <p:nvSpPr>
          <p:cNvPr id="126" name="object 123"/>
          <p:cNvSpPr txBox="1"/>
          <p:nvPr/>
        </p:nvSpPr>
        <p:spPr>
          <a:xfrm>
            <a:off x="307342" y="6086348"/>
            <a:ext cx="226060" cy="270587"/>
          </a:xfrm>
          <a:prstGeom prst="rect">
            <a:avLst/>
          </a:prstGeom>
        </p:spPr>
        <p:txBody>
          <a:bodyPr vert="horz" wrap="square" lIns="0" tIns="0" rIns="0" bIns="0" rtlCol="0">
            <a:spAutoFit/>
          </a:bodyPr>
          <a:lstStyle/>
          <a:p>
            <a:pPr marL="28568"/>
            <a:r>
              <a:rPr sz="700" b="1" spc="-4" dirty="0">
                <a:solidFill>
                  <a:srgbClr val="FFFFFF"/>
                </a:solidFill>
                <a:latin typeface="Calibri"/>
                <a:cs typeface="Calibri"/>
              </a:rPr>
              <a:t>11</a:t>
            </a:r>
            <a:endParaRPr sz="700">
              <a:latin typeface="Calibri"/>
              <a:cs typeface="Calibri"/>
            </a:endParaRPr>
          </a:p>
          <a:p>
            <a:pPr marL="12697">
              <a:spcBef>
                <a:spcPts val="550"/>
              </a:spcBef>
            </a:pPr>
            <a:r>
              <a:rPr sz="600" dirty="0">
                <a:latin typeface="Calibri"/>
                <a:cs typeface="Calibri"/>
              </a:rPr>
              <a:t>Silicon</a:t>
            </a:r>
            <a:endParaRPr sz="600">
              <a:latin typeface="Calibri"/>
              <a:cs typeface="Calibri"/>
            </a:endParaRPr>
          </a:p>
        </p:txBody>
      </p:sp>
      <p:sp>
        <p:nvSpPr>
          <p:cNvPr id="127" name="object 124"/>
          <p:cNvSpPr txBox="1"/>
          <p:nvPr/>
        </p:nvSpPr>
        <p:spPr>
          <a:xfrm>
            <a:off x="323341" y="6426962"/>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12</a:t>
            </a:r>
            <a:endParaRPr sz="700">
              <a:latin typeface="Calibri"/>
              <a:cs typeface="Calibri"/>
            </a:endParaRPr>
          </a:p>
        </p:txBody>
      </p:sp>
      <p:sp>
        <p:nvSpPr>
          <p:cNvPr id="128" name="object 125"/>
          <p:cNvSpPr txBox="1"/>
          <p:nvPr/>
        </p:nvSpPr>
        <p:spPr>
          <a:xfrm>
            <a:off x="323341" y="6975600"/>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13</a:t>
            </a:r>
            <a:endParaRPr sz="700">
              <a:latin typeface="Calibri"/>
              <a:cs typeface="Calibri"/>
            </a:endParaRPr>
          </a:p>
        </p:txBody>
      </p:sp>
      <p:sp>
        <p:nvSpPr>
          <p:cNvPr id="129" name="object 126"/>
          <p:cNvSpPr txBox="1"/>
          <p:nvPr/>
        </p:nvSpPr>
        <p:spPr>
          <a:xfrm>
            <a:off x="4284979" y="2026413"/>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20</a:t>
            </a:r>
            <a:endParaRPr sz="700">
              <a:latin typeface="Calibri"/>
              <a:cs typeface="Calibri"/>
            </a:endParaRPr>
          </a:p>
        </p:txBody>
      </p:sp>
      <p:sp>
        <p:nvSpPr>
          <p:cNvPr id="130" name="object 127"/>
          <p:cNvSpPr txBox="1"/>
          <p:nvPr/>
        </p:nvSpPr>
        <p:spPr>
          <a:xfrm>
            <a:off x="1997455" y="6242557"/>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17</a:t>
            </a:r>
            <a:endParaRPr sz="700">
              <a:latin typeface="Calibri"/>
              <a:cs typeface="Calibri"/>
            </a:endParaRPr>
          </a:p>
        </p:txBody>
      </p:sp>
      <p:sp>
        <p:nvSpPr>
          <p:cNvPr id="131" name="object 128"/>
          <p:cNvSpPr txBox="1"/>
          <p:nvPr/>
        </p:nvSpPr>
        <p:spPr>
          <a:xfrm>
            <a:off x="1997455" y="6601461"/>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18</a:t>
            </a:r>
            <a:endParaRPr sz="700">
              <a:latin typeface="Calibri"/>
              <a:cs typeface="Calibri"/>
            </a:endParaRPr>
          </a:p>
        </p:txBody>
      </p:sp>
      <p:sp>
        <p:nvSpPr>
          <p:cNvPr id="132" name="object 129"/>
          <p:cNvSpPr txBox="1"/>
          <p:nvPr/>
        </p:nvSpPr>
        <p:spPr>
          <a:xfrm>
            <a:off x="1997455" y="6971792"/>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19</a:t>
            </a:r>
            <a:endParaRPr sz="700">
              <a:latin typeface="Calibri"/>
              <a:cs typeface="Calibri"/>
            </a:endParaRPr>
          </a:p>
        </p:txBody>
      </p:sp>
      <p:sp>
        <p:nvSpPr>
          <p:cNvPr id="133" name="object 130"/>
          <p:cNvSpPr/>
          <p:nvPr/>
        </p:nvSpPr>
        <p:spPr>
          <a:xfrm>
            <a:off x="6540245" y="2023871"/>
            <a:ext cx="137160" cy="137161"/>
          </a:xfrm>
          <a:custGeom>
            <a:avLst/>
            <a:gdLst/>
            <a:ahLst/>
            <a:cxnLst/>
            <a:rect l="l" t="t" r="r" b="b"/>
            <a:pathLst>
              <a:path w="137159" h="137160">
                <a:moveTo>
                  <a:pt x="137160" y="68579"/>
                </a:moveTo>
                <a:lnTo>
                  <a:pt x="131802" y="41790"/>
                </a:lnTo>
                <a:lnTo>
                  <a:pt x="117157" y="20002"/>
                </a:lnTo>
                <a:lnTo>
                  <a:pt x="95369" y="5357"/>
                </a:lnTo>
                <a:lnTo>
                  <a:pt x="68580" y="0"/>
                </a:lnTo>
                <a:lnTo>
                  <a:pt x="41790" y="5357"/>
                </a:lnTo>
                <a:lnTo>
                  <a:pt x="20002" y="20002"/>
                </a:lnTo>
                <a:lnTo>
                  <a:pt x="5357" y="41790"/>
                </a:lnTo>
                <a:lnTo>
                  <a:pt x="0" y="68579"/>
                </a:lnTo>
                <a:lnTo>
                  <a:pt x="5357" y="95369"/>
                </a:lnTo>
                <a:lnTo>
                  <a:pt x="20002" y="117157"/>
                </a:lnTo>
                <a:lnTo>
                  <a:pt x="41790" y="131802"/>
                </a:lnTo>
                <a:lnTo>
                  <a:pt x="68580" y="137159"/>
                </a:lnTo>
                <a:lnTo>
                  <a:pt x="95369" y="131802"/>
                </a:lnTo>
                <a:lnTo>
                  <a:pt x="117157" y="117157"/>
                </a:lnTo>
                <a:lnTo>
                  <a:pt x="131802" y="95369"/>
                </a:lnTo>
                <a:lnTo>
                  <a:pt x="137160" y="68579"/>
                </a:lnTo>
                <a:close/>
              </a:path>
            </a:pathLst>
          </a:custGeom>
          <a:solidFill>
            <a:srgbClr val="00B050"/>
          </a:solidFill>
        </p:spPr>
        <p:txBody>
          <a:bodyPr wrap="square" lIns="0" tIns="0" rIns="0" bIns="0" rtlCol="0"/>
          <a:lstStyle/>
          <a:p>
            <a:endParaRPr/>
          </a:p>
        </p:txBody>
      </p:sp>
      <p:sp>
        <p:nvSpPr>
          <p:cNvPr id="134" name="object 131"/>
          <p:cNvSpPr/>
          <p:nvPr/>
        </p:nvSpPr>
        <p:spPr>
          <a:xfrm>
            <a:off x="6535673" y="2021486"/>
            <a:ext cx="146685" cy="143509"/>
          </a:xfrm>
          <a:custGeom>
            <a:avLst/>
            <a:gdLst/>
            <a:ahLst/>
            <a:cxnLst/>
            <a:rect l="l" t="t" r="r" b="b"/>
            <a:pathLst>
              <a:path w="146684" h="143510">
                <a:moveTo>
                  <a:pt x="146304" y="70965"/>
                </a:moveTo>
                <a:lnTo>
                  <a:pt x="146304" y="63345"/>
                </a:lnTo>
                <a:lnTo>
                  <a:pt x="144780" y="55725"/>
                </a:lnTo>
                <a:lnTo>
                  <a:pt x="124892" y="18541"/>
                </a:lnTo>
                <a:lnTo>
                  <a:pt x="91722" y="0"/>
                </a:lnTo>
                <a:lnTo>
                  <a:pt x="54170" y="126"/>
                </a:lnTo>
                <a:lnTo>
                  <a:pt x="21137" y="18947"/>
                </a:lnTo>
                <a:lnTo>
                  <a:pt x="1523" y="56487"/>
                </a:lnTo>
                <a:lnTo>
                  <a:pt x="0" y="63345"/>
                </a:lnTo>
                <a:lnTo>
                  <a:pt x="0" y="78585"/>
                </a:lnTo>
                <a:lnTo>
                  <a:pt x="1524" y="86205"/>
                </a:lnTo>
                <a:lnTo>
                  <a:pt x="3048" y="93063"/>
                </a:lnTo>
                <a:lnTo>
                  <a:pt x="9144" y="102656"/>
                </a:lnTo>
                <a:lnTo>
                  <a:pt x="9144" y="70965"/>
                </a:lnTo>
                <a:lnTo>
                  <a:pt x="9906" y="64107"/>
                </a:lnTo>
                <a:lnTo>
                  <a:pt x="10667" y="58011"/>
                </a:lnTo>
                <a:lnTo>
                  <a:pt x="29653" y="24068"/>
                </a:lnTo>
                <a:lnTo>
                  <a:pt x="60217" y="8511"/>
                </a:lnTo>
                <a:lnTo>
                  <a:pt x="93861" y="10613"/>
                </a:lnTo>
                <a:lnTo>
                  <a:pt x="122088" y="29642"/>
                </a:lnTo>
                <a:lnTo>
                  <a:pt x="136398" y="64869"/>
                </a:lnTo>
                <a:lnTo>
                  <a:pt x="137160" y="70965"/>
                </a:lnTo>
                <a:lnTo>
                  <a:pt x="137160" y="106093"/>
                </a:lnTo>
                <a:lnTo>
                  <a:pt x="146304" y="70965"/>
                </a:lnTo>
                <a:close/>
              </a:path>
              <a:path w="146684" h="143510">
                <a:moveTo>
                  <a:pt x="137160" y="106093"/>
                </a:moveTo>
                <a:lnTo>
                  <a:pt x="137160" y="70965"/>
                </a:lnTo>
                <a:lnTo>
                  <a:pt x="136398" y="77823"/>
                </a:lnTo>
                <a:lnTo>
                  <a:pt x="122195" y="111894"/>
                </a:lnTo>
                <a:lnTo>
                  <a:pt x="95360" y="130789"/>
                </a:lnTo>
                <a:lnTo>
                  <a:pt x="63205" y="133867"/>
                </a:lnTo>
                <a:lnTo>
                  <a:pt x="33045" y="120489"/>
                </a:lnTo>
                <a:lnTo>
                  <a:pt x="12192" y="90015"/>
                </a:lnTo>
                <a:lnTo>
                  <a:pt x="10668" y="83157"/>
                </a:lnTo>
                <a:lnTo>
                  <a:pt x="9144" y="70965"/>
                </a:lnTo>
                <a:lnTo>
                  <a:pt x="9144" y="102656"/>
                </a:lnTo>
                <a:lnTo>
                  <a:pt x="23228" y="124818"/>
                </a:lnTo>
                <a:lnTo>
                  <a:pt x="52140" y="141253"/>
                </a:lnTo>
                <a:lnTo>
                  <a:pt x="84343" y="143227"/>
                </a:lnTo>
                <a:lnTo>
                  <a:pt x="114398" y="131598"/>
                </a:lnTo>
                <a:lnTo>
                  <a:pt x="136865" y="107225"/>
                </a:lnTo>
                <a:lnTo>
                  <a:pt x="137160" y="106093"/>
                </a:lnTo>
                <a:close/>
              </a:path>
            </a:pathLst>
          </a:custGeom>
          <a:solidFill>
            <a:srgbClr val="FFFFFF"/>
          </a:solidFill>
        </p:spPr>
        <p:txBody>
          <a:bodyPr wrap="square" lIns="0" tIns="0" rIns="0" bIns="0" rtlCol="0"/>
          <a:lstStyle/>
          <a:p>
            <a:endParaRPr/>
          </a:p>
        </p:txBody>
      </p:sp>
      <p:sp>
        <p:nvSpPr>
          <p:cNvPr id="135" name="object 132"/>
          <p:cNvSpPr txBox="1"/>
          <p:nvPr/>
        </p:nvSpPr>
        <p:spPr>
          <a:xfrm>
            <a:off x="6551168" y="2032508"/>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23</a:t>
            </a:r>
            <a:endParaRPr sz="700">
              <a:latin typeface="Calibri"/>
              <a:cs typeface="Calibri"/>
            </a:endParaRPr>
          </a:p>
        </p:txBody>
      </p:sp>
      <p:sp>
        <p:nvSpPr>
          <p:cNvPr id="136" name="object 133"/>
          <p:cNvSpPr txBox="1"/>
          <p:nvPr/>
        </p:nvSpPr>
        <p:spPr>
          <a:xfrm>
            <a:off x="6551168" y="2552954"/>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24</a:t>
            </a:r>
            <a:endParaRPr sz="700">
              <a:latin typeface="Calibri"/>
              <a:cs typeface="Calibri"/>
            </a:endParaRPr>
          </a:p>
        </p:txBody>
      </p:sp>
      <p:sp>
        <p:nvSpPr>
          <p:cNvPr id="137" name="object 134"/>
          <p:cNvSpPr txBox="1"/>
          <p:nvPr/>
        </p:nvSpPr>
        <p:spPr>
          <a:xfrm>
            <a:off x="6551169" y="2928621"/>
            <a:ext cx="387985" cy="556306"/>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25</a:t>
            </a:r>
            <a:endParaRPr sz="700">
              <a:latin typeface="Calibri"/>
              <a:cs typeface="Calibri"/>
            </a:endParaRPr>
          </a:p>
          <a:p>
            <a:pPr marL="13333" marR="5080">
              <a:lnSpc>
                <a:spcPct val="160000"/>
              </a:lnSpc>
              <a:spcBef>
                <a:spcPts val="114"/>
              </a:spcBef>
            </a:pPr>
            <a:r>
              <a:rPr sz="600" dirty="0">
                <a:latin typeface="Calibri"/>
                <a:cs typeface="Calibri"/>
              </a:rPr>
              <a:t>Silicon  Ferrosilicon  </a:t>
            </a:r>
            <a:r>
              <a:rPr sz="600" spc="-4" dirty="0">
                <a:latin typeface="Calibri"/>
                <a:cs typeface="Calibri"/>
              </a:rPr>
              <a:t>Inoculants</a:t>
            </a:r>
            <a:endParaRPr sz="600">
              <a:latin typeface="Calibri"/>
              <a:cs typeface="Calibri"/>
            </a:endParaRPr>
          </a:p>
        </p:txBody>
      </p:sp>
      <p:sp>
        <p:nvSpPr>
          <p:cNvPr id="138" name="object 135"/>
          <p:cNvSpPr/>
          <p:nvPr/>
        </p:nvSpPr>
        <p:spPr>
          <a:xfrm>
            <a:off x="8217409" y="2010916"/>
            <a:ext cx="137160" cy="137161"/>
          </a:xfrm>
          <a:custGeom>
            <a:avLst/>
            <a:gdLst/>
            <a:ahLst/>
            <a:cxnLst/>
            <a:rect l="l" t="t" r="r" b="b"/>
            <a:pathLst>
              <a:path w="137159" h="137160">
                <a:moveTo>
                  <a:pt x="137160" y="68579"/>
                </a:moveTo>
                <a:lnTo>
                  <a:pt x="131802" y="42112"/>
                </a:lnTo>
                <a:lnTo>
                  <a:pt x="117157" y="20288"/>
                </a:lnTo>
                <a:lnTo>
                  <a:pt x="95369" y="5464"/>
                </a:lnTo>
                <a:lnTo>
                  <a:pt x="68580" y="0"/>
                </a:lnTo>
                <a:lnTo>
                  <a:pt x="41790" y="5464"/>
                </a:lnTo>
                <a:lnTo>
                  <a:pt x="20002" y="20288"/>
                </a:lnTo>
                <a:lnTo>
                  <a:pt x="5357" y="42112"/>
                </a:lnTo>
                <a:lnTo>
                  <a:pt x="0" y="68579"/>
                </a:lnTo>
                <a:lnTo>
                  <a:pt x="5357" y="95369"/>
                </a:lnTo>
                <a:lnTo>
                  <a:pt x="20002" y="117157"/>
                </a:lnTo>
                <a:lnTo>
                  <a:pt x="41790" y="131802"/>
                </a:lnTo>
                <a:lnTo>
                  <a:pt x="68580" y="137159"/>
                </a:lnTo>
                <a:lnTo>
                  <a:pt x="95369" y="131802"/>
                </a:lnTo>
                <a:lnTo>
                  <a:pt x="117157" y="117157"/>
                </a:lnTo>
                <a:lnTo>
                  <a:pt x="131802" y="95369"/>
                </a:lnTo>
                <a:lnTo>
                  <a:pt x="137160" y="68579"/>
                </a:lnTo>
                <a:close/>
              </a:path>
            </a:pathLst>
          </a:custGeom>
          <a:solidFill>
            <a:srgbClr val="00B050"/>
          </a:solidFill>
        </p:spPr>
        <p:txBody>
          <a:bodyPr wrap="square" lIns="0" tIns="0" rIns="0" bIns="0" rtlCol="0"/>
          <a:lstStyle/>
          <a:p>
            <a:endParaRPr/>
          </a:p>
        </p:txBody>
      </p:sp>
      <p:sp>
        <p:nvSpPr>
          <p:cNvPr id="139" name="object 136"/>
          <p:cNvSpPr/>
          <p:nvPr/>
        </p:nvSpPr>
        <p:spPr>
          <a:xfrm>
            <a:off x="8212835" y="2008676"/>
            <a:ext cx="146685" cy="143509"/>
          </a:xfrm>
          <a:custGeom>
            <a:avLst/>
            <a:gdLst/>
            <a:ahLst/>
            <a:cxnLst/>
            <a:rect l="l" t="t" r="r" b="b"/>
            <a:pathLst>
              <a:path w="146684" h="143510">
                <a:moveTo>
                  <a:pt x="146304" y="70823"/>
                </a:moveTo>
                <a:lnTo>
                  <a:pt x="146304" y="63203"/>
                </a:lnTo>
                <a:lnTo>
                  <a:pt x="144780" y="56345"/>
                </a:lnTo>
                <a:lnTo>
                  <a:pt x="124861" y="18745"/>
                </a:lnTo>
                <a:lnTo>
                  <a:pt x="91786" y="0"/>
                </a:lnTo>
                <a:lnTo>
                  <a:pt x="54344" y="54"/>
                </a:lnTo>
                <a:lnTo>
                  <a:pt x="21326" y="18854"/>
                </a:lnTo>
                <a:lnTo>
                  <a:pt x="1523" y="56345"/>
                </a:lnTo>
                <a:lnTo>
                  <a:pt x="0" y="63965"/>
                </a:lnTo>
                <a:lnTo>
                  <a:pt x="0" y="78443"/>
                </a:lnTo>
                <a:lnTo>
                  <a:pt x="1524" y="86063"/>
                </a:lnTo>
                <a:lnTo>
                  <a:pt x="3048" y="92921"/>
                </a:lnTo>
                <a:lnTo>
                  <a:pt x="9144" y="102663"/>
                </a:lnTo>
                <a:lnTo>
                  <a:pt x="9144" y="70823"/>
                </a:lnTo>
                <a:lnTo>
                  <a:pt x="9906" y="63965"/>
                </a:lnTo>
                <a:lnTo>
                  <a:pt x="10667" y="57869"/>
                </a:lnTo>
                <a:lnTo>
                  <a:pt x="29509" y="24138"/>
                </a:lnTo>
                <a:lnTo>
                  <a:pt x="59813" y="8506"/>
                </a:lnTo>
                <a:lnTo>
                  <a:pt x="93269" y="10424"/>
                </a:lnTo>
                <a:lnTo>
                  <a:pt x="121567" y="29347"/>
                </a:lnTo>
                <a:lnTo>
                  <a:pt x="136398" y="64727"/>
                </a:lnTo>
                <a:lnTo>
                  <a:pt x="137160" y="71585"/>
                </a:lnTo>
                <a:lnTo>
                  <a:pt x="137160" y="106490"/>
                </a:lnTo>
                <a:lnTo>
                  <a:pt x="146304" y="70823"/>
                </a:lnTo>
                <a:close/>
              </a:path>
              <a:path w="146684" h="143510">
                <a:moveTo>
                  <a:pt x="137160" y="106490"/>
                </a:moveTo>
                <a:lnTo>
                  <a:pt x="137160" y="71585"/>
                </a:lnTo>
                <a:lnTo>
                  <a:pt x="136398" y="77681"/>
                </a:lnTo>
                <a:lnTo>
                  <a:pt x="121985" y="112082"/>
                </a:lnTo>
                <a:lnTo>
                  <a:pt x="94868" y="130988"/>
                </a:lnTo>
                <a:lnTo>
                  <a:pt x="62536" y="133913"/>
                </a:lnTo>
                <a:lnTo>
                  <a:pt x="32480" y="120370"/>
                </a:lnTo>
                <a:lnTo>
                  <a:pt x="12192" y="89873"/>
                </a:lnTo>
                <a:lnTo>
                  <a:pt x="10668" y="83777"/>
                </a:lnTo>
                <a:lnTo>
                  <a:pt x="9906" y="76919"/>
                </a:lnTo>
                <a:lnTo>
                  <a:pt x="9144" y="70823"/>
                </a:lnTo>
                <a:lnTo>
                  <a:pt x="9144" y="102663"/>
                </a:lnTo>
                <a:lnTo>
                  <a:pt x="22985" y="124785"/>
                </a:lnTo>
                <a:lnTo>
                  <a:pt x="51895" y="141282"/>
                </a:lnTo>
                <a:lnTo>
                  <a:pt x="84229" y="143275"/>
                </a:lnTo>
                <a:lnTo>
                  <a:pt x="114441" y="131622"/>
                </a:lnTo>
                <a:lnTo>
                  <a:pt x="136981" y="107185"/>
                </a:lnTo>
                <a:lnTo>
                  <a:pt x="137160" y="106490"/>
                </a:lnTo>
                <a:close/>
              </a:path>
            </a:pathLst>
          </a:custGeom>
          <a:solidFill>
            <a:srgbClr val="FFFFFF"/>
          </a:solidFill>
        </p:spPr>
        <p:txBody>
          <a:bodyPr wrap="square" lIns="0" tIns="0" rIns="0" bIns="0" rtlCol="0"/>
          <a:lstStyle/>
          <a:p>
            <a:endParaRPr/>
          </a:p>
        </p:txBody>
      </p:sp>
      <p:sp>
        <p:nvSpPr>
          <p:cNvPr id="140" name="object 137"/>
          <p:cNvSpPr txBox="1"/>
          <p:nvPr/>
        </p:nvSpPr>
        <p:spPr>
          <a:xfrm>
            <a:off x="8228330" y="2020317"/>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30</a:t>
            </a:r>
            <a:endParaRPr sz="700">
              <a:latin typeface="Calibri"/>
              <a:cs typeface="Calibri"/>
            </a:endParaRPr>
          </a:p>
        </p:txBody>
      </p:sp>
      <p:sp>
        <p:nvSpPr>
          <p:cNvPr id="141" name="object 138"/>
          <p:cNvSpPr txBox="1"/>
          <p:nvPr/>
        </p:nvSpPr>
        <p:spPr>
          <a:xfrm>
            <a:off x="8228330" y="2628391"/>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31</a:t>
            </a:r>
            <a:endParaRPr sz="700">
              <a:latin typeface="Calibri"/>
              <a:cs typeface="Calibri"/>
            </a:endParaRPr>
          </a:p>
        </p:txBody>
      </p:sp>
      <p:sp>
        <p:nvSpPr>
          <p:cNvPr id="142" name="object 139"/>
          <p:cNvSpPr txBox="1"/>
          <p:nvPr/>
        </p:nvSpPr>
        <p:spPr>
          <a:xfrm>
            <a:off x="8228330" y="3364484"/>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32</a:t>
            </a:r>
            <a:endParaRPr sz="700">
              <a:latin typeface="Calibri"/>
              <a:cs typeface="Calibri"/>
            </a:endParaRPr>
          </a:p>
        </p:txBody>
      </p:sp>
      <p:sp>
        <p:nvSpPr>
          <p:cNvPr id="143" name="object 140"/>
          <p:cNvSpPr txBox="1"/>
          <p:nvPr/>
        </p:nvSpPr>
        <p:spPr>
          <a:xfrm>
            <a:off x="8203947" y="3816352"/>
            <a:ext cx="226060" cy="272510"/>
          </a:xfrm>
          <a:prstGeom prst="rect">
            <a:avLst/>
          </a:prstGeom>
        </p:spPr>
        <p:txBody>
          <a:bodyPr vert="horz" wrap="square" lIns="0" tIns="0" rIns="0" bIns="0" rtlCol="0">
            <a:spAutoFit/>
          </a:bodyPr>
          <a:lstStyle/>
          <a:p>
            <a:pPr marL="36821"/>
            <a:r>
              <a:rPr sz="700" b="1" spc="-4" dirty="0">
                <a:solidFill>
                  <a:srgbClr val="FFFFFF"/>
                </a:solidFill>
                <a:latin typeface="Calibri"/>
                <a:cs typeface="Calibri"/>
              </a:rPr>
              <a:t>33</a:t>
            </a:r>
            <a:endParaRPr sz="700">
              <a:latin typeface="Calibri"/>
              <a:cs typeface="Calibri"/>
            </a:endParaRPr>
          </a:p>
          <a:p>
            <a:pPr marL="12697">
              <a:spcBef>
                <a:spcPts val="565"/>
              </a:spcBef>
            </a:pPr>
            <a:r>
              <a:rPr sz="600" dirty="0">
                <a:latin typeface="Calibri"/>
                <a:cs typeface="Calibri"/>
              </a:rPr>
              <a:t>Silicon</a:t>
            </a:r>
            <a:endParaRPr sz="600">
              <a:latin typeface="Calibri"/>
              <a:cs typeface="Calibri"/>
            </a:endParaRPr>
          </a:p>
        </p:txBody>
      </p:sp>
      <p:sp>
        <p:nvSpPr>
          <p:cNvPr id="144" name="object 141"/>
          <p:cNvSpPr txBox="1"/>
          <p:nvPr/>
        </p:nvSpPr>
        <p:spPr>
          <a:xfrm>
            <a:off x="8228330" y="4268978"/>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34</a:t>
            </a:r>
            <a:endParaRPr sz="700">
              <a:latin typeface="Calibri"/>
              <a:cs typeface="Calibri"/>
            </a:endParaRPr>
          </a:p>
        </p:txBody>
      </p:sp>
      <p:sp>
        <p:nvSpPr>
          <p:cNvPr id="145" name="object 142"/>
          <p:cNvSpPr txBox="1"/>
          <p:nvPr/>
        </p:nvSpPr>
        <p:spPr>
          <a:xfrm>
            <a:off x="8228330" y="4858766"/>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35</a:t>
            </a:r>
            <a:endParaRPr sz="700">
              <a:latin typeface="Calibri"/>
              <a:cs typeface="Calibri"/>
            </a:endParaRPr>
          </a:p>
        </p:txBody>
      </p:sp>
      <p:sp>
        <p:nvSpPr>
          <p:cNvPr id="146" name="object 143"/>
          <p:cNvSpPr txBox="1"/>
          <p:nvPr/>
        </p:nvSpPr>
        <p:spPr>
          <a:xfrm>
            <a:off x="8228330" y="5320538"/>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36</a:t>
            </a:r>
            <a:endParaRPr sz="700">
              <a:latin typeface="Calibri"/>
              <a:cs typeface="Calibri"/>
            </a:endParaRPr>
          </a:p>
        </p:txBody>
      </p:sp>
      <p:sp>
        <p:nvSpPr>
          <p:cNvPr id="147" name="object 144"/>
          <p:cNvSpPr txBox="1"/>
          <p:nvPr/>
        </p:nvSpPr>
        <p:spPr>
          <a:xfrm>
            <a:off x="8203947" y="5773167"/>
            <a:ext cx="226060" cy="272510"/>
          </a:xfrm>
          <a:prstGeom prst="rect">
            <a:avLst/>
          </a:prstGeom>
        </p:spPr>
        <p:txBody>
          <a:bodyPr vert="horz" wrap="square" lIns="0" tIns="0" rIns="0" bIns="0" rtlCol="0">
            <a:spAutoFit/>
          </a:bodyPr>
          <a:lstStyle/>
          <a:p>
            <a:pPr marL="36821"/>
            <a:r>
              <a:rPr sz="700" b="1" spc="-4" dirty="0">
                <a:solidFill>
                  <a:srgbClr val="FFFFFF"/>
                </a:solidFill>
                <a:latin typeface="Calibri"/>
                <a:cs typeface="Calibri"/>
              </a:rPr>
              <a:t>37</a:t>
            </a:r>
            <a:endParaRPr sz="700">
              <a:latin typeface="Calibri"/>
              <a:cs typeface="Calibri"/>
            </a:endParaRPr>
          </a:p>
          <a:p>
            <a:pPr marL="12697">
              <a:spcBef>
                <a:spcPts val="565"/>
              </a:spcBef>
            </a:pPr>
            <a:r>
              <a:rPr sz="600" dirty="0">
                <a:latin typeface="Calibri"/>
                <a:cs typeface="Calibri"/>
              </a:rPr>
              <a:t>Silicon</a:t>
            </a:r>
            <a:endParaRPr sz="600">
              <a:latin typeface="Calibri"/>
              <a:cs typeface="Calibri"/>
            </a:endParaRPr>
          </a:p>
        </p:txBody>
      </p:sp>
      <p:sp>
        <p:nvSpPr>
          <p:cNvPr id="148" name="object 145"/>
          <p:cNvSpPr txBox="1"/>
          <p:nvPr/>
        </p:nvSpPr>
        <p:spPr>
          <a:xfrm>
            <a:off x="8203947" y="6226556"/>
            <a:ext cx="226060" cy="271869"/>
          </a:xfrm>
          <a:prstGeom prst="rect">
            <a:avLst/>
          </a:prstGeom>
        </p:spPr>
        <p:txBody>
          <a:bodyPr vert="horz" wrap="square" lIns="0" tIns="0" rIns="0" bIns="0" rtlCol="0">
            <a:spAutoFit/>
          </a:bodyPr>
          <a:lstStyle/>
          <a:p>
            <a:pPr marL="36821"/>
            <a:r>
              <a:rPr sz="700" b="1" spc="-4" dirty="0">
                <a:solidFill>
                  <a:srgbClr val="FFFFFF"/>
                </a:solidFill>
                <a:latin typeface="Calibri"/>
                <a:cs typeface="Calibri"/>
              </a:rPr>
              <a:t>38</a:t>
            </a:r>
            <a:endParaRPr sz="700">
              <a:latin typeface="Calibri"/>
              <a:cs typeface="Calibri"/>
            </a:endParaRPr>
          </a:p>
          <a:p>
            <a:pPr marL="12697">
              <a:spcBef>
                <a:spcPts val="560"/>
              </a:spcBef>
            </a:pPr>
            <a:r>
              <a:rPr sz="600" dirty="0">
                <a:latin typeface="Calibri"/>
                <a:cs typeface="Calibri"/>
              </a:rPr>
              <a:t>Silicon</a:t>
            </a:r>
            <a:endParaRPr sz="600">
              <a:latin typeface="Calibri"/>
              <a:cs typeface="Calibri"/>
            </a:endParaRPr>
          </a:p>
        </p:txBody>
      </p:sp>
      <p:sp>
        <p:nvSpPr>
          <p:cNvPr id="149" name="object 146"/>
          <p:cNvSpPr txBox="1"/>
          <p:nvPr/>
        </p:nvSpPr>
        <p:spPr>
          <a:xfrm>
            <a:off x="8203947" y="6673086"/>
            <a:ext cx="503555" cy="564129"/>
          </a:xfrm>
          <a:prstGeom prst="rect">
            <a:avLst/>
          </a:prstGeom>
        </p:spPr>
        <p:txBody>
          <a:bodyPr vert="horz" wrap="square" lIns="0" tIns="0" rIns="0" bIns="0" rtlCol="0">
            <a:spAutoFit/>
          </a:bodyPr>
          <a:lstStyle/>
          <a:p>
            <a:pPr marL="36821"/>
            <a:r>
              <a:rPr sz="700" b="1" spc="-4" dirty="0">
                <a:solidFill>
                  <a:srgbClr val="FFFFFF"/>
                </a:solidFill>
                <a:latin typeface="Calibri"/>
                <a:cs typeface="Calibri"/>
              </a:rPr>
              <a:t>39</a:t>
            </a:r>
            <a:endParaRPr sz="700">
              <a:latin typeface="Calibri"/>
              <a:cs typeface="Calibri"/>
            </a:endParaRPr>
          </a:p>
          <a:p>
            <a:pPr marL="12697" marR="5080">
              <a:lnSpc>
                <a:spcPct val="160000"/>
              </a:lnSpc>
              <a:spcBef>
                <a:spcPts val="175"/>
              </a:spcBef>
            </a:pPr>
            <a:r>
              <a:rPr sz="600" dirty="0">
                <a:latin typeface="Calibri"/>
                <a:cs typeface="Calibri"/>
              </a:rPr>
              <a:t>Silicon  </a:t>
            </a:r>
            <a:r>
              <a:rPr sz="600" spc="-4" dirty="0">
                <a:latin typeface="Calibri"/>
                <a:cs typeface="Calibri"/>
              </a:rPr>
              <a:t>Inoculants  </a:t>
            </a:r>
            <a:r>
              <a:rPr sz="600" dirty="0">
                <a:latin typeface="Calibri"/>
                <a:cs typeface="Calibri"/>
              </a:rPr>
              <a:t>Calcium</a:t>
            </a:r>
            <a:r>
              <a:rPr sz="600" spc="-4" dirty="0">
                <a:latin typeface="Calibri"/>
                <a:cs typeface="Calibri"/>
              </a:rPr>
              <a:t> </a:t>
            </a:r>
            <a:r>
              <a:rPr sz="600" dirty="0">
                <a:latin typeface="Calibri"/>
                <a:cs typeface="Calibri"/>
              </a:rPr>
              <a:t>Silicide</a:t>
            </a:r>
            <a:endParaRPr sz="600">
              <a:latin typeface="Calibri"/>
              <a:cs typeface="Calibri"/>
            </a:endParaRPr>
          </a:p>
        </p:txBody>
      </p:sp>
      <p:sp>
        <p:nvSpPr>
          <p:cNvPr id="150" name="object 147"/>
          <p:cNvSpPr txBox="1"/>
          <p:nvPr/>
        </p:nvSpPr>
        <p:spPr>
          <a:xfrm>
            <a:off x="3676144" y="7070852"/>
            <a:ext cx="1075055" cy="139526"/>
          </a:xfrm>
          <a:prstGeom prst="rect">
            <a:avLst/>
          </a:prstGeom>
        </p:spPr>
        <p:txBody>
          <a:bodyPr vert="horz" wrap="square" lIns="0" tIns="0" rIns="0" bIns="0" rtlCol="0">
            <a:spAutoFit/>
          </a:bodyPr>
          <a:lstStyle/>
          <a:p>
            <a:pPr marL="12697"/>
            <a:r>
              <a:rPr sz="900" spc="-4" dirty="0">
                <a:latin typeface="Calibri"/>
                <a:cs typeface="Calibri"/>
              </a:rPr>
              <a:t>Ferroglobe</a:t>
            </a:r>
            <a:r>
              <a:rPr sz="900" spc="-85" dirty="0">
                <a:latin typeface="Calibri"/>
                <a:cs typeface="Calibri"/>
              </a:rPr>
              <a:t> </a:t>
            </a:r>
            <a:r>
              <a:rPr sz="900" spc="-4" dirty="0">
                <a:latin typeface="Calibri"/>
                <a:cs typeface="Calibri"/>
              </a:rPr>
              <a:t>Operations</a:t>
            </a:r>
            <a:endParaRPr sz="900">
              <a:latin typeface="Calibri"/>
              <a:cs typeface="Calibri"/>
            </a:endParaRPr>
          </a:p>
        </p:txBody>
      </p:sp>
      <p:sp>
        <p:nvSpPr>
          <p:cNvPr id="151" name="object 148"/>
          <p:cNvSpPr txBox="1"/>
          <p:nvPr/>
        </p:nvSpPr>
        <p:spPr>
          <a:xfrm>
            <a:off x="5149231" y="7070852"/>
            <a:ext cx="1196975" cy="139526"/>
          </a:xfrm>
          <a:prstGeom prst="rect">
            <a:avLst/>
          </a:prstGeom>
        </p:spPr>
        <p:txBody>
          <a:bodyPr vert="horz" wrap="square" lIns="0" tIns="0" rIns="0" bIns="0" rtlCol="0">
            <a:spAutoFit/>
          </a:bodyPr>
          <a:lstStyle/>
          <a:p>
            <a:pPr marL="12697"/>
            <a:r>
              <a:rPr sz="900" dirty="0">
                <a:latin typeface="Calibri"/>
                <a:cs typeface="Calibri"/>
              </a:rPr>
              <a:t>Ferroglobe</a:t>
            </a:r>
            <a:r>
              <a:rPr sz="900" spc="-40" dirty="0">
                <a:latin typeface="Calibri"/>
                <a:cs typeface="Calibri"/>
              </a:rPr>
              <a:t> </a:t>
            </a:r>
            <a:r>
              <a:rPr sz="900" spc="-4" dirty="0">
                <a:latin typeface="Calibri"/>
                <a:cs typeface="Calibri"/>
              </a:rPr>
              <a:t>Headquarters</a:t>
            </a:r>
            <a:endParaRPr sz="900">
              <a:latin typeface="Calibri"/>
              <a:cs typeface="Calibri"/>
            </a:endParaRPr>
          </a:p>
        </p:txBody>
      </p:sp>
      <p:sp>
        <p:nvSpPr>
          <p:cNvPr id="152" name="object 149"/>
          <p:cNvSpPr/>
          <p:nvPr/>
        </p:nvSpPr>
        <p:spPr>
          <a:xfrm>
            <a:off x="3512060" y="7078471"/>
            <a:ext cx="137160" cy="137161"/>
          </a:xfrm>
          <a:custGeom>
            <a:avLst/>
            <a:gdLst/>
            <a:ahLst/>
            <a:cxnLst/>
            <a:rect l="l" t="t" r="r" b="b"/>
            <a:pathLst>
              <a:path w="137160" h="137159">
                <a:moveTo>
                  <a:pt x="137160" y="68579"/>
                </a:moveTo>
                <a:lnTo>
                  <a:pt x="131802" y="41790"/>
                </a:lnTo>
                <a:lnTo>
                  <a:pt x="117157" y="20002"/>
                </a:lnTo>
                <a:lnTo>
                  <a:pt x="95369" y="5357"/>
                </a:lnTo>
                <a:lnTo>
                  <a:pt x="68580" y="0"/>
                </a:lnTo>
                <a:lnTo>
                  <a:pt x="42112" y="5357"/>
                </a:lnTo>
                <a:lnTo>
                  <a:pt x="20288" y="20002"/>
                </a:lnTo>
                <a:lnTo>
                  <a:pt x="5464" y="41790"/>
                </a:lnTo>
                <a:lnTo>
                  <a:pt x="0" y="68579"/>
                </a:lnTo>
                <a:lnTo>
                  <a:pt x="5464" y="95369"/>
                </a:lnTo>
                <a:lnTo>
                  <a:pt x="20288" y="117157"/>
                </a:lnTo>
                <a:lnTo>
                  <a:pt x="42112" y="131802"/>
                </a:lnTo>
                <a:lnTo>
                  <a:pt x="68580" y="137159"/>
                </a:lnTo>
                <a:lnTo>
                  <a:pt x="95369" y="131802"/>
                </a:lnTo>
                <a:lnTo>
                  <a:pt x="117157" y="117157"/>
                </a:lnTo>
                <a:lnTo>
                  <a:pt x="131802" y="95369"/>
                </a:lnTo>
                <a:lnTo>
                  <a:pt x="137160" y="68579"/>
                </a:lnTo>
                <a:close/>
              </a:path>
            </a:pathLst>
          </a:custGeom>
          <a:solidFill>
            <a:srgbClr val="5C83D0"/>
          </a:solidFill>
        </p:spPr>
        <p:txBody>
          <a:bodyPr wrap="square" lIns="0" tIns="0" rIns="0" bIns="0" rtlCol="0"/>
          <a:lstStyle/>
          <a:p>
            <a:endParaRPr/>
          </a:p>
        </p:txBody>
      </p:sp>
      <p:sp>
        <p:nvSpPr>
          <p:cNvPr id="153" name="object 150"/>
          <p:cNvSpPr/>
          <p:nvPr/>
        </p:nvSpPr>
        <p:spPr>
          <a:xfrm>
            <a:off x="3507487" y="7076047"/>
            <a:ext cx="147320" cy="143509"/>
          </a:xfrm>
          <a:custGeom>
            <a:avLst/>
            <a:gdLst/>
            <a:ahLst/>
            <a:cxnLst/>
            <a:rect l="l" t="t" r="r" b="b"/>
            <a:pathLst>
              <a:path w="147320" h="143509">
                <a:moveTo>
                  <a:pt x="147066" y="71004"/>
                </a:moveTo>
                <a:lnTo>
                  <a:pt x="145542" y="55764"/>
                </a:lnTo>
                <a:lnTo>
                  <a:pt x="124705" y="18503"/>
                </a:lnTo>
                <a:lnTo>
                  <a:pt x="91564" y="0"/>
                </a:lnTo>
                <a:lnTo>
                  <a:pt x="54440" y="203"/>
                </a:lnTo>
                <a:lnTo>
                  <a:pt x="21652" y="19062"/>
                </a:lnTo>
                <a:lnTo>
                  <a:pt x="1523" y="56526"/>
                </a:lnTo>
                <a:lnTo>
                  <a:pt x="761" y="64146"/>
                </a:lnTo>
                <a:lnTo>
                  <a:pt x="0" y="71004"/>
                </a:lnTo>
                <a:lnTo>
                  <a:pt x="1524" y="86244"/>
                </a:lnTo>
                <a:lnTo>
                  <a:pt x="3810" y="93102"/>
                </a:lnTo>
                <a:lnTo>
                  <a:pt x="9905" y="102916"/>
                </a:lnTo>
                <a:lnTo>
                  <a:pt x="9906" y="64146"/>
                </a:lnTo>
                <a:lnTo>
                  <a:pt x="10667" y="58050"/>
                </a:lnTo>
                <a:lnTo>
                  <a:pt x="29678" y="24399"/>
                </a:lnTo>
                <a:lnTo>
                  <a:pt x="60068" y="8742"/>
                </a:lnTo>
                <a:lnTo>
                  <a:pt x="93602" y="10596"/>
                </a:lnTo>
                <a:lnTo>
                  <a:pt x="122044" y="29479"/>
                </a:lnTo>
                <a:lnTo>
                  <a:pt x="137160" y="64908"/>
                </a:lnTo>
                <a:lnTo>
                  <a:pt x="137160" y="107635"/>
                </a:lnTo>
                <a:lnTo>
                  <a:pt x="137342" y="107439"/>
                </a:lnTo>
                <a:lnTo>
                  <a:pt x="147066" y="71004"/>
                </a:lnTo>
                <a:close/>
              </a:path>
              <a:path w="147320" h="143509">
                <a:moveTo>
                  <a:pt x="137160" y="107635"/>
                </a:moveTo>
                <a:lnTo>
                  <a:pt x="137160" y="77862"/>
                </a:lnTo>
                <a:lnTo>
                  <a:pt x="122658" y="111937"/>
                </a:lnTo>
                <a:lnTo>
                  <a:pt x="95689" y="130878"/>
                </a:lnTo>
                <a:lnTo>
                  <a:pt x="33234" y="120620"/>
                </a:lnTo>
                <a:lnTo>
                  <a:pt x="10668" y="83958"/>
                </a:lnTo>
                <a:lnTo>
                  <a:pt x="9906" y="77100"/>
                </a:lnTo>
                <a:lnTo>
                  <a:pt x="9905" y="102916"/>
                </a:lnTo>
                <a:lnTo>
                  <a:pt x="23539" y="124866"/>
                </a:lnTo>
                <a:lnTo>
                  <a:pt x="52247" y="141373"/>
                </a:lnTo>
                <a:lnTo>
                  <a:pt x="84443" y="143432"/>
                </a:lnTo>
                <a:lnTo>
                  <a:pt x="114638" y="131851"/>
                </a:lnTo>
                <a:lnTo>
                  <a:pt x="137160" y="107635"/>
                </a:lnTo>
                <a:close/>
              </a:path>
            </a:pathLst>
          </a:custGeom>
          <a:solidFill>
            <a:srgbClr val="FFFFFF"/>
          </a:solidFill>
        </p:spPr>
        <p:txBody>
          <a:bodyPr wrap="square" lIns="0" tIns="0" rIns="0" bIns="0" rtlCol="0"/>
          <a:lstStyle/>
          <a:p>
            <a:endParaRPr/>
          </a:p>
        </p:txBody>
      </p:sp>
      <p:sp>
        <p:nvSpPr>
          <p:cNvPr id="154" name="object 151"/>
          <p:cNvSpPr/>
          <p:nvPr/>
        </p:nvSpPr>
        <p:spPr>
          <a:xfrm>
            <a:off x="4983479" y="7064756"/>
            <a:ext cx="165100" cy="165099"/>
          </a:xfrm>
          <a:custGeom>
            <a:avLst/>
            <a:gdLst/>
            <a:ahLst/>
            <a:cxnLst/>
            <a:rect l="l" t="t" r="r" b="b"/>
            <a:pathLst>
              <a:path w="165100" h="165100">
                <a:moveTo>
                  <a:pt x="164592" y="63246"/>
                </a:moveTo>
                <a:lnTo>
                  <a:pt x="102107" y="63246"/>
                </a:lnTo>
                <a:lnTo>
                  <a:pt x="82296" y="0"/>
                </a:lnTo>
                <a:lnTo>
                  <a:pt x="63246" y="63246"/>
                </a:lnTo>
                <a:lnTo>
                  <a:pt x="0" y="63246"/>
                </a:lnTo>
                <a:lnTo>
                  <a:pt x="51053" y="102108"/>
                </a:lnTo>
                <a:lnTo>
                  <a:pt x="51053" y="149511"/>
                </a:lnTo>
                <a:lnTo>
                  <a:pt x="82296" y="125730"/>
                </a:lnTo>
                <a:lnTo>
                  <a:pt x="113538" y="149511"/>
                </a:lnTo>
                <a:lnTo>
                  <a:pt x="113538" y="102108"/>
                </a:lnTo>
                <a:lnTo>
                  <a:pt x="164592" y="63246"/>
                </a:lnTo>
                <a:close/>
              </a:path>
              <a:path w="165100" h="165100">
                <a:moveTo>
                  <a:pt x="51053" y="149511"/>
                </a:moveTo>
                <a:lnTo>
                  <a:pt x="51053" y="102108"/>
                </a:lnTo>
                <a:lnTo>
                  <a:pt x="31242" y="164592"/>
                </a:lnTo>
                <a:lnTo>
                  <a:pt x="51053" y="149511"/>
                </a:lnTo>
                <a:close/>
              </a:path>
              <a:path w="165100" h="165100">
                <a:moveTo>
                  <a:pt x="133350" y="164592"/>
                </a:moveTo>
                <a:lnTo>
                  <a:pt x="113538" y="102108"/>
                </a:lnTo>
                <a:lnTo>
                  <a:pt x="113538" y="149511"/>
                </a:lnTo>
                <a:lnTo>
                  <a:pt x="133350" y="164592"/>
                </a:lnTo>
                <a:close/>
              </a:path>
            </a:pathLst>
          </a:custGeom>
          <a:solidFill>
            <a:srgbClr val="D67D7B"/>
          </a:solidFill>
        </p:spPr>
        <p:txBody>
          <a:bodyPr wrap="square" lIns="0" tIns="0" rIns="0" bIns="0" rtlCol="0"/>
          <a:lstStyle/>
          <a:p>
            <a:endParaRPr/>
          </a:p>
        </p:txBody>
      </p:sp>
      <p:sp>
        <p:nvSpPr>
          <p:cNvPr id="155" name="object 152"/>
          <p:cNvSpPr/>
          <p:nvPr/>
        </p:nvSpPr>
        <p:spPr>
          <a:xfrm>
            <a:off x="4969764" y="7048753"/>
            <a:ext cx="193040" cy="193675"/>
          </a:xfrm>
          <a:custGeom>
            <a:avLst/>
            <a:gdLst/>
            <a:ahLst/>
            <a:cxnLst/>
            <a:rect l="l" t="t" r="r" b="b"/>
            <a:pathLst>
              <a:path w="193039" h="193675">
                <a:moveTo>
                  <a:pt x="73547" y="73914"/>
                </a:moveTo>
                <a:lnTo>
                  <a:pt x="0" y="73914"/>
                </a:lnTo>
                <a:lnTo>
                  <a:pt x="13715" y="84582"/>
                </a:lnTo>
                <a:lnTo>
                  <a:pt x="13716" y="83820"/>
                </a:lnTo>
                <a:lnTo>
                  <a:pt x="16764" y="75438"/>
                </a:lnTo>
                <a:lnTo>
                  <a:pt x="27834" y="83820"/>
                </a:lnTo>
                <a:lnTo>
                  <a:pt x="72390" y="83820"/>
                </a:lnTo>
                <a:lnTo>
                  <a:pt x="72390" y="77724"/>
                </a:lnTo>
                <a:lnTo>
                  <a:pt x="73547" y="73914"/>
                </a:lnTo>
                <a:close/>
              </a:path>
              <a:path w="193039" h="193675">
                <a:moveTo>
                  <a:pt x="27834" y="83820"/>
                </a:moveTo>
                <a:lnTo>
                  <a:pt x="16764" y="75438"/>
                </a:lnTo>
                <a:lnTo>
                  <a:pt x="13716" y="83820"/>
                </a:lnTo>
                <a:lnTo>
                  <a:pt x="27834" y="83820"/>
                </a:lnTo>
                <a:close/>
              </a:path>
              <a:path w="193039" h="193675">
                <a:moveTo>
                  <a:pt x="70104" y="115824"/>
                </a:moveTo>
                <a:lnTo>
                  <a:pt x="27834" y="83820"/>
                </a:lnTo>
                <a:lnTo>
                  <a:pt x="13716" y="83820"/>
                </a:lnTo>
                <a:lnTo>
                  <a:pt x="13715" y="84582"/>
                </a:lnTo>
                <a:lnTo>
                  <a:pt x="59170" y="119935"/>
                </a:lnTo>
                <a:lnTo>
                  <a:pt x="60198" y="116586"/>
                </a:lnTo>
                <a:lnTo>
                  <a:pt x="61722" y="121920"/>
                </a:lnTo>
                <a:lnTo>
                  <a:pt x="61722" y="142832"/>
                </a:lnTo>
                <a:lnTo>
                  <a:pt x="70104" y="115824"/>
                </a:lnTo>
                <a:close/>
              </a:path>
              <a:path w="193039" h="193675">
                <a:moveTo>
                  <a:pt x="61722" y="142832"/>
                </a:moveTo>
                <a:lnTo>
                  <a:pt x="61722" y="121920"/>
                </a:lnTo>
                <a:lnTo>
                  <a:pt x="59170" y="119935"/>
                </a:lnTo>
                <a:lnTo>
                  <a:pt x="36576" y="193548"/>
                </a:lnTo>
                <a:lnTo>
                  <a:pt x="42672" y="188864"/>
                </a:lnTo>
                <a:lnTo>
                  <a:pt x="42672" y="176784"/>
                </a:lnTo>
                <a:lnTo>
                  <a:pt x="53865" y="168149"/>
                </a:lnTo>
                <a:lnTo>
                  <a:pt x="61722" y="142832"/>
                </a:lnTo>
                <a:close/>
              </a:path>
              <a:path w="193039" h="193675">
                <a:moveTo>
                  <a:pt x="53865" y="168149"/>
                </a:moveTo>
                <a:lnTo>
                  <a:pt x="42672" y="176784"/>
                </a:lnTo>
                <a:lnTo>
                  <a:pt x="49530" y="182118"/>
                </a:lnTo>
                <a:lnTo>
                  <a:pt x="53865" y="168149"/>
                </a:lnTo>
                <a:close/>
              </a:path>
              <a:path w="193039" h="193675">
                <a:moveTo>
                  <a:pt x="150114" y="188920"/>
                </a:moveTo>
                <a:lnTo>
                  <a:pt x="150114" y="176784"/>
                </a:lnTo>
                <a:lnTo>
                  <a:pt x="142494" y="182118"/>
                </a:lnTo>
                <a:lnTo>
                  <a:pt x="137972" y="167549"/>
                </a:lnTo>
                <a:lnTo>
                  <a:pt x="96012" y="135636"/>
                </a:lnTo>
                <a:lnTo>
                  <a:pt x="53865" y="168149"/>
                </a:lnTo>
                <a:lnTo>
                  <a:pt x="49530" y="182118"/>
                </a:lnTo>
                <a:lnTo>
                  <a:pt x="42672" y="176784"/>
                </a:lnTo>
                <a:lnTo>
                  <a:pt x="42672" y="188864"/>
                </a:lnTo>
                <a:lnTo>
                  <a:pt x="92964" y="150225"/>
                </a:lnTo>
                <a:lnTo>
                  <a:pt x="92964" y="145542"/>
                </a:lnTo>
                <a:lnTo>
                  <a:pt x="99060" y="145542"/>
                </a:lnTo>
                <a:lnTo>
                  <a:pt x="99060" y="150169"/>
                </a:lnTo>
                <a:lnTo>
                  <a:pt x="150114" y="188920"/>
                </a:lnTo>
                <a:close/>
              </a:path>
              <a:path w="193039" h="193675">
                <a:moveTo>
                  <a:pt x="61722" y="121920"/>
                </a:moveTo>
                <a:lnTo>
                  <a:pt x="60198" y="116586"/>
                </a:lnTo>
                <a:lnTo>
                  <a:pt x="59170" y="119935"/>
                </a:lnTo>
                <a:lnTo>
                  <a:pt x="61722" y="121920"/>
                </a:lnTo>
                <a:close/>
              </a:path>
              <a:path w="193039" h="193675">
                <a:moveTo>
                  <a:pt x="76962" y="73914"/>
                </a:moveTo>
                <a:lnTo>
                  <a:pt x="73547" y="73914"/>
                </a:lnTo>
                <a:lnTo>
                  <a:pt x="72390" y="77724"/>
                </a:lnTo>
                <a:lnTo>
                  <a:pt x="76962" y="73914"/>
                </a:lnTo>
                <a:close/>
              </a:path>
              <a:path w="193039" h="193675">
                <a:moveTo>
                  <a:pt x="76962" y="83820"/>
                </a:moveTo>
                <a:lnTo>
                  <a:pt x="76962" y="73914"/>
                </a:lnTo>
                <a:lnTo>
                  <a:pt x="72390" y="77724"/>
                </a:lnTo>
                <a:lnTo>
                  <a:pt x="72390" y="83820"/>
                </a:lnTo>
                <a:lnTo>
                  <a:pt x="76962" y="83820"/>
                </a:lnTo>
                <a:close/>
              </a:path>
              <a:path w="193039" h="193675">
                <a:moveTo>
                  <a:pt x="119200" y="73914"/>
                </a:moveTo>
                <a:lnTo>
                  <a:pt x="96012" y="0"/>
                </a:lnTo>
                <a:lnTo>
                  <a:pt x="73547" y="73914"/>
                </a:lnTo>
                <a:lnTo>
                  <a:pt x="76962" y="73914"/>
                </a:lnTo>
                <a:lnTo>
                  <a:pt x="76962" y="83820"/>
                </a:lnTo>
                <a:lnTo>
                  <a:pt x="80010" y="83820"/>
                </a:lnTo>
                <a:lnTo>
                  <a:pt x="91440" y="46990"/>
                </a:lnTo>
                <a:lnTo>
                  <a:pt x="91440" y="17526"/>
                </a:lnTo>
                <a:lnTo>
                  <a:pt x="100584" y="17526"/>
                </a:lnTo>
                <a:lnTo>
                  <a:pt x="100584" y="46990"/>
                </a:lnTo>
                <a:lnTo>
                  <a:pt x="112014" y="83820"/>
                </a:lnTo>
                <a:lnTo>
                  <a:pt x="115823" y="83820"/>
                </a:lnTo>
                <a:lnTo>
                  <a:pt x="115823" y="73914"/>
                </a:lnTo>
                <a:lnTo>
                  <a:pt x="119200" y="73914"/>
                </a:lnTo>
                <a:close/>
              </a:path>
              <a:path w="193039" h="193675">
                <a:moveTo>
                  <a:pt x="100584" y="17526"/>
                </a:moveTo>
                <a:lnTo>
                  <a:pt x="91440" y="17526"/>
                </a:lnTo>
                <a:lnTo>
                  <a:pt x="96012" y="32258"/>
                </a:lnTo>
                <a:lnTo>
                  <a:pt x="100584" y="17526"/>
                </a:lnTo>
                <a:close/>
              </a:path>
              <a:path w="193039" h="193675">
                <a:moveTo>
                  <a:pt x="96012" y="32258"/>
                </a:moveTo>
                <a:lnTo>
                  <a:pt x="91440" y="17526"/>
                </a:lnTo>
                <a:lnTo>
                  <a:pt x="91440" y="46990"/>
                </a:lnTo>
                <a:lnTo>
                  <a:pt x="96012" y="32258"/>
                </a:lnTo>
                <a:close/>
              </a:path>
              <a:path w="193039" h="193675">
                <a:moveTo>
                  <a:pt x="99060" y="145542"/>
                </a:moveTo>
                <a:lnTo>
                  <a:pt x="92964" y="145542"/>
                </a:lnTo>
                <a:lnTo>
                  <a:pt x="96030" y="147869"/>
                </a:lnTo>
                <a:lnTo>
                  <a:pt x="99060" y="145542"/>
                </a:lnTo>
                <a:close/>
              </a:path>
              <a:path w="193039" h="193675">
                <a:moveTo>
                  <a:pt x="96030" y="147869"/>
                </a:moveTo>
                <a:lnTo>
                  <a:pt x="92964" y="145542"/>
                </a:lnTo>
                <a:lnTo>
                  <a:pt x="92964" y="150225"/>
                </a:lnTo>
                <a:lnTo>
                  <a:pt x="96030" y="147869"/>
                </a:lnTo>
                <a:close/>
              </a:path>
              <a:path w="193039" h="193675">
                <a:moveTo>
                  <a:pt x="100584" y="46990"/>
                </a:moveTo>
                <a:lnTo>
                  <a:pt x="100584" y="17526"/>
                </a:lnTo>
                <a:lnTo>
                  <a:pt x="96012" y="32258"/>
                </a:lnTo>
                <a:lnTo>
                  <a:pt x="100584" y="46990"/>
                </a:lnTo>
                <a:close/>
              </a:path>
              <a:path w="193039" h="193675">
                <a:moveTo>
                  <a:pt x="99060" y="150169"/>
                </a:moveTo>
                <a:lnTo>
                  <a:pt x="99060" y="145542"/>
                </a:lnTo>
                <a:lnTo>
                  <a:pt x="96030" y="147869"/>
                </a:lnTo>
                <a:lnTo>
                  <a:pt x="99060" y="150169"/>
                </a:lnTo>
                <a:close/>
              </a:path>
              <a:path w="193039" h="193675">
                <a:moveTo>
                  <a:pt x="120396" y="77724"/>
                </a:moveTo>
                <a:lnTo>
                  <a:pt x="119200" y="73914"/>
                </a:lnTo>
                <a:lnTo>
                  <a:pt x="115823" y="73914"/>
                </a:lnTo>
                <a:lnTo>
                  <a:pt x="120396" y="77724"/>
                </a:lnTo>
                <a:close/>
              </a:path>
              <a:path w="193039" h="193675">
                <a:moveTo>
                  <a:pt x="120396" y="83820"/>
                </a:moveTo>
                <a:lnTo>
                  <a:pt x="120396" y="77724"/>
                </a:lnTo>
                <a:lnTo>
                  <a:pt x="115823" y="73914"/>
                </a:lnTo>
                <a:lnTo>
                  <a:pt x="115823" y="83820"/>
                </a:lnTo>
                <a:lnTo>
                  <a:pt x="120396" y="83820"/>
                </a:lnTo>
                <a:close/>
              </a:path>
              <a:path w="193039" h="193675">
                <a:moveTo>
                  <a:pt x="192786" y="73914"/>
                </a:moveTo>
                <a:lnTo>
                  <a:pt x="119200" y="73914"/>
                </a:lnTo>
                <a:lnTo>
                  <a:pt x="120396" y="77724"/>
                </a:lnTo>
                <a:lnTo>
                  <a:pt x="120396" y="83820"/>
                </a:lnTo>
                <a:lnTo>
                  <a:pt x="164189" y="83820"/>
                </a:lnTo>
                <a:lnTo>
                  <a:pt x="175260" y="75438"/>
                </a:lnTo>
                <a:lnTo>
                  <a:pt x="178308" y="83820"/>
                </a:lnTo>
                <a:lnTo>
                  <a:pt x="178308" y="85037"/>
                </a:lnTo>
                <a:lnTo>
                  <a:pt x="192786" y="73914"/>
                </a:lnTo>
                <a:close/>
              </a:path>
              <a:path w="193039" h="193675">
                <a:moveTo>
                  <a:pt x="178308" y="85037"/>
                </a:moveTo>
                <a:lnTo>
                  <a:pt x="178308" y="83820"/>
                </a:lnTo>
                <a:lnTo>
                  <a:pt x="164189" y="83820"/>
                </a:lnTo>
                <a:lnTo>
                  <a:pt x="121920" y="115824"/>
                </a:lnTo>
                <a:lnTo>
                  <a:pt x="130302" y="142832"/>
                </a:lnTo>
                <a:lnTo>
                  <a:pt x="130302" y="121920"/>
                </a:lnTo>
                <a:lnTo>
                  <a:pt x="131826" y="116586"/>
                </a:lnTo>
                <a:lnTo>
                  <a:pt x="132886" y="119934"/>
                </a:lnTo>
                <a:lnTo>
                  <a:pt x="178308" y="85037"/>
                </a:lnTo>
                <a:close/>
              </a:path>
              <a:path w="193039" h="193675">
                <a:moveTo>
                  <a:pt x="132886" y="119934"/>
                </a:moveTo>
                <a:lnTo>
                  <a:pt x="131826" y="116586"/>
                </a:lnTo>
                <a:lnTo>
                  <a:pt x="130302" y="121920"/>
                </a:lnTo>
                <a:lnTo>
                  <a:pt x="132886" y="119934"/>
                </a:lnTo>
                <a:close/>
              </a:path>
              <a:path w="193039" h="193675">
                <a:moveTo>
                  <a:pt x="156210" y="193548"/>
                </a:moveTo>
                <a:lnTo>
                  <a:pt x="132886" y="119934"/>
                </a:lnTo>
                <a:lnTo>
                  <a:pt x="130302" y="121920"/>
                </a:lnTo>
                <a:lnTo>
                  <a:pt x="130302" y="142832"/>
                </a:lnTo>
                <a:lnTo>
                  <a:pt x="137972" y="167549"/>
                </a:lnTo>
                <a:lnTo>
                  <a:pt x="150114" y="176784"/>
                </a:lnTo>
                <a:lnTo>
                  <a:pt x="150114" y="188920"/>
                </a:lnTo>
                <a:lnTo>
                  <a:pt x="156210" y="193548"/>
                </a:lnTo>
                <a:close/>
              </a:path>
              <a:path w="193039" h="193675">
                <a:moveTo>
                  <a:pt x="150114" y="176784"/>
                </a:moveTo>
                <a:lnTo>
                  <a:pt x="137972" y="167549"/>
                </a:lnTo>
                <a:lnTo>
                  <a:pt x="142494" y="182118"/>
                </a:lnTo>
                <a:lnTo>
                  <a:pt x="150114" y="176784"/>
                </a:lnTo>
                <a:close/>
              </a:path>
              <a:path w="193039" h="193675">
                <a:moveTo>
                  <a:pt x="178308" y="83820"/>
                </a:moveTo>
                <a:lnTo>
                  <a:pt x="175260" y="75438"/>
                </a:lnTo>
                <a:lnTo>
                  <a:pt x="164189" y="83820"/>
                </a:lnTo>
                <a:lnTo>
                  <a:pt x="178308" y="83820"/>
                </a:lnTo>
                <a:close/>
              </a:path>
            </a:pathLst>
          </a:custGeom>
          <a:solidFill>
            <a:srgbClr val="FFFFFF"/>
          </a:solidFill>
        </p:spPr>
        <p:txBody>
          <a:bodyPr wrap="square" lIns="0" tIns="0" rIns="0" bIns="0" rtlCol="0"/>
          <a:lstStyle/>
          <a:p>
            <a:endParaRPr/>
          </a:p>
        </p:txBody>
      </p:sp>
      <p:sp>
        <p:nvSpPr>
          <p:cNvPr id="156" name="object 153"/>
          <p:cNvSpPr txBox="1"/>
          <p:nvPr/>
        </p:nvSpPr>
        <p:spPr>
          <a:xfrm>
            <a:off x="4535680" y="2435605"/>
            <a:ext cx="746125"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Hydro Plants,</a:t>
            </a:r>
            <a:r>
              <a:rPr sz="700" b="1" spc="-114" dirty="0">
                <a:solidFill>
                  <a:srgbClr val="00355F"/>
                </a:solidFill>
                <a:latin typeface="Calibri"/>
                <a:cs typeface="Calibri"/>
              </a:rPr>
              <a:t> </a:t>
            </a:r>
            <a:r>
              <a:rPr sz="700" b="1" dirty="0">
                <a:solidFill>
                  <a:srgbClr val="00355F"/>
                </a:solidFill>
                <a:latin typeface="Calibri"/>
                <a:cs typeface="Calibri"/>
              </a:rPr>
              <a:t>Spain</a:t>
            </a:r>
            <a:endParaRPr sz="700">
              <a:latin typeface="Calibri"/>
              <a:cs typeface="Calibri"/>
            </a:endParaRPr>
          </a:p>
        </p:txBody>
      </p:sp>
      <p:sp>
        <p:nvSpPr>
          <p:cNvPr id="157" name="object 154"/>
          <p:cNvSpPr txBox="1"/>
          <p:nvPr/>
        </p:nvSpPr>
        <p:spPr>
          <a:xfrm>
            <a:off x="4261360" y="2583180"/>
            <a:ext cx="1054100" cy="184666"/>
          </a:xfrm>
          <a:prstGeom prst="rect">
            <a:avLst/>
          </a:prstGeom>
        </p:spPr>
        <p:txBody>
          <a:bodyPr vert="horz" wrap="square" lIns="0" tIns="0" rIns="0" bIns="0" rtlCol="0">
            <a:spAutoFit/>
          </a:bodyPr>
          <a:lstStyle/>
          <a:p>
            <a:pPr marL="12697" marR="5080"/>
            <a:r>
              <a:rPr sz="600" dirty="0">
                <a:latin typeface="Calibri"/>
                <a:cs typeface="Calibri"/>
              </a:rPr>
              <a:t>12 plants </a:t>
            </a:r>
            <a:r>
              <a:rPr sz="600" spc="-4" dirty="0">
                <a:latin typeface="Calibri"/>
                <a:cs typeface="Calibri"/>
              </a:rPr>
              <a:t>with 192MW</a:t>
            </a:r>
            <a:r>
              <a:rPr sz="600" spc="-75" dirty="0">
                <a:latin typeface="Calibri"/>
                <a:cs typeface="Calibri"/>
              </a:rPr>
              <a:t> </a:t>
            </a:r>
            <a:r>
              <a:rPr sz="600" spc="-4" dirty="0">
                <a:latin typeface="Calibri"/>
                <a:cs typeface="Calibri"/>
              </a:rPr>
              <a:t>combined  capacity</a:t>
            </a:r>
            <a:endParaRPr sz="600" dirty="0">
              <a:latin typeface="Calibri"/>
              <a:cs typeface="Calibri"/>
            </a:endParaRPr>
          </a:p>
        </p:txBody>
      </p:sp>
      <p:sp>
        <p:nvSpPr>
          <p:cNvPr id="158" name="object 155"/>
          <p:cNvSpPr txBox="1"/>
          <p:nvPr/>
        </p:nvSpPr>
        <p:spPr>
          <a:xfrm>
            <a:off x="4535678" y="2887471"/>
            <a:ext cx="789305" cy="107722"/>
          </a:xfrm>
          <a:prstGeom prst="rect">
            <a:avLst/>
          </a:prstGeom>
        </p:spPr>
        <p:txBody>
          <a:bodyPr vert="horz" wrap="square" lIns="0" tIns="0" rIns="0" bIns="0" rtlCol="0">
            <a:spAutoFit/>
          </a:bodyPr>
          <a:lstStyle/>
          <a:p>
            <a:pPr marL="12697"/>
            <a:r>
              <a:rPr sz="700" b="1" dirty="0">
                <a:solidFill>
                  <a:srgbClr val="00355F"/>
                </a:solidFill>
                <a:latin typeface="Calibri"/>
                <a:cs typeface="Calibri"/>
              </a:rPr>
              <a:t>Hydro Plants,</a:t>
            </a:r>
            <a:r>
              <a:rPr sz="700" b="1" spc="-114" dirty="0">
                <a:solidFill>
                  <a:srgbClr val="00355F"/>
                </a:solidFill>
                <a:latin typeface="Calibri"/>
                <a:cs typeface="Calibri"/>
              </a:rPr>
              <a:t> </a:t>
            </a:r>
            <a:r>
              <a:rPr sz="700" b="1" dirty="0">
                <a:solidFill>
                  <a:srgbClr val="00355F"/>
                </a:solidFill>
                <a:latin typeface="Calibri"/>
                <a:cs typeface="Calibri"/>
              </a:rPr>
              <a:t>France</a:t>
            </a:r>
            <a:endParaRPr sz="700">
              <a:latin typeface="Calibri"/>
              <a:cs typeface="Calibri"/>
            </a:endParaRPr>
          </a:p>
        </p:txBody>
      </p:sp>
      <p:sp>
        <p:nvSpPr>
          <p:cNvPr id="159" name="object 156"/>
          <p:cNvSpPr txBox="1"/>
          <p:nvPr/>
        </p:nvSpPr>
        <p:spPr>
          <a:xfrm>
            <a:off x="4261358" y="3035046"/>
            <a:ext cx="977900" cy="184666"/>
          </a:xfrm>
          <a:prstGeom prst="rect">
            <a:avLst/>
          </a:prstGeom>
        </p:spPr>
        <p:txBody>
          <a:bodyPr vert="horz" wrap="square" lIns="0" tIns="0" rIns="0" bIns="0" rtlCol="0">
            <a:spAutoFit/>
          </a:bodyPr>
          <a:lstStyle/>
          <a:p>
            <a:pPr marL="12697" marR="5080"/>
            <a:r>
              <a:rPr sz="600" dirty="0">
                <a:latin typeface="Calibri"/>
                <a:cs typeface="Calibri"/>
              </a:rPr>
              <a:t>2 plants </a:t>
            </a:r>
            <a:r>
              <a:rPr sz="600" spc="-4" dirty="0">
                <a:latin typeface="Calibri"/>
                <a:cs typeface="Calibri"/>
              </a:rPr>
              <a:t>with </a:t>
            </a:r>
            <a:r>
              <a:rPr sz="600" dirty="0">
                <a:latin typeface="Calibri"/>
                <a:cs typeface="Calibri"/>
              </a:rPr>
              <a:t>20MW</a:t>
            </a:r>
            <a:r>
              <a:rPr sz="600" spc="-85" dirty="0">
                <a:latin typeface="Calibri"/>
                <a:cs typeface="Calibri"/>
              </a:rPr>
              <a:t> </a:t>
            </a:r>
            <a:r>
              <a:rPr sz="600" spc="-4" dirty="0">
                <a:latin typeface="Calibri"/>
                <a:cs typeface="Calibri"/>
              </a:rPr>
              <a:t>combined  capacity</a:t>
            </a:r>
            <a:endParaRPr sz="600">
              <a:latin typeface="Calibri"/>
              <a:cs typeface="Calibri"/>
            </a:endParaRPr>
          </a:p>
        </p:txBody>
      </p:sp>
      <p:sp>
        <p:nvSpPr>
          <p:cNvPr id="160" name="object 157"/>
          <p:cNvSpPr txBox="1"/>
          <p:nvPr/>
        </p:nvSpPr>
        <p:spPr>
          <a:xfrm>
            <a:off x="1997455" y="2032508"/>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14</a:t>
            </a:r>
            <a:endParaRPr sz="700">
              <a:latin typeface="Calibri"/>
              <a:cs typeface="Calibri"/>
            </a:endParaRPr>
          </a:p>
        </p:txBody>
      </p:sp>
      <p:sp>
        <p:nvSpPr>
          <p:cNvPr id="161" name="object 158"/>
          <p:cNvSpPr txBox="1"/>
          <p:nvPr/>
        </p:nvSpPr>
        <p:spPr>
          <a:xfrm>
            <a:off x="1997455" y="2410460"/>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15</a:t>
            </a:r>
            <a:endParaRPr sz="700">
              <a:latin typeface="Calibri"/>
              <a:cs typeface="Calibri"/>
            </a:endParaRPr>
          </a:p>
        </p:txBody>
      </p:sp>
      <p:sp>
        <p:nvSpPr>
          <p:cNvPr id="162" name="object 162"/>
          <p:cNvSpPr txBox="1"/>
          <p:nvPr/>
        </p:nvSpPr>
        <p:spPr>
          <a:xfrm>
            <a:off x="4284979" y="2422653"/>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21</a:t>
            </a:r>
            <a:endParaRPr sz="700">
              <a:latin typeface="Calibri"/>
              <a:cs typeface="Calibri"/>
            </a:endParaRPr>
          </a:p>
        </p:txBody>
      </p:sp>
      <p:sp>
        <p:nvSpPr>
          <p:cNvPr id="163" name="object 163"/>
          <p:cNvSpPr txBox="1"/>
          <p:nvPr/>
        </p:nvSpPr>
        <p:spPr>
          <a:xfrm>
            <a:off x="4284979" y="2872232"/>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22</a:t>
            </a:r>
            <a:endParaRPr sz="700">
              <a:latin typeface="Calibri"/>
              <a:cs typeface="Calibri"/>
            </a:endParaRPr>
          </a:p>
        </p:txBody>
      </p:sp>
      <p:sp>
        <p:nvSpPr>
          <p:cNvPr id="164" name="object 164"/>
          <p:cNvSpPr txBox="1"/>
          <p:nvPr/>
        </p:nvSpPr>
        <p:spPr>
          <a:xfrm>
            <a:off x="2012696" y="2876041"/>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16</a:t>
            </a:r>
            <a:endParaRPr sz="700">
              <a:latin typeface="Calibri"/>
              <a:cs typeface="Calibri"/>
            </a:endParaRPr>
          </a:p>
        </p:txBody>
      </p:sp>
      <p:sp>
        <p:nvSpPr>
          <p:cNvPr id="165" name="object 165"/>
          <p:cNvSpPr txBox="1"/>
          <p:nvPr/>
        </p:nvSpPr>
        <p:spPr>
          <a:xfrm>
            <a:off x="6551168" y="6593080"/>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28</a:t>
            </a:r>
            <a:endParaRPr sz="700">
              <a:latin typeface="Calibri"/>
              <a:cs typeface="Calibri"/>
            </a:endParaRPr>
          </a:p>
        </p:txBody>
      </p:sp>
      <p:sp>
        <p:nvSpPr>
          <p:cNvPr id="166" name="object 166"/>
          <p:cNvSpPr txBox="1"/>
          <p:nvPr/>
        </p:nvSpPr>
        <p:spPr>
          <a:xfrm>
            <a:off x="6551168" y="5556759"/>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26</a:t>
            </a:r>
            <a:endParaRPr sz="700">
              <a:latin typeface="Calibri"/>
              <a:cs typeface="Calibri"/>
            </a:endParaRPr>
          </a:p>
        </p:txBody>
      </p:sp>
      <p:sp>
        <p:nvSpPr>
          <p:cNvPr id="167" name="object 167"/>
          <p:cNvSpPr txBox="1"/>
          <p:nvPr/>
        </p:nvSpPr>
        <p:spPr>
          <a:xfrm>
            <a:off x="6551170" y="6223506"/>
            <a:ext cx="226695" cy="268663"/>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27</a:t>
            </a:r>
            <a:endParaRPr sz="700">
              <a:latin typeface="Calibri"/>
              <a:cs typeface="Calibri"/>
            </a:endParaRPr>
          </a:p>
          <a:p>
            <a:pPr marL="13333">
              <a:spcBef>
                <a:spcPts val="535"/>
              </a:spcBef>
            </a:pPr>
            <a:r>
              <a:rPr sz="600" dirty="0">
                <a:latin typeface="Calibri"/>
                <a:cs typeface="Calibri"/>
              </a:rPr>
              <a:t>Silicon</a:t>
            </a:r>
            <a:endParaRPr sz="600">
              <a:latin typeface="Calibri"/>
              <a:cs typeface="Calibri"/>
            </a:endParaRPr>
          </a:p>
        </p:txBody>
      </p:sp>
      <p:sp>
        <p:nvSpPr>
          <p:cNvPr id="168" name="object 168"/>
          <p:cNvSpPr txBox="1"/>
          <p:nvPr/>
        </p:nvSpPr>
        <p:spPr>
          <a:xfrm>
            <a:off x="6551168" y="6967219"/>
            <a:ext cx="115570" cy="107722"/>
          </a:xfrm>
          <a:prstGeom prst="rect">
            <a:avLst/>
          </a:prstGeom>
        </p:spPr>
        <p:txBody>
          <a:bodyPr vert="horz" wrap="square" lIns="0" tIns="0" rIns="0" bIns="0" rtlCol="0">
            <a:spAutoFit/>
          </a:bodyPr>
          <a:lstStyle/>
          <a:p>
            <a:pPr marL="12697"/>
            <a:r>
              <a:rPr sz="700" b="1" spc="-4" dirty="0">
                <a:solidFill>
                  <a:srgbClr val="FFFFFF"/>
                </a:solidFill>
                <a:latin typeface="Calibri"/>
                <a:cs typeface="Calibri"/>
              </a:rPr>
              <a:t>29</a:t>
            </a:r>
            <a:endParaRPr sz="700">
              <a:latin typeface="Calibri"/>
              <a:cs typeface="Calibri"/>
            </a:endParaRPr>
          </a:p>
        </p:txBody>
      </p:sp>
      <p:sp>
        <p:nvSpPr>
          <p:cNvPr id="169" name="TextBox 168"/>
          <p:cNvSpPr txBox="1"/>
          <p:nvPr/>
        </p:nvSpPr>
        <p:spPr>
          <a:xfrm>
            <a:off x="9372600" y="7439223"/>
            <a:ext cx="533400" cy="307777"/>
          </a:xfrm>
          <a:prstGeom prst="rect">
            <a:avLst/>
          </a:prstGeom>
          <a:noFill/>
        </p:spPr>
        <p:txBody>
          <a:bodyPr wrap="square" rtlCol="0">
            <a:spAutoFit/>
          </a:bodyPr>
          <a:lstStyle/>
          <a:p>
            <a:pPr algn="ctr"/>
            <a:r>
              <a:rPr lang="en-US" sz="1400" dirty="0"/>
              <a:t>5</a:t>
            </a:r>
          </a:p>
        </p:txBody>
      </p:sp>
    </p:spTree>
    <p:extLst>
      <p:ext uri="{BB962C8B-B14F-4D97-AF65-F5344CB8AC3E}">
        <p14:creationId xmlns:p14="http://schemas.microsoft.com/office/powerpoint/2010/main" xmlns="" val="4540163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479216" y="352285"/>
            <a:ext cx="9051925" cy="527050"/>
          </a:xfrm>
        </p:spPr>
        <p:txBody>
          <a:bodyPr>
            <a:normAutofit/>
          </a:bodyPr>
          <a:lstStyle/>
          <a:p>
            <a:pPr>
              <a:defRPr/>
            </a:pPr>
            <a:r>
              <a:rPr lang="en-US" dirty="0" err="1"/>
              <a:t>Ferroglobe</a:t>
            </a:r>
            <a:r>
              <a:rPr lang="en-US" dirty="0"/>
              <a:t>: Distinct competitive differentiation</a:t>
            </a:r>
          </a:p>
        </p:txBody>
      </p:sp>
      <p:sp>
        <p:nvSpPr>
          <p:cNvPr id="2" name="Text Placeholder 1"/>
          <p:cNvSpPr>
            <a:spLocks noGrp="1"/>
          </p:cNvSpPr>
          <p:nvPr>
            <p:ph type="body" sz="quarter" idx="10"/>
          </p:nvPr>
        </p:nvSpPr>
        <p:spPr>
          <a:xfrm>
            <a:off x="291072" y="1610266"/>
            <a:ext cx="2734598" cy="1289736"/>
          </a:xfrm>
          <a:solidFill>
            <a:schemeClr val="accent1"/>
          </a:solidFill>
        </p:spPr>
        <p:txBody>
          <a:bodyPr anchor="ctr">
            <a:noAutofit/>
          </a:bodyPr>
          <a:lstStyle/>
          <a:p>
            <a:pPr lvl="0" algn="ctr">
              <a:spcAft>
                <a:spcPts val="3000"/>
              </a:spcAft>
              <a:buClr>
                <a:schemeClr val="tx2"/>
              </a:buClr>
            </a:pPr>
            <a:r>
              <a:rPr lang="en-US" sz="1800" b="1" dirty="0" smtClean="0">
                <a:solidFill>
                  <a:schemeClr val="bg1"/>
                </a:solidFill>
              </a:rPr>
              <a:t>Industry Leader</a:t>
            </a:r>
            <a:endParaRPr lang="en-US" sz="1800" b="1" dirty="0">
              <a:solidFill>
                <a:schemeClr val="bg1"/>
              </a:solidFill>
            </a:endParaRPr>
          </a:p>
        </p:txBody>
      </p:sp>
      <p:sp>
        <p:nvSpPr>
          <p:cNvPr id="12" name="Text Box 17"/>
          <p:cNvSpPr txBox="1">
            <a:spLocks noChangeArrowheads="1"/>
          </p:cNvSpPr>
          <p:nvPr/>
        </p:nvSpPr>
        <p:spPr bwMode="blackGray">
          <a:xfrm>
            <a:off x="479216" y="7387472"/>
            <a:ext cx="4507900" cy="151414"/>
          </a:xfrm>
          <a:prstGeom prst="rect">
            <a:avLst/>
          </a:prstGeom>
          <a:noFill/>
          <a:ln w="9525">
            <a:noFill/>
            <a:miter lim="800000"/>
            <a:headEnd/>
            <a:tailEnd/>
          </a:ln>
        </p:spPr>
        <p:txBody>
          <a:bodyPr lIns="75709" tIns="18927" rIns="75709" bIns="18927"/>
          <a:lstStyle/>
          <a:p>
            <a:pPr indent="-319432" defTabSz="961782">
              <a:spcBef>
                <a:spcPct val="0"/>
              </a:spcBef>
              <a:tabLst>
                <a:tab pos="402459" algn="l"/>
              </a:tabLst>
            </a:pPr>
            <a:r>
              <a:rPr lang="en-US" sz="699" i="1" dirty="0">
                <a:solidFill>
                  <a:prstClr val="black"/>
                </a:solidFill>
                <a:cs typeface="Arial" pitchFamily="34" charset="0"/>
              </a:rPr>
              <a:t>Source: Company information</a:t>
            </a:r>
          </a:p>
        </p:txBody>
      </p:sp>
      <p:sp>
        <p:nvSpPr>
          <p:cNvPr id="5" name="Text Placeholder 1"/>
          <p:cNvSpPr txBox="1">
            <a:spLocks/>
          </p:cNvSpPr>
          <p:nvPr/>
        </p:nvSpPr>
        <p:spPr>
          <a:xfrm>
            <a:off x="3131178" y="1596796"/>
            <a:ext cx="6745011" cy="1289736"/>
          </a:xfrm>
          <a:prstGeom prst="rect">
            <a:avLst/>
          </a:prstGeom>
        </p:spPr>
        <p:txBody>
          <a:bodyPr vert="horz" lIns="91440" tIns="45720" rIns="91440" bIns="45720" rtlCol="0">
            <a:noAutofit/>
          </a:bodyPr>
          <a:lstStyle>
            <a:lvl1pPr marL="0" marR="0" indent="0" algn="l" defTabSz="1018705" rtl="0" eaLnBrk="1" latinLnBrk="0" hangingPunct="1">
              <a:spcBef>
                <a:spcPts val="1000"/>
              </a:spcBef>
              <a:spcAft>
                <a:spcPts val="1800"/>
              </a:spcAft>
              <a:buClr>
                <a:srgbClr val="1F497D"/>
              </a:buClr>
              <a:buSzPct val="100000"/>
              <a:buFontTx/>
              <a:buNone/>
              <a:defRPr sz="2000" kern="1200" baseline="0">
                <a:solidFill>
                  <a:schemeClr val="tx1"/>
                </a:solidFill>
                <a:latin typeface="+mn-lt"/>
                <a:ea typeface="+mn-ea"/>
                <a:cs typeface="+mn-cs"/>
              </a:defRPr>
            </a:lvl1pPr>
            <a:lvl2pPr marL="827698" indent="-318346" algn="l" defTabSz="1018705" rtl="0" eaLnBrk="1" latinLnBrk="0" hangingPunct="1">
              <a:spcBef>
                <a:spcPct val="20000"/>
              </a:spcBef>
              <a:spcAft>
                <a:spcPts val="1800"/>
              </a:spcAft>
              <a:buFont typeface="Arial" pitchFamily="34" charset="0"/>
              <a:buChar char="–"/>
              <a:defRPr sz="2000" kern="1200">
                <a:solidFill>
                  <a:schemeClr val="tx1"/>
                </a:solidFill>
                <a:latin typeface="+mn-lt"/>
                <a:ea typeface="+mn-ea"/>
                <a:cs typeface="+mn-cs"/>
              </a:defRPr>
            </a:lvl2pPr>
            <a:lvl3pPr marL="1273382" indent="-254676" algn="l" defTabSz="1018705" rtl="0" eaLnBrk="1" latinLnBrk="0" hangingPunct="1">
              <a:spcBef>
                <a:spcPct val="20000"/>
              </a:spcBef>
              <a:spcAft>
                <a:spcPts val="1800"/>
              </a:spcAft>
              <a:buFont typeface="Arial" pitchFamily="34" charset="0"/>
              <a:buChar char="•"/>
              <a:defRPr sz="2000" kern="1200">
                <a:solidFill>
                  <a:schemeClr val="tx1"/>
                </a:solidFill>
                <a:latin typeface="+mn-lt"/>
                <a:ea typeface="+mn-ea"/>
                <a:cs typeface="+mn-cs"/>
              </a:defRPr>
            </a:lvl3pPr>
            <a:lvl4pPr marL="1782734" indent="-254676" algn="l" defTabSz="1018705" rtl="0" eaLnBrk="1" latinLnBrk="0" hangingPunct="1">
              <a:spcBef>
                <a:spcPct val="20000"/>
              </a:spcBef>
              <a:spcAft>
                <a:spcPts val="1800"/>
              </a:spcAft>
              <a:buFont typeface="Arial" pitchFamily="34" charset="0"/>
              <a:buChar char="–"/>
              <a:defRPr sz="2000" kern="1200">
                <a:solidFill>
                  <a:schemeClr val="tx1"/>
                </a:solidFill>
                <a:latin typeface="+mn-lt"/>
                <a:ea typeface="+mn-ea"/>
                <a:cs typeface="+mn-cs"/>
              </a:defRPr>
            </a:lvl4pPr>
            <a:lvl5pPr marL="2292087" indent="-254676" algn="l" defTabSz="1018705" rtl="0" eaLnBrk="1" latinLnBrk="0" hangingPunct="1">
              <a:spcBef>
                <a:spcPct val="20000"/>
              </a:spcBef>
              <a:spcAft>
                <a:spcPts val="1800"/>
              </a:spcAft>
              <a:buFont typeface="Arial" pitchFamily="34" charset="0"/>
              <a:buChar char="»"/>
              <a:defRPr sz="2000" kern="1200">
                <a:solidFill>
                  <a:schemeClr val="tx1"/>
                </a:solidFill>
                <a:latin typeface="+mn-lt"/>
                <a:ea typeface="+mn-ea"/>
                <a:cs typeface="+mn-cs"/>
              </a:defRPr>
            </a:lvl5pPr>
            <a:lvl6pPr marL="2801440"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0793"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145"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29498" indent="-254676" algn="l" defTabSz="1018705" rtl="0" eaLnBrk="1" latinLnBrk="0" hangingPunct="1">
              <a:spcBef>
                <a:spcPct val="20000"/>
              </a:spcBef>
              <a:buFont typeface="Arial" pitchFamily="34" charset="0"/>
              <a:buChar char="•"/>
              <a:defRPr sz="2200" kern="1200">
                <a:solidFill>
                  <a:schemeClr val="tx1"/>
                </a:solidFill>
                <a:latin typeface="+mn-lt"/>
                <a:ea typeface="+mn-ea"/>
                <a:cs typeface="+mn-cs"/>
              </a:defRPr>
            </a:lvl9pPr>
          </a:lstStyle>
          <a:p>
            <a:pPr marL="342900" lvl="0" indent="-342900">
              <a:spcBef>
                <a:spcPts val="0"/>
              </a:spcBef>
              <a:spcAft>
                <a:spcPts val="0"/>
              </a:spcAft>
              <a:buClr>
                <a:schemeClr val="tx2"/>
              </a:buClr>
              <a:buFont typeface="Arial" panose="020B0604020202020204" pitchFamily="34" charset="0"/>
              <a:buChar char="•"/>
            </a:pPr>
            <a:r>
              <a:rPr lang="en-US" sz="1800" dirty="0" smtClean="0"/>
              <a:t>A global </a:t>
            </a:r>
            <a:r>
              <a:rPr lang="en-US" sz="1800" b="1" dirty="0" smtClean="0"/>
              <a:t>leader in silicon metal and ferroalloys</a:t>
            </a:r>
          </a:p>
          <a:p>
            <a:pPr marL="342900" lvl="0" indent="-342900">
              <a:spcBef>
                <a:spcPts val="0"/>
              </a:spcBef>
              <a:spcAft>
                <a:spcPts val="0"/>
              </a:spcAft>
              <a:buClr>
                <a:schemeClr val="tx2"/>
              </a:buClr>
              <a:buFont typeface="Arial" panose="020B0604020202020204" pitchFamily="34" charset="0"/>
              <a:buChar char="•"/>
            </a:pPr>
            <a:endParaRPr lang="en-US" sz="1800" b="1" dirty="0"/>
          </a:p>
          <a:p>
            <a:pPr marL="342900" lvl="0" indent="-342900">
              <a:spcBef>
                <a:spcPts val="0"/>
              </a:spcBef>
              <a:spcAft>
                <a:spcPts val="0"/>
              </a:spcAft>
              <a:buClr>
                <a:schemeClr val="tx2"/>
              </a:buClr>
              <a:buFont typeface="Arial" panose="020B0604020202020204" pitchFamily="34" charset="0"/>
              <a:buChar char="•"/>
            </a:pPr>
            <a:r>
              <a:rPr lang="en-US" sz="1800" b="1" dirty="0" smtClean="0"/>
              <a:t>Strengthened ability to cross-sell </a:t>
            </a:r>
            <a:r>
              <a:rPr lang="en-US" sz="1800" dirty="0" smtClean="0"/>
              <a:t>and leverage dominant positions in Europe and North America</a:t>
            </a:r>
          </a:p>
          <a:p>
            <a:pPr marL="342900" lvl="0" indent="-342900">
              <a:spcBef>
                <a:spcPts val="0"/>
              </a:spcBef>
              <a:spcAft>
                <a:spcPts val="0"/>
              </a:spcAft>
              <a:buClr>
                <a:schemeClr val="tx2"/>
              </a:buClr>
              <a:buFont typeface="Arial" panose="020B0604020202020204" pitchFamily="34" charset="0"/>
              <a:buChar char="•"/>
            </a:pPr>
            <a:endParaRPr lang="en-US" sz="1800" dirty="0"/>
          </a:p>
          <a:p>
            <a:pPr marL="342900" lvl="0" indent="-342900">
              <a:spcBef>
                <a:spcPts val="0"/>
              </a:spcBef>
              <a:spcAft>
                <a:spcPts val="0"/>
              </a:spcAft>
              <a:buClr>
                <a:schemeClr val="tx2"/>
              </a:buClr>
              <a:buFont typeface="Arial" panose="020B0604020202020204" pitchFamily="34" charset="0"/>
              <a:buChar char="•"/>
            </a:pPr>
            <a:r>
              <a:rPr lang="en-US" sz="1800" dirty="0" smtClean="0"/>
              <a:t>Only company in sector diversified by: </a:t>
            </a:r>
          </a:p>
          <a:p>
            <a:pPr marL="1170598" lvl="1" indent="-342900">
              <a:spcBef>
                <a:spcPts val="0"/>
              </a:spcBef>
              <a:spcAft>
                <a:spcPts val="0"/>
              </a:spcAft>
              <a:buClr>
                <a:schemeClr val="tx2"/>
              </a:buClr>
              <a:buFont typeface="Arial" panose="020B0604020202020204" pitchFamily="34" charset="0"/>
              <a:buChar char="•"/>
            </a:pPr>
            <a:r>
              <a:rPr lang="en-US" sz="1800" b="1" dirty="0" smtClean="0"/>
              <a:t>geographies</a:t>
            </a:r>
          </a:p>
          <a:p>
            <a:pPr marL="1170598" lvl="1" indent="-342900">
              <a:spcBef>
                <a:spcPts val="0"/>
              </a:spcBef>
              <a:spcAft>
                <a:spcPts val="0"/>
              </a:spcAft>
              <a:buClr>
                <a:schemeClr val="tx2"/>
              </a:buClr>
              <a:buFont typeface="Arial" panose="020B0604020202020204" pitchFamily="34" charset="0"/>
              <a:buChar char="•"/>
            </a:pPr>
            <a:r>
              <a:rPr lang="en-US" sz="1800" b="1" dirty="0" smtClean="0"/>
              <a:t>end markets</a:t>
            </a:r>
          </a:p>
          <a:p>
            <a:pPr marL="1170598" lvl="1" indent="-342900">
              <a:spcBef>
                <a:spcPts val="0"/>
              </a:spcBef>
              <a:spcAft>
                <a:spcPts val="0"/>
              </a:spcAft>
              <a:buClr>
                <a:schemeClr val="tx2"/>
              </a:buClr>
              <a:buFont typeface="Arial" panose="020B0604020202020204" pitchFamily="34" charset="0"/>
              <a:buChar char="•"/>
            </a:pPr>
            <a:r>
              <a:rPr lang="en-US" sz="1800" b="1" dirty="0" smtClean="0"/>
              <a:t>production base </a:t>
            </a:r>
            <a:endParaRPr lang="en-US" sz="1800" b="1" dirty="0"/>
          </a:p>
          <a:p>
            <a:pPr marL="342900" lvl="0" indent="-342900">
              <a:spcBef>
                <a:spcPts val="0"/>
              </a:spcBef>
              <a:spcAft>
                <a:spcPts val="0"/>
              </a:spcAft>
              <a:buClr>
                <a:schemeClr val="tx2"/>
              </a:buClr>
              <a:buFont typeface="Arial" panose="020B0604020202020204" pitchFamily="34" charset="0"/>
              <a:buChar char="•"/>
            </a:pPr>
            <a:endParaRPr lang="en-US" sz="1800" dirty="0"/>
          </a:p>
          <a:p>
            <a:pPr marL="285750" lvl="0" indent="-285750">
              <a:spcBef>
                <a:spcPts val="0"/>
              </a:spcBef>
              <a:spcAft>
                <a:spcPts val="0"/>
              </a:spcAft>
              <a:buClr>
                <a:schemeClr val="tx2"/>
              </a:buClr>
              <a:buFont typeface="Arial"/>
              <a:buChar char="•"/>
            </a:pPr>
            <a:r>
              <a:rPr lang="en-US" sz="1800" b="1" dirty="0" smtClean="0"/>
              <a:t>Vertically integrated</a:t>
            </a:r>
            <a:r>
              <a:rPr lang="en-US" sz="1800" dirty="0" smtClean="0"/>
              <a:t>, with ownership of sources of key raw materials (quartz, woodchips, low-ash coal, energy)</a:t>
            </a:r>
          </a:p>
          <a:p>
            <a:pPr lvl="0">
              <a:spcBef>
                <a:spcPts val="0"/>
              </a:spcBef>
              <a:spcAft>
                <a:spcPts val="0"/>
              </a:spcAft>
              <a:buClr>
                <a:schemeClr val="tx2"/>
              </a:buClr>
            </a:pPr>
            <a:endParaRPr lang="en-US" sz="1800" dirty="0"/>
          </a:p>
          <a:p>
            <a:pPr marL="285750" lvl="0" indent="-285750">
              <a:spcBef>
                <a:spcPts val="0"/>
              </a:spcBef>
              <a:spcAft>
                <a:spcPts val="0"/>
              </a:spcAft>
              <a:buClr>
                <a:schemeClr val="tx2"/>
              </a:buClr>
              <a:buFont typeface="Arial"/>
              <a:buChar char="•"/>
            </a:pPr>
            <a:r>
              <a:rPr lang="en-US" sz="1800" b="1" dirty="0" smtClean="0"/>
              <a:t>Guaranteed access to high quality raw materials </a:t>
            </a:r>
            <a:r>
              <a:rPr lang="en-US" sz="1800" dirty="0" smtClean="0"/>
              <a:t>at stable costs</a:t>
            </a:r>
            <a:endParaRPr lang="en-US" sz="1800" dirty="0"/>
          </a:p>
          <a:p>
            <a:pPr lvl="0">
              <a:spcBef>
                <a:spcPts val="0"/>
              </a:spcBef>
              <a:spcAft>
                <a:spcPts val="0"/>
              </a:spcAft>
              <a:buClr>
                <a:schemeClr val="tx2"/>
              </a:buClr>
            </a:pPr>
            <a:endParaRPr lang="en-GB" sz="1800" dirty="0"/>
          </a:p>
          <a:p>
            <a:pPr>
              <a:spcBef>
                <a:spcPts val="0"/>
              </a:spcBef>
              <a:spcAft>
                <a:spcPts val="0"/>
              </a:spcAft>
              <a:buClr>
                <a:schemeClr val="tx2"/>
              </a:buClr>
            </a:pPr>
            <a:endParaRPr lang="en-GB" sz="1800" dirty="0" smtClean="0"/>
          </a:p>
          <a:p>
            <a:pPr>
              <a:spcBef>
                <a:spcPts val="0"/>
              </a:spcBef>
              <a:spcAft>
                <a:spcPts val="0"/>
              </a:spcAft>
            </a:pPr>
            <a:endParaRPr lang="en-US" sz="1800" dirty="0"/>
          </a:p>
        </p:txBody>
      </p:sp>
      <p:sp>
        <p:nvSpPr>
          <p:cNvPr id="7" name="Text Placeholder 1"/>
          <p:cNvSpPr txBox="1">
            <a:spLocks/>
          </p:cNvSpPr>
          <p:nvPr/>
        </p:nvSpPr>
        <p:spPr>
          <a:xfrm>
            <a:off x="291072" y="3023025"/>
            <a:ext cx="2734598" cy="1289736"/>
          </a:xfrm>
          <a:prstGeom prst="rect">
            <a:avLst/>
          </a:prstGeom>
          <a:solidFill>
            <a:schemeClr val="accent1"/>
          </a:solidFill>
        </p:spPr>
        <p:txBody>
          <a:bodyPr vert="horz" lIns="91440" tIns="45720" rIns="91440" bIns="45720" rtlCol="0" anchor="ctr">
            <a:noAutofit/>
          </a:bodyPr>
          <a:lstStyle>
            <a:lvl1pPr marR="0" lvl="0" indent="0" algn="ctr" defTabSz="1018705">
              <a:spcBef>
                <a:spcPts val="1000"/>
              </a:spcBef>
              <a:spcAft>
                <a:spcPts val="3000"/>
              </a:spcAft>
              <a:buClr>
                <a:schemeClr val="tx2"/>
              </a:buClr>
              <a:buSzPct val="100000"/>
              <a:buFontTx/>
              <a:buNone/>
              <a:defRPr b="1" baseline="0">
                <a:solidFill>
                  <a:schemeClr val="bg1"/>
                </a:solidFill>
              </a:defRPr>
            </a:lvl1pPr>
            <a:lvl2pPr marL="827698" indent="-318346" defTabSz="1018705">
              <a:spcBef>
                <a:spcPct val="20000"/>
              </a:spcBef>
              <a:spcAft>
                <a:spcPts val="1800"/>
              </a:spcAft>
              <a:buFont typeface="Arial" pitchFamily="34" charset="0"/>
              <a:buChar char="–"/>
            </a:lvl2pPr>
            <a:lvl3pPr marL="1273382" indent="-254676" defTabSz="1018705">
              <a:spcBef>
                <a:spcPct val="20000"/>
              </a:spcBef>
              <a:spcAft>
                <a:spcPts val="1800"/>
              </a:spcAft>
              <a:buFont typeface="Arial" pitchFamily="34" charset="0"/>
              <a:buChar char="•"/>
            </a:lvl3pPr>
            <a:lvl4pPr marL="1782734" indent="-254676" defTabSz="1018705">
              <a:spcBef>
                <a:spcPct val="20000"/>
              </a:spcBef>
              <a:spcAft>
                <a:spcPts val="1800"/>
              </a:spcAft>
              <a:buFont typeface="Arial" pitchFamily="34" charset="0"/>
              <a:buChar char="–"/>
            </a:lvl4pPr>
            <a:lvl5pPr marL="2292087" indent="-254676" defTabSz="1018705">
              <a:spcBef>
                <a:spcPct val="20000"/>
              </a:spcBef>
              <a:spcAft>
                <a:spcPts val="1800"/>
              </a:spcAft>
              <a:buFont typeface="Arial" pitchFamily="34" charset="0"/>
              <a:buChar char="»"/>
            </a:lvl5pPr>
            <a:lvl6pPr marL="2801440" indent="-254676" defTabSz="1018705">
              <a:spcBef>
                <a:spcPct val="20000"/>
              </a:spcBef>
              <a:buFont typeface="Arial" pitchFamily="34" charset="0"/>
              <a:buChar char="•"/>
              <a:defRPr sz="2200"/>
            </a:lvl6pPr>
            <a:lvl7pPr marL="3310793" indent="-254676" defTabSz="1018705">
              <a:spcBef>
                <a:spcPct val="20000"/>
              </a:spcBef>
              <a:buFont typeface="Arial" pitchFamily="34" charset="0"/>
              <a:buChar char="•"/>
              <a:defRPr sz="2200"/>
            </a:lvl7pPr>
            <a:lvl8pPr marL="3820145" indent="-254676" defTabSz="1018705">
              <a:spcBef>
                <a:spcPct val="20000"/>
              </a:spcBef>
              <a:buFont typeface="Arial" pitchFamily="34" charset="0"/>
              <a:buChar char="•"/>
              <a:defRPr sz="2200"/>
            </a:lvl8pPr>
            <a:lvl9pPr marL="4329498" indent="-254676" defTabSz="1018705">
              <a:spcBef>
                <a:spcPct val="20000"/>
              </a:spcBef>
              <a:buFont typeface="Arial" pitchFamily="34" charset="0"/>
              <a:buChar char="•"/>
              <a:defRPr sz="2200"/>
            </a:lvl9pPr>
          </a:lstStyle>
          <a:p>
            <a:r>
              <a:rPr lang="en-US" sz="1800" dirty="0" smtClean="0"/>
              <a:t>Uniquely Diversified</a:t>
            </a:r>
            <a:endParaRPr lang="en-US" sz="1800" dirty="0"/>
          </a:p>
        </p:txBody>
      </p:sp>
      <p:sp>
        <p:nvSpPr>
          <p:cNvPr id="8" name="Text Placeholder 1"/>
          <p:cNvSpPr txBox="1">
            <a:spLocks/>
          </p:cNvSpPr>
          <p:nvPr/>
        </p:nvSpPr>
        <p:spPr>
          <a:xfrm>
            <a:off x="291072" y="4417140"/>
            <a:ext cx="2734598" cy="1289736"/>
          </a:xfrm>
          <a:prstGeom prst="rect">
            <a:avLst/>
          </a:prstGeom>
          <a:solidFill>
            <a:schemeClr val="accent1"/>
          </a:solidFill>
        </p:spPr>
        <p:txBody>
          <a:bodyPr vert="horz" lIns="91440" tIns="45720" rIns="91440" bIns="45720" rtlCol="0" anchor="ctr">
            <a:noAutofit/>
          </a:bodyPr>
          <a:lstStyle>
            <a:defPPr>
              <a:defRPr lang="en-US"/>
            </a:defPPr>
            <a:lvl1pPr marR="0" lvl="0" indent="0" algn="ctr" defTabSz="1018705">
              <a:spcBef>
                <a:spcPts val="1000"/>
              </a:spcBef>
              <a:spcAft>
                <a:spcPts val="3000"/>
              </a:spcAft>
              <a:buClr>
                <a:schemeClr val="tx2"/>
              </a:buClr>
              <a:buSzPct val="100000"/>
              <a:buFontTx/>
              <a:buNone/>
              <a:defRPr b="1" baseline="0">
                <a:solidFill>
                  <a:schemeClr val="bg1"/>
                </a:solidFill>
              </a:defRPr>
            </a:lvl1pPr>
            <a:lvl2pPr marL="827698" indent="-318346" defTabSz="1018705">
              <a:spcBef>
                <a:spcPct val="20000"/>
              </a:spcBef>
              <a:spcAft>
                <a:spcPts val="1800"/>
              </a:spcAft>
              <a:buFont typeface="Arial" pitchFamily="34" charset="0"/>
              <a:buChar char="–"/>
            </a:lvl2pPr>
            <a:lvl3pPr marL="1273382" indent="-254676" defTabSz="1018705">
              <a:spcBef>
                <a:spcPct val="20000"/>
              </a:spcBef>
              <a:spcAft>
                <a:spcPts val="1800"/>
              </a:spcAft>
              <a:buFont typeface="Arial" pitchFamily="34" charset="0"/>
              <a:buChar char="•"/>
            </a:lvl3pPr>
            <a:lvl4pPr marL="1782734" indent="-254676" defTabSz="1018705">
              <a:spcBef>
                <a:spcPct val="20000"/>
              </a:spcBef>
              <a:spcAft>
                <a:spcPts val="1800"/>
              </a:spcAft>
              <a:buFont typeface="Arial" pitchFamily="34" charset="0"/>
              <a:buChar char="–"/>
            </a:lvl4pPr>
            <a:lvl5pPr marL="2292087" indent="-254676" defTabSz="1018705">
              <a:spcBef>
                <a:spcPct val="20000"/>
              </a:spcBef>
              <a:spcAft>
                <a:spcPts val="1800"/>
              </a:spcAft>
              <a:buFont typeface="Arial" pitchFamily="34" charset="0"/>
              <a:buChar char="»"/>
            </a:lvl5pPr>
            <a:lvl6pPr marL="2801440" indent="-254676" defTabSz="1018705">
              <a:spcBef>
                <a:spcPct val="20000"/>
              </a:spcBef>
              <a:buFont typeface="Arial" pitchFamily="34" charset="0"/>
              <a:buChar char="•"/>
              <a:defRPr sz="2200"/>
            </a:lvl6pPr>
            <a:lvl7pPr marL="3310793" indent="-254676" defTabSz="1018705">
              <a:spcBef>
                <a:spcPct val="20000"/>
              </a:spcBef>
              <a:buFont typeface="Arial" pitchFamily="34" charset="0"/>
              <a:buChar char="•"/>
              <a:defRPr sz="2200"/>
            </a:lvl7pPr>
            <a:lvl8pPr marL="3820145" indent="-254676" defTabSz="1018705">
              <a:spcBef>
                <a:spcPct val="20000"/>
              </a:spcBef>
              <a:buFont typeface="Arial" pitchFamily="34" charset="0"/>
              <a:buChar char="•"/>
              <a:defRPr sz="2200"/>
            </a:lvl8pPr>
            <a:lvl9pPr marL="4329498" indent="-254676" defTabSz="1018705">
              <a:spcBef>
                <a:spcPct val="20000"/>
              </a:spcBef>
              <a:buFont typeface="Arial" pitchFamily="34" charset="0"/>
              <a:buChar char="•"/>
              <a:defRPr sz="2200"/>
            </a:lvl9pPr>
          </a:lstStyle>
          <a:p>
            <a:endParaRPr lang="en-US" sz="1800" dirty="0" smtClean="0"/>
          </a:p>
          <a:p>
            <a:r>
              <a:rPr lang="en-US" sz="1800" dirty="0" smtClean="0"/>
              <a:t>Low-cost Structure</a:t>
            </a:r>
            <a:endParaRPr lang="en-US" sz="1800" dirty="0"/>
          </a:p>
          <a:p>
            <a:endParaRPr lang="en-US" sz="1800" dirty="0"/>
          </a:p>
        </p:txBody>
      </p:sp>
      <p:sp>
        <p:nvSpPr>
          <p:cNvPr id="4" name="TextBox 3"/>
          <p:cNvSpPr txBox="1"/>
          <p:nvPr/>
        </p:nvSpPr>
        <p:spPr>
          <a:xfrm>
            <a:off x="5503333" y="5994400"/>
            <a:ext cx="184666" cy="400110"/>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xmlns="" val="4141452002"/>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FEC70B"/>
                </a:solidFill>
              </a:rPr>
              <a:t>A global leader </a:t>
            </a:r>
            <a:r>
              <a:rPr lang="en-US" dirty="0"/>
              <a:t>in silicon metal and ferroalloys</a:t>
            </a:r>
          </a:p>
        </p:txBody>
      </p:sp>
      <p:sp>
        <p:nvSpPr>
          <p:cNvPr id="19" name="Text Placeholder 18"/>
          <p:cNvSpPr txBox="1">
            <a:spLocks noGrp="1"/>
          </p:cNvSpPr>
          <p:nvPr>
            <p:ph type="body" sz="quarter" idx="10"/>
          </p:nvPr>
        </p:nvSpPr>
        <p:spPr>
          <a:xfrm>
            <a:off x="479425" y="1389063"/>
            <a:ext cx="9164638" cy="871409"/>
          </a:xfrm>
          <a:prstGeom prst="rect">
            <a:avLst/>
          </a:prstGeom>
          <a:noFill/>
        </p:spPr>
        <p:txBody>
          <a:bodyPr wrap="square" lIns="101870" tIns="50935" rIns="101870" bIns="50935" rtlCol="0">
            <a:spAutoFit/>
          </a:bodyPr>
          <a:lstStyle/>
          <a:p>
            <a:pPr algn="r" defTabSz="1001560">
              <a:spcBef>
                <a:spcPts val="353"/>
              </a:spcBef>
              <a:defRPr/>
            </a:pPr>
            <a:endParaRPr lang="en-US" sz="1600" b="1" dirty="0">
              <a:solidFill>
                <a:prstClr val="black">
                  <a:lumMod val="75000"/>
                  <a:lumOff val="25000"/>
                </a:prstClr>
              </a:solidFill>
              <a:latin typeface="Arial"/>
              <a:cs typeface="Arial"/>
            </a:endParaRPr>
          </a:p>
          <a:p>
            <a:pPr algn="r" defTabSz="1001560"/>
            <a:endParaRPr lang="en-US" sz="1600" dirty="0">
              <a:solidFill>
                <a:prstClr val="black"/>
              </a:solidFill>
            </a:endParaRPr>
          </a:p>
        </p:txBody>
      </p:sp>
      <p:grpSp>
        <p:nvGrpSpPr>
          <p:cNvPr id="4" name="Grupo 2"/>
          <p:cNvGrpSpPr/>
          <p:nvPr/>
        </p:nvGrpSpPr>
        <p:grpSpPr>
          <a:xfrm>
            <a:off x="2379009" y="1512936"/>
            <a:ext cx="7216902" cy="2280640"/>
            <a:chOff x="2268404" y="1815059"/>
            <a:chExt cx="7435596" cy="2280639"/>
          </a:xfrm>
        </p:grpSpPr>
        <p:graphicFrame>
          <p:nvGraphicFramePr>
            <p:cNvPr id="5" name="Chart 1"/>
            <p:cNvGraphicFramePr>
              <a:graphicFrameLocks/>
            </p:cNvGraphicFramePr>
            <p:nvPr>
              <p:extLst>
                <p:ext uri="{D42A27DB-BD31-4B8C-83A1-F6EECF244321}">
                  <p14:modId xmlns:p14="http://schemas.microsoft.com/office/powerpoint/2010/main" xmlns="" val="1105995727"/>
                </p:ext>
              </p:extLst>
            </p:nvPr>
          </p:nvGraphicFramePr>
          <p:xfrm>
            <a:off x="2268404" y="1815059"/>
            <a:ext cx="7435596" cy="1881111"/>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5" descr="Logo Dow Corning.jpg"/>
            <p:cNvPicPr>
              <a:picLocks noChangeAspect="1"/>
            </p:cNvPicPr>
            <p:nvPr/>
          </p:nvPicPr>
          <p:blipFill>
            <a:blip r:embed="rId3" cstate="print"/>
            <a:stretch>
              <a:fillRect/>
            </a:stretch>
          </p:blipFill>
          <p:spPr>
            <a:xfrm>
              <a:off x="4017796" y="3721367"/>
              <a:ext cx="691340" cy="314558"/>
            </a:xfrm>
            <a:prstGeom prst="rect">
              <a:avLst/>
            </a:prstGeom>
          </p:spPr>
        </p:pic>
        <p:pic>
          <p:nvPicPr>
            <p:cNvPr id="7" name="Picture 18" descr="elkem"/>
            <p:cNvPicPr>
              <a:picLocks noChangeAspect="1" noChangeArrowheads="1"/>
            </p:cNvPicPr>
            <p:nvPr/>
          </p:nvPicPr>
          <p:blipFill>
            <a:blip r:embed="rId4" cstate="print"/>
            <a:srcRect/>
            <a:stretch>
              <a:fillRect/>
            </a:stretch>
          </p:blipFill>
          <p:spPr bwMode="auto">
            <a:xfrm>
              <a:off x="5125088" y="3772167"/>
              <a:ext cx="775100" cy="217732"/>
            </a:xfrm>
            <a:prstGeom prst="rect">
              <a:avLst/>
            </a:prstGeom>
            <a:noFill/>
          </p:spPr>
        </p:pic>
        <p:pic>
          <p:nvPicPr>
            <p:cNvPr id="8" name="Picture 7" descr="Rusal_Sep03.wmf"/>
            <p:cNvPicPr>
              <a:picLocks noChangeAspect="1"/>
            </p:cNvPicPr>
            <p:nvPr/>
          </p:nvPicPr>
          <p:blipFill>
            <a:blip r:embed="rId5" cstate="print"/>
            <a:stretch>
              <a:fillRect/>
            </a:stretch>
          </p:blipFill>
          <p:spPr>
            <a:xfrm>
              <a:off x="7514855" y="3716496"/>
              <a:ext cx="791286" cy="379202"/>
            </a:xfrm>
            <a:prstGeom prst="rect">
              <a:avLst/>
            </a:prstGeom>
          </p:spPr>
        </p:pic>
        <p:pic>
          <p:nvPicPr>
            <p:cNvPr id="9" name="Imagen 36"/>
            <p:cNvPicPr>
              <a:picLocks noChangeAspect="1"/>
            </p:cNvPicPr>
            <p:nvPr/>
          </p:nvPicPr>
          <p:blipFill>
            <a:blip r:embed="rId6" cstate="email">
              <a:extLst>
                <a:ext uri="{28A0092B-C50C-407E-A947-70E740481C1C}">
                  <a14:useLocalDpi xmlns:a14="http://schemas.microsoft.com/office/drawing/2010/main" xmlns="" val="0"/>
                </a:ext>
              </a:extLst>
            </a:blip>
            <a:stretch>
              <a:fillRect/>
            </a:stretch>
          </p:blipFill>
          <p:spPr>
            <a:xfrm>
              <a:off x="2572915" y="3754691"/>
              <a:ext cx="1008507" cy="300348"/>
            </a:xfrm>
            <a:prstGeom prst="rect">
              <a:avLst/>
            </a:prstGeom>
          </p:spPr>
        </p:pic>
      </p:grpSp>
      <p:grpSp>
        <p:nvGrpSpPr>
          <p:cNvPr id="10" name="Grupo 5"/>
          <p:cNvGrpSpPr/>
          <p:nvPr/>
        </p:nvGrpSpPr>
        <p:grpSpPr>
          <a:xfrm>
            <a:off x="2206440" y="3989551"/>
            <a:ext cx="7504676" cy="2470166"/>
            <a:chOff x="2058383" y="4845420"/>
            <a:chExt cx="7732091" cy="2470166"/>
          </a:xfrm>
        </p:grpSpPr>
        <p:pic>
          <p:nvPicPr>
            <p:cNvPr id="11" name="Picture 27" descr="vale_rgb"/>
            <p:cNvPicPr>
              <a:picLocks noChangeAspect="1" noChangeArrowheads="1"/>
            </p:cNvPicPr>
            <p:nvPr/>
          </p:nvPicPr>
          <p:blipFill>
            <a:blip r:embed="rId7" cstate="print"/>
            <a:srcRect/>
            <a:stretch>
              <a:fillRect/>
            </a:stretch>
          </p:blipFill>
          <p:spPr bwMode="auto">
            <a:xfrm>
              <a:off x="7745801" y="6666631"/>
              <a:ext cx="666402" cy="319477"/>
            </a:xfrm>
            <a:prstGeom prst="rect">
              <a:avLst/>
            </a:prstGeom>
            <a:noFill/>
          </p:spPr>
        </p:pic>
        <p:pic>
          <p:nvPicPr>
            <p:cNvPr id="12" name="Picture 30" descr="eramet-companynews"/>
            <p:cNvPicPr>
              <a:picLocks noChangeAspect="1" noChangeArrowheads="1"/>
            </p:cNvPicPr>
            <p:nvPr/>
          </p:nvPicPr>
          <p:blipFill>
            <a:blip r:embed="rId8" cstate="print"/>
            <a:srcRect l="24710" t="16049" r="24710" b="25618"/>
            <a:stretch>
              <a:fillRect/>
            </a:stretch>
          </p:blipFill>
          <p:spPr bwMode="auto">
            <a:xfrm>
              <a:off x="4775835" y="6632401"/>
              <a:ext cx="651639" cy="447838"/>
            </a:xfrm>
            <a:prstGeom prst="rect">
              <a:avLst/>
            </a:prstGeom>
            <a:noFill/>
          </p:spPr>
        </p:pic>
        <p:sp>
          <p:nvSpPr>
            <p:cNvPr id="13" name="TextBox 12"/>
            <p:cNvSpPr txBox="1"/>
            <p:nvPr/>
          </p:nvSpPr>
          <p:spPr>
            <a:xfrm>
              <a:off x="2805661" y="6663031"/>
              <a:ext cx="472441" cy="215444"/>
            </a:xfrm>
            <a:prstGeom prst="rect">
              <a:avLst/>
            </a:prstGeom>
            <a:noFill/>
          </p:spPr>
          <p:txBody>
            <a:bodyPr wrap="square" rtlCol="0">
              <a:spAutoFit/>
            </a:bodyPr>
            <a:lstStyle/>
            <a:p>
              <a:pPr defTabSz="1001560"/>
              <a:r>
                <a:rPr lang="en-US" sz="800" b="1" dirty="0" err="1">
                  <a:solidFill>
                    <a:prstClr val="white">
                      <a:lumMod val="50000"/>
                    </a:prstClr>
                  </a:solidFill>
                </a:rPr>
                <a:t>Privat</a:t>
              </a:r>
              <a:endParaRPr lang="en-US" sz="800" b="1" dirty="0">
                <a:solidFill>
                  <a:prstClr val="white">
                    <a:lumMod val="50000"/>
                  </a:prstClr>
                </a:solidFill>
              </a:endParaRPr>
            </a:p>
          </p:txBody>
        </p:sp>
        <p:pic>
          <p:nvPicPr>
            <p:cNvPr id="14" name="Picture 18" descr="elkem"/>
            <p:cNvPicPr>
              <a:picLocks noChangeAspect="1" noChangeArrowheads="1"/>
            </p:cNvPicPr>
            <p:nvPr/>
          </p:nvPicPr>
          <p:blipFill>
            <a:blip r:embed="rId4" cstate="print"/>
            <a:srcRect/>
            <a:stretch>
              <a:fillRect/>
            </a:stretch>
          </p:blipFill>
          <p:spPr bwMode="auto">
            <a:xfrm>
              <a:off x="8725862" y="6725184"/>
              <a:ext cx="775100" cy="217732"/>
            </a:xfrm>
            <a:prstGeom prst="rect">
              <a:avLst/>
            </a:prstGeom>
            <a:noFill/>
          </p:spPr>
        </p:pic>
        <p:graphicFrame>
          <p:nvGraphicFramePr>
            <p:cNvPr id="15" name="Chart 2"/>
            <p:cNvGraphicFramePr>
              <a:graphicFrameLocks/>
            </p:cNvGraphicFramePr>
            <p:nvPr>
              <p:extLst/>
            </p:nvPr>
          </p:nvGraphicFramePr>
          <p:xfrm>
            <a:off x="2058383" y="4845420"/>
            <a:ext cx="7732091" cy="1881111"/>
          </p:xfrm>
          <a:graphic>
            <a:graphicData uri="http://schemas.openxmlformats.org/drawingml/2006/chart">
              <c:chart xmlns:c="http://schemas.openxmlformats.org/drawingml/2006/chart" xmlns:r="http://schemas.openxmlformats.org/officeDocument/2006/relationships" r:id="rId9"/>
            </a:graphicData>
          </a:graphic>
        </p:graphicFrame>
        <p:pic>
          <p:nvPicPr>
            <p:cNvPr id="16" name="34 Imagen"/>
            <p:cNvPicPr>
              <a:picLocks noChangeAspect="1"/>
            </p:cNvPicPr>
            <p:nvPr/>
          </p:nvPicPr>
          <p:blipFill>
            <a:blip r:embed="rId10" cstate="email">
              <a:extLst>
                <a:ext uri="{28A0092B-C50C-407E-A947-70E740481C1C}">
                  <a14:useLocalDpi xmlns:a14="http://schemas.microsoft.com/office/drawing/2010/main" xmlns="" val="0"/>
                </a:ext>
              </a:extLst>
            </a:blip>
            <a:stretch>
              <a:fillRect/>
            </a:stretch>
          </p:blipFill>
          <p:spPr>
            <a:xfrm>
              <a:off x="6883313" y="6664888"/>
              <a:ext cx="381183" cy="364241"/>
            </a:xfrm>
            <a:prstGeom prst="rect">
              <a:avLst/>
            </a:prstGeom>
          </p:spPr>
        </p:pic>
        <p:sp>
          <p:nvSpPr>
            <p:cNvPr id="17" name="1 CuadroTexto"/>
            <p:cNvSpPr txBox="1"/>
            <p:nvPr/>
          </p:nvSpPr>
          <p:spPr>
            <a:xfrm>
              <a:off x="6764474" y="7069365"/>
              <a:ext cx="728190" cy="246221"/>
            </a:xfrm>
            <a:prstGeom prst="rect">
              <a:avLst/>
            </a:prstGeom>
            <a:noFill/>
          </p:spPr>
          <p:txBody>
            <a:bodyPr wrap="square" rtlCol="0">
              <a:spAutoFit/>
            </a:bodyPr>
            <a:lstStyle/>
            <a:p>
              <a:pPr defTabSz="1001560"/>
              <a:r>
                <a:rPr lang="es-ES" sz="1000" b="1" dirty="0">
                  <a:solidFill>
                    <a:prstClr val="black"/>
                  </a:solidFill>
                </a:rPr>
                <a:t>CHEMK</a:t>
              </a:r>
            </a:p>
          </p:txBody>
        </p:sp>
        <p:pic>
          <p:nvPicPr>
            <p:cNvPr id="18" name="Imagen 42"/>
            <p:cNvPicPr>
              <a:picLocks noChangeAspect="1"/>
            </p:cNvPicPr>
            <p:nvPr/>
          </p:nvPicPr>
          <p:blipFill>
            <a:blip r:embed="rId11" cstate="email">
              <a:extLst>
                <a:ext uri="{28A0092B-C50C-407E-A947-70E740481C1C}">
                  <a14:useLocalDpi xmlns:a14="http://schemas.microsoft.com/office/drawing/2010/main" xmlns="" val="0"/>
                </a:ext>
              </a:extLst>
            </a:blip>
            <a:stretch>
              <a:fillRect/>
            </a:stretch>
          </p:blipFill>
          <p:spPr>
            <a:xfrm>
              <a:off x="3579125" y="6788785"/>
              <a:ext cx="1016693" cy="302786"/>
            </a:xfrm>
            <a:prstGeom prst="rect">
              <a:avLst/>
            </a:prstGeom>
          </p:spPr>
        </p:pic>
      </p:grpSp>
      <p:sp>
        <p:nvSpPr>
          <p:cNvPr id="20" name="TextBox 19"/>
          <p:cNvSpPr txBox="1"/>
          <p:nvPr/>
        </p:nvSpPr>
        <p:spPr>
          <a:xfrm>
            <a:off x="321732" y="2031999"/>
            <a:ext cx="2015067" cy="1323439"/>
          </a:xfrm>
          <a:prstGeom prst="rect">
            <a:avLst/>
          </a:prstGeom>
          <a:noFill/>
        </p:spPr>
        <p:txBody>
          <a:bodyPr wrap="square" rtlCol="0">
            <a:spAutoFit/>
          </a:bodyPr>
          <a:lstStyle/>
          <a:p>
            <a:pPr algn="r" defTabSz="1001560">
              <a:spcBef>
                <a:spcPts val="353"/>
              </a:spcBef>
              <a:defRPr/>
            </a:pPr>
            <a:r>
              <a:rPr lang="en-US" b="1" dirty="0">
                <a:solidFill>
                  <a:prstClr val="black">
                    <a:lumMod val="75000"/>
                    <a:lumOff val="25000"/>
                  </a:prstClr>
                </a:solidFill>
                <a:latin typeface="Arial"/>
                <a:cs typeface="Arial"/>
              </a:rPr>
              <a:t>THE LEADING PLAYER IN </a:t>
            </a:r>
            <a:br>
              <a:rPr lang="en-US" b="1" dirty="0">
                <a:solidFill>
                  <a:prstClr val="black">
                    <a:lumMod val="75000"/>
                    <a:lumOff val="25000"/>
                  </a:prstClr>
                </a:solidFill>
                <a:latin typeface="Arial"/>
                <a:cs typeface="Arial"/>
              </a:rPr>
            </a:br>
            <a:r>
              <a:rPr lang="en-US" b="1" dirty="0">
                <a:solidFill>
                  <a:srgbClr val="0F5BA9"/>
                </a:solidFill>
                <a:latin typeface="Arial"/>
                <a:cs typeface="Arial"/>
              </a:rPr>
              <a:t>SILICON METAL </a:t>
            </a:r>
            <a:r>
              <a:rPr lang="is-IS" b="1" dirty="0">
                <a:solidFill>
                  <a:srgbClr val="0F5BA9"/>
                </a:solidFill>
                <a:latin typeface="Arial"/>
                <a:cs typeface="Arial"/>
              </a:rPr>
              <a:t>…</a:t>
            </a:r>
            <a:r>
              <a:rPr lang="en-US" b="1" dirty="0">
                <a:solidFill>
                  <a:srgbClr val="0F5BA9"/>
                </a:solidFill>
                <a:latin typeface="Arial"/>
                <a:cs typeface="Arial"/>
              </a:rPr>
              <a:t> </a:t>
            </a:r>
            <a:endParaRPr lang="is-IS" b="1" dirty="0">
              <a:solidFill>
                <a:srgbClr val="0F5BA9"/>
              </a:solidFill>
              <a:latin typeface="Arial"/>
              <a:cs typeface="Arial"/>
            </a:endParaRPr>
          </a:p>
        </p:txBody>
      </p:sp>
      <p:sp>
        <p:nvSpPr>
          <p:cNvPr id="23" name="TextBox 22"/>
          <p:cNvSpPr txBox="1"/>
          <p:nvPr/>
        </p:nvSpPr>
        <p:spPr>
          <a:xfrm>
            <a:off x="579344" y="4442600"/>
            <a:ext cx="1713380" cy="1336029"/>
          </a:xfrm>
          <a:prstGeom prst="rect">
            <a:avLst/>
          </a:prstGeom>
          <a:noFill/>
        </p:spPr>
        <p:txBody>
          <a:bodyPr wrap="square" lIns="101870" tIns="50935" rIns="101870" bIns="50935" rtlCol="0">
            <a:spAutoFit/>
          </a:bodyPr>
          <a:lstStyle/>
          <a:p>
            <a:pPr algn="r" defTabSz="1001560">
              <a:spcBef>
                <a:spcPts val="353"/>
              </a:spcBef>
              <a:defRPr/>
            </a:pPr>
            <a:r>
              <a:rPr lang="en-US" sz="1600" b="1" dirty="0">
                <a:solidFill>
                  <a:srgbClr val="404040"/>
                </a:solidFill>
                <a:latin typeface="Arial"/>
                <a:cs typeface="Arial"/>
              </a:rPr>
              <a:t>… AND ONE </a:t>
            </a:r>
            <a:br>
              <a:rPr lang="en-US" sz="1600" b="1" dirty="0">
                <a:solidFill>
                  <a:srgbClr val="404040"/>
                </a:solidFill>
                <a:latin typeface="Arial"/>
                <a:cs typeface="Arial"/>
              </a:rPr>
            </a:br>
            <a:r>
              <a:rPr lang="en-US" sz="1600" b="1" dirty="0">
                <a:solidFill>
                  <a:srgbClr val="404040"/>
                </a:solidFill>
                <a:latin typeface="Arial"/>
                <a:cs typeface="Arial"/>
              </a:rPr>
              <a:t>OF THE LEADING </a:t>
            </a:r>
            <a:br>
              <a:rPr lang="en-US" sz="1600" b="1" dirty="0">
                <a:solidFill>
                  <a:srgbClr val="404040"/>
                </a:solidFill>
                <a:latin typeface="Arial"/>
                <a:cs typeface="Arial"/>
              </a:rPr>
            </a:br>
            <a:r>
              <a:rPr lang="en-US" sz="1600" b="1" dirty="0">
                <a:solidFill>
                  <a:srgbClr val="0F5BA9"/>
                </a:solidFill>
                <a:latin typeface="Arial"/>
                <a:cs typeface="Arial"/>
              </a:rPr>
              <a:t>ALLOYS PRODUCERS</a:t>
            </a:r>
          </a:p>
        </p:txBody>
      </p:sp>
      <p:sp>
        <p:nvSpPr>
          <p:cNvPr id="25" name="Text Box 17"/>
          <p:cNvSpPr txBox="1">
            <a:spLocks noChangeArrowheads="1"/>
          </p:cNvSpPr>
          <p:nvPr/>
        </p:nvSpPr>
        <p:spPr bwMode="blackGray">
          <a:xfrm>
            <a:off x="6582338" y="7071392"/>
            <a:ext cx="2995332" cy="243808"/>
          </a:xfrm>
          <a:prstGeom prst="rect">
            <a:avLst/>
          </a:prstGeom>
          <a:noFill/>
          <a:ln w="9525">
            <a:noFill/>
            <a:miter lim="800000"/>
            <a:headEnd/>
            <a:tailEnd/>
          </a:ln>
        </p:spPr>
        <p:txBody>
          <a:bodyPr lIns="74422" tIns="18605" rIns="74422" bIns="18605"/>
          <a:lstStyle/>
          <a:p>
            <a:pPr indent="-314019" algn="r" defTabSz="945484">
              <a:spcBef>
                <a:spcPct val="0"/>
              </a:spcBef>
              <a:tabLst>
                <a:tab pos="395640" algn="l"/>
              </a:tabLst>
            </a:pPr>
            <a:r>
              <a:rPr lang="en-US" sz="800" b="1" i="1" dirty="0">
                <a:solidFill>
                  <a:srgbClr val="FEC70B"/>
                </a:solidFill>
                <a:latin typeface="Arial"/>
                <a:cs typeface="Arial"/>
              </a:rPr>
              <a:t>Source</a:t>
            </a:r>
            <a:r>
              <a:rPr lang="en-US" sz="800" i="1" dirty="0">
                <a:solidFill>
                  <a:srgbClr val="FEC70B"/>
                </a:solidFill>
                <a:latin typeface="Arial"/>
                <a:cs typeface="Arial"/>
              </a:rPr>
              <a:t>: Company information, Annual Reports, CRU</a:t>
            </a:r>
          </a:p>
        </p:txBody>
      </p:sp>
      <p:pic>
        <p:nvPicPr>
          <p:cNvPr id="22" name="Imagen 6"/>
          <p:cNvPicPr>
            <a:picLocks noChangeAspect="1"/>
          </p:cNvPicPr>
          <p:nvPr/>
        </p:nvPicPr>
        <p:blipFill>
          <a:blip r:embed="rId12" cstate="email">
            <a:extLst>
              <a:ext uri="{28A0092B-C50C-407E-A947-70E740481C1C}">
                <a14:useLocalDpi xmlns:a14="http://schemas.microsoft.com/office/drawing/2010/main" xmlns="" val="0"/>
              </a:ext>
            </a:extLst>
          </a:blip>
          <a:stretch>
            <a:fillRect/>
          </a:stretch>
        </p:blipFill>
        <p:spPr>
          <a:xfrm>
            <a:off x="8428049" y="3455139"/>
            <a:ext cx="850867" cy="260564"/>
          </a:xfrm>
          <a:prstGeom prst="rect">
            <a:avLst/>
          </a:prstGeom>
        </p:spPr>
      </p:pic>
      <p:pic>
        <p:nvPicPr>
          <p:cNvPr id="24" name="Imagen 8"/>
          <p:cNvPicPr>
            <a:picLocks noChangeAspect="1"/>
          </p:cNvPicPr>
          <p:nvPr/>
        </p:nvPicPr>
        <p:blipFill>
          <a:blip r:embed="rId13" cstate="email">
            <a:extLst>
              <a:ext uri="{28A0092B-C50C-407E-A947-70E740481C1C}">
                <a14:useLocalDpi xmlns:a14="http://schemas.microsoft.com/office/drawing/2010/main" xmlns="" val="0"/>
              </a:ext>
            </a:extLst>
          </a:blip>
          <a:stretch>
            <a:fillRect/>
          </a:stretch>
        </p:blipFill>
        <p:spPr>
          <a:xfrm>
            <a:off x="6287471" y="3455377"/>
            <a:ext cx="676794" cy="327323"/>
          </a:xfrm>
          <a:prstGeom prst="rect">
            <a:avLst/>
          </a:prstGeom>
        </p:spPr>
      </p:pic>
      <p:pic>
        <p:nvPicPr>
          <p:cNvPr id="26" name="Imagen 9"/>
          <p:cNvPicPr>
            <a:picLocks noChangeAspect="1"/>
          </p:cNvPicPr>
          <p:nvPr/>
        </p:nvPicPr>
        <p:blipFill>
          <a:blip r:embed="rId14" cstate="email">
            <a:extLst>
              <a:ext uri="{28A0092B-C50C-407E-A947-70E740481C1C}">
                <a14:useLocalDpi xmlns:a14="http://schemas.microsoft.com/office/drawing/2010/main" xmlns="" val="0"/>
              </a:ext>
            </a:extLst>
          </a:blip>
          <a:stretch>
            <a:fillRect/>
          </a:stretch>
        </p:blipFill>
        <p:spPr>
          <a:xfrm>
            <a:off x="5974630" y="5914884"/>
            <a:ext cx="311986" cy="377177"/>
          </a:xfrm>
          <a:prstGeom prst="rect">
            <a:avLst/>
          </a:prstGeom>
        </p:spPr>
      </p:pic>
    </p:spTree>
    <p:extLst>
      <p:ext uri="{BB962C8B-B14F-4D97-AF65-F5344CB8AC3E}">
        <p14:creationId xmlns:p14="http://schemas.microsoft.com/office/powerpoint/2010/main" xmlns="" val="17347796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Chart 1"/>
          <p:cNvGraphicFramePr>
            <a:graphicFrameLocks/>
          </p:cNvGraphicFramePr>
          <p:nvPr>
            <p:extLst>
              <p:ext uri="{D42A27DB-BD31-4B8C-83A1-F6EECF244321}">
                <p14:modId xmlns:p14="http://schemas.microsoft.com/office/powerpoint/2010/main" xmlns="" val="1494728529"/>
              </p:ext>
            </p:extLst>
          </p:nvPr>
        </p:nvGraphicFramePr>
        <p:xfrm>
          <a:off x="4430189" y="2209501"/>
          <a:ext cx="5398282" cy="4547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2"/>
          <p:cNvGraphicFramePr>
            <a:graphicFrameLocks/>
          </p:cNvGraphicFramePr>
          <p:nvPr>
            <p:extLst>
              <p:ext uri="{D42A27DB-BD31-4B8C-83A1-F6EECF244321}">
                <p14:modId xmlns:p14="http://schemas.microsoft.com/office/powerpoint/2010/main" xmlns="" val="1785402278"/>
              </p:ext>
            </p:extLst>
          </p:nvPr>
        </p:nvGraphicFramePr>
        <p:xfrm>
          <a:off x="5517856" y="2383620"/>
          <a:ext cx="3437596" cy="465193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3"/>
          <p:cNvGraphicFramePr>
            <a:graphicFrameLocks/>
          </p:cNvGraphicFramePr>
          <p:nvPr>
            <p:extLst>
              <p:ext uri="{D42A27DB-BD31-4B8C-83A1-F6EECF244321}">
                <p14:modId xmlns:p14="http://schemas.microsoft.com/office/powerpoint/2010/main" xmlns="" val="2353210006"/>
              </p:ext>
            </p:extLst>
          </p:nvPr>
        </p:nvGraphicFramePr>
        <p:xfrm>
          <a:off x="5532218" y="3851963"/>
          <a:ext cx="3489005" cy="141180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4" name="Chart 2"/>
          <p:cNvGraphicFramePr>
            <a:graphicFrameLocks/>
          </p:cNvGraphicFramePr>
          <p:nvPr>
            <p:extLst>
              <p:ext uri="{D42A27DB-BD31-4B8C-83A1-F6EECF244321}">
                <p14:modId xmlns:p14="http://schemas.microsoft.com/office/powerpoint/2010/main" xmlns="" val="550634265"/>
              </p:ext>
            </p:extLst>
          </p:nvPr>
        </p:nvGraphicFramePr>
        <p:xfrm>
          <a:off x="5513587" y="2383612"/>
          <a:ext cx="3567740" cy="4627822"/>
        </p:xfrm>
        <a:graphic>
          <a:graphicData uri="http://schemas.openxmlformats.org/drawingml/2006/chart">
            <c:chart xmlns:c="http://schemas.openxmlformats.org/drawingml/2006/chart" xmlns:r="http://schemas.openxmlformats.org/officeDocument/2006/relationships" r:id="rId6"/>
          </a:graphicData>
        </a:graphic>
      </p:graphicFrame>
      <p:pic>
        <p:nvPicPr>
          <p:cNvPr id="29" name="Picture 33" descr="5470"/>
          <p:cNvPicPr>
            <a:picLocks noChangeAspect="1" noChangeArrowheads="1"/>
          </p:cNvPicPr>
          <p:nvPr/>
        </p:nvPicPr>
        <p:blipFill>
          <a:blip r:embed="rId7" cstate="print"/>
          <a:srcRect/>
          <a:stretch>
            <a:fillRect/>
          </a:stretch>
        </p:blipFill>
        <p:spPr bwMode="auto">
          <a:xfrm>
            <a:off x="834500" y="3268431"/>
            <a:ext cx="390898" cy="339776"/>
          </a:xfrm>
          <a:prstGeom prst="rect">
            <a:avLst/>
          </a:prstGeom>
          <a:noFill/>
        </p:spPr>
      </p:pic>
      <p:graphicFrame>
        <p:nvGraphicFramePr>
          <p:cNvPr id="2" name="1 Tabla"/>
          <p:cNvGraphicFramePr>
            <a:graphicFrameLocks noGrp="1"/>
          </p:cNvGraphicFramePr>
          <p:nvPr>
            <p:extLst>
              <p:ext uri="{D42A27DB-BD31-4B8C-83A1-F6EECF244321}">
                <p14:modId xmlns:p14="http://schemas.microsoft.com/office/powerpoint/2010/main" xmlns="" val="2441567645"/>
              </p:ext>
            </p:extLst>
          </p:nvPr>
        </p:nvGraphicFramePr>
        <p:xfrm>
          <a:off x="386494" y="1490178"/>
          <a:ext cx="4393229" cy="5499947"/>
        </p:xfrm>
        <a:graphic>
          <a:graphicData uri="http://schemas.openxmlformats.org/drawingml/2006/table">
            <a:tbl>
              <a:tblPr/>
              <a:tblGrid>
                <a:gridCol w="770834"/>
                <a:gridCol w="638534"/>
                <a:gridCol w="641720"/>
                <a:gridCol w="469203"/>
                <a:gridCol w="666416"/>
                <a:gridCol w="402174"/>
                <a:gridCol w="402174"/>
                <a:gridCol w="402174"/>
              </a:tblGrid>
              <a:tr h="610843">
                <a:tc>
                  <a:txBody>
                    <a:bodyPr/>
                    <a:lstStyle/>
                    <a:p>
                      <a:pPr algn="l" fontAlgn="b"/>
                      <a:r>
                        <a:rPr lang="es-ES" sz="1800" b="0" i="0" u="none" strike="noStrike" dirty="0">
                          <a:solidFill>
                            <a:srgbClr val="000000"/>
                          </a:solidFill>
                          <a:effectLst/>
                          <a:latin typeface="Arial"/>
                        </a:rPr>
                        <a:t> </a:t>
                      </a:r>
                    </a:p>
                  </a:txBody>
                  <a:tcPr marL="9228" marR="9228" marT="9508" marB="0" anchor="b">
                    <a:lnL w="127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err="1">
                          <a:solidFill>
                            <a:srgbClr val="292929"/>
                          </a:solidFill>
                          <a:effectLst/>
                          <a:latin typeface="Arial"/>
                        </a:rPr>
                        <a:t>Silico-manganese</a:t>
                      </a:r>
                      <a:r>
                        <a:rPr lang="es-ES" sz="900" b="0" i="0" u="none" strike="noStrike" dirty="0">
                          <a:solidFill>
                            <a:srgbClr val="292929"/>
                          </a:solidFill>
                          <a:effectLst/>
                          <a:latin typeface="Arial"/>
                        </a:rPr>
                        <a:t> </a:t>
                      </a:r>
                    </a:p>
                  </a:txBody>
                  <a:tcPr marL="9228" marR="9228" marT="950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292929"/>
                          </a:solidFill>
                          <a:effectLst/>
                          <a:latin typeface="Arial"/>
                        </a:rPr>
                        <a:t>Ferro-</a:t>
                      </a:r>
                      <a:r>
                        <a:rPr lang="es-ES" sz="900" b="0" i="0" u="none" strike="noStrike" dirty="0" err="1">
                          <a:solidFill>
                            <a:srgbClr val="292929"/>
                          </a:solidFill>
                          <a:effectLst/>
                          <a:latin typeface="Arial"/>
                        </a:rPr>
                        <a:t>manganese</a:t>
                      </a:r>
                      <a:r>
                        <a:rPr lang="es-ES" sz="900" b="0" i="0" u="none" strike="noStrike" dirty="0">
                          <a:solidFill>
                            <a:srgbClr val="292929"/>
                          </a:solidFill>
                          <a:effectLst/>
                          <a:latin typeface="Arial"/>
                        </a:rPr>
                        <a:t> </a:t>
                      </a:r>
                    </a:p>
                  </a:txBody>
                  <a:tcPr marL="9228" marR="9228" marT="9508" marB="0" anchor="b">
                    <a:lnL>
                      <a:noFill/>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a:solidFill>
                            <a:srgbClr val="292929"/>
                          </a:solidFill>
                          <a:effectLst/>
                          <a:latin typeface="Arial"/>
                        </a:rPr>
                        <a:t>Ferro-silicon </a:t>
                      </a:r>
                    </a:p>
                  </a:txBody>
                  <a:tcPr marL="9228" marR="9228" marT="95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err="1">
                          <a:solidFill>
                            <a:srgbClr val="292929"/>
                          </a:solidFill>
                          <a:effectLst/>
                          <a:latin typeface="Arial"/>
                        </a:rPr>
                        <a:t>Silicon</a:t>
                      </a:r>
                      <a:r>
                        <a:rPr lang="es-ES" sz="900" b="0" i="0" u="none" strike="noStrike" dirty="0">
                          <a:solidFill>
                            <a:srgbClr val="292929"/>
                          </a:solidFill>
                          <a:effectLst/>
                          <a:latin typeface="Arial"/>
                        </a:rPr>
                        <a:t> Metal</a:t>
                      </a:r>
                    </a:p>
                  </a:txBody>
                  <a:tcPr marL="9228" marR="9228" marT="95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err="1" smtClean="0">
                          <a:solidFill>
                            <a:srgbClr val="292929"/>
                          </a:solidFill>
                          <a:effectLst/>
                          <a:latin typeface="Arial"/>
                        </a:rPr>
                        <a:t>Other</a:t>
                      </a:r>
                      <a:r>
                        <a:rPr lang="es-ES" sz="900" b="0" i="0" u="none" strike="noStrike" dirty="0" smtClean="0">
                          <a:solidFill>
                            <a:srgbClr val="292929"/>
                          </a:solidFill>
                          <a:effectLst/>
                          <a:latin typeface="Arial"/>
                        </a:rPr>
                        <a:t> </a:t>
                      </a:r>
                      <a:r>
                        <a:rPr lang="es-ES" sz="900" b="0" i="0" u="none" strike="noStrike" dirty="0" err="1" smtClean="0">
                          <a:solidFill>
                            <a:srgbClr val="292929"/>
                          </a:solidFill>
                          <a:effectLst/>
                          <a:latin typeface="Arial"/>
                        </a:rPr>
                        <a:t>Silicon</a:t>
                      </a:r>
                      <a:r>
                        <a:rPr lang="es-ES" sz="900" b="0" i="0" u="none" strike="noStrike" baseline="0" dirty="0" smtClean="0">
                          <a:solidFill>
                            <a:srgbClr val="292929"/>
                          </a:solidFill>
                          <a:effectLst/>
                          <a:latin typeface="Arial"/>
                        </a:rPr>
                        <a:t> </a:t>
                      </a:r>
                      <a:r>
                        <a:rPr lang="es-ES" sz="900" b="0" i="0" u="none" strike="noStrike" baseline="0" dirty="0" err="1" smtClean="0">
                          <a:solidFill>
                            <a:srgbClr val="292929"/>
                          </a:solidFill>
                          <a:effectLst/>
                          <a:latin typeface="Arial"/>
                        </a:rPr>
                        <a:t>Alloys</a:t>
                      </a:r>
                      <a:endParaRPr lang="es-ES" sz="900" b="0" i="0" u="none" strike="noStrike" dirty="0">
                        <a:solidFill>
                          <a:srgbClr val="292929"/>
                        </a:solidFill>
                        <a:effectLst/>
                        <a:latin typeface="Arial"/>
                      </a:endParaRPr>
                    </a:p>
                  </a:txBody>
                  <a:tcPr marL="9228" marR="9228" marT="95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err="1">
                          <a:solidFill>
                            <a:srgbClr val="292929"/>
                          </a:solidFill>
                          <a:effectLst/>
                          <a:latin typeface="Arial"/>
                        </a:rPr>
                        <a:t>Silica</a:t>
                      </a:r>
                      <a:r>
                        <a:rPr lang="es-ES" sz="900" b="0" i="0" u="none" strike="noStrike" dirty="0">
                          <a:solidFill>
                            <a:srgbClr val="292929"/>
                          </a:solidFill>
                          <a:effectLst/>
                          <a:latin typeface="Arial"/>
                        </a:rPr>
                        <a:t> fumes</a:t>
                      </a:r>
                    </a:p>
                  </a:txBody>
                  <a:tcPr marL="9228" marR="9228" marT="95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ES" sz="900" b="0" i="0" u="none" strike="noStrike" dirty="0">
                          <a:solidFill>
                            <a:srgbClr val="292929"/>
                          </a:solidFill>
                          <a:effectLst/>
                          <a:latin typeface="Arial"/>
                        </a:rPr>
                        <a:t>Total</a:t>
                      </a:r>
                    </a:p>
                  </a:txBody>
                  <a:tcPr marL="9228" marR="9228" marT="95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294">
                <a:tc>
                  <a:txBody>
                    <a:bodyPr/>
                    <a:lstStyle/>
                    <a:p>
                      <a:pPr algn="l" fontAlgn="b"/>
                      <a:r>
                        <a:rPr lang="es-ES" sz="100" b="0" i="0" u="none" strike="noStrike" dirty="0">
                          <a:solidFill>
                            <a:srgbClr val="000000"/>
                          </a:solidFill>
                          <a:effectLst/>
                          <a:latin typeface="Arial"/>
                        </a:rPr>
                        <a:t> </a:t>
                      </a:r>
                    </a:p>
                  </a:txBody>
                  <a:tcPr marL="9228" marR="9228" marT="9508" marB="0" anchor="b">
                    <a:lnL w="12700" cap="flat" cmpd="sng" algn="ctr">
                      <a:solidFill>
                        <a:srgbClr val="FFFFFF"/>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00" b="0" i="0" u="none" strike="noStrike" dirty="0">
                          <a:solidFill>
                            <a:srgbClr val="000000"/>
                          </a:solidFill>
                          <a:effectLst/>
                          <a:latin typeface="Arial"/>
                        </a:rPr>
                        <a:t> </a:t>
                      </a:r>
                    </a:p>
                  </a:txBody>
                  <a:tcPr marL="9228" marR="9228" marT="9508"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r>
                        <a:rPr lang="es-ES" sz="100" b="0" i="0" u="none" strike="noStrike" dirty="0">
                          <a:solidFill>
                            <a:srgbClr val="000000"/>
                          </a:solidFill>
                          <a:effectLst/>
                          <a:latin typeface="Arial"/>
                        </a:rPr>
                        <a:t> </a:t>
                      </a:r>
                    </a:p>
                  </a:txBody>
                  <a:tcPr marL="9228" marR="9228" marT="9508" marB="0" anchor="b">
                    <a:lnL>
                      <a:noFill/>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100" b="0" i="0" u="none" strike="noStrike" dirty="0">
                          <a:solidFill>
                            <a:srgbClr val="000000"/>
                          </a:solidFill>
                          <a:effectLst/>
                          <a:latin typeface="Arial"/>
                        </a:rPr>
                        <a:t> </a:t>
                      </a:r>
                    </a:p>
                  </a:txBody>
                  <a:tcPr marL="9228" marR="9228" marT="95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100" b="0" i="0" u="none" strike="noStrike" dirty="0">
                          <a:solidFill>
                            <a:srgbClr val="000000"/>
                          </a:solidFill>
                          <a:effectLst/>
                          <a:latin typeface="Arial"/>
                        </a:rPr>
                        <a:t> </a:t>
                      </a:r>
                    </a:p>
                  </a:txBody>
                  <a:tcPr marL="9228" marR="9228" marT="95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endParaRPr lang="es-ES" sz="100" b="0" i="0" u="none" strike="noStrike" dirty="0">
                        <a:solidFill>
                          <a:srgbClr val="000000"/>
                        </a:solidFill>
                        <a:effectLst/>
                        <a:latin typeface="Arial"/>
                      </a:endParaRPr>
                    </a:p>
                  </a:txBody>
                  <a:tcPr marL="9228" marR="9228" marT="95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100" b="0" i="0" u="none" strike="noStrike" dirty="0">
                          <a:solidFill>
                            <a:srgbClr val="000000"/>
                          </a:solidFill>
                          <a:effectLst/>
                          <a:latin typeface="Arial"/>
                        </a:rPr>
                        <a:t> </a:t>
                      </a:r>
                    </a:p>
                  </a:txBody>
                  <a:tcPr marL="9228" marR="9228" marT="95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b"/>
                      <a:r>
                        <a:rPr lang="es-ES" sz="100" b="0" i="0" u="none" strike="noStrike" dirty="0">
                          <a:solidFill>
                            <a:srgbClr val="000000"/>
                          </a:solidFill>
                          <a:effectLst/>
                          <a:latin typeface="Arial"/>
                        </a:rPr>
                        <a:t> </a:t>
                      </a:r>
                    </a:p>
                  </a:txBody>
                  <a:tcPr marL="9228" marR="9228" marT="9508" marB="0" anchor="b">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574911">
                <a:tc>
                  <a:txBody>
                    <a:bodyPr/>
                    <a:lstStyle/>
                    <a:p>
                      <a:pPr algn="l" fontAlgn="ctr"/>
                      <a:r>
                        <a:rPr lang="es-ES" sz="900" b="1" i="0" u="none" strike="noStrike" dirty="0" err="1" smtClean="0">
                          <a:solidFill>
                            <a:srgbClr val="A6A6A6"/>
                          </a:solidFill>
                          <a:effectLst/>
                          <a:latin typeface="Arial"/>
                        </a:rPr>
                        <a:t>FerroGlobe</a:t>
                      </a:r>
                      <a:r>
                        <a:rPr lang="es-ES" sz="900" b="1" i="0" u="none" strike="noStrike" dirty="0" smtClean="0">
                          <a:solidFill>
                            <a:srgbClr val="A6A6A6"/>
                          </a:solidFill>
                          <a:effectLst/>
                          <a:latin typeface="Arial"/>
                        </a:rPr>
                        <a:t> </a:t>
                      </a:r>
                      <a:r>
                        <a:rPr lang="es-ES" sz="900" b="1" i="0" u="none" strike="noStrike" dirty="0" err="1" smtClean="0">
                          <a:solidFill>
                            <a:srgbClr val="A6A6A6"/>
                          </a:solidFill>
                          <a:effectLst/>
                          <a:latin typeface="Arial"/>
                        </a:rPr>
                        <a:t>Market</a:t>
                      </a:r>
                      <a:r>
                        <a:rPr lang="es-ES" sz="900" b="1" i="0" u="none" strike="noStrike" dirty="0" smtClean="0">
                          <a:solidFill>
                            <a:srgbClr val="A6A6A6"/>
                          </a:solidFill>
                          <a:effectLst/>
                          <a:latin typeface="Arial"/>
                        </a:rPr>
                        <a:t> </a:t>
                      </a:r>
                      <a:r>
                        <a:rPr lang="es-ES" sz="900" b="1" i="0" u="none" strike="noStrike" dirty="0">
                          <a:solidFill>
                            <a:srgbClr val="A6A6A6"/>
                          </a:solidFill>
                          <a:effectLst/>
                          <a:latin typeface="Arial"/>
                        </a:rPr>
                        <a:t>position</a:t>
                      </a:r>
                    </a:p>
                  </a:txBody>
                  <a:tcPr marL="9228" marR="9228" marT="9508" marB="0" anchor="ctr">
                    <a:lnL>
                      <a:noFill/>
                    </a:lnL>
                    <a:lnR>
                      <a:noFill/>
                    </a:lnR>
                    <a:lnT>
                      <a:noFill/>
                    </a:lnT>
                    <a:lnB w="12700" cap="flat" cmpd="sng" algn="ctr">
                      <a:solidFill>
                        <a:srgbClr val="948A54"/>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Arial"/>
                        </a:rPr>
                        <a:t>Top 3</a:t>
                      </a:r>
                    </a:p>
                  </a:txBody>
                  <a:tcPr marL="9228" marR="9228" marT="9508" marB="0" anchor="ctr">
                    <a:lnL>
                      <a:noFill/>
                    </a:lnL>
                    <a:lnR>
                      <a:noFill/>
                    </a:lnR>
                    <a:lnT>
                      <a:noFill/>
                    </a:lnT>
                    <a:lnB w="12700" cap="flat" cmpd="sng" algn="ctr">
                      <a:solidFill>
                        <a:srgbClr val="948A54"/>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Arial"/>
                        </a:rPr>
                        <a:t>Top 4</a:t>
                      </a:r>
                    </a:p>
                  </a:txBody>
                  <a:tcPr marL="9228" marR="9228" marT="9508" marB="0" anchor="ctr">
                    <a:lnL>
                      <a:noFill/>
                    </a:lnL>
                    <a:lnR>
                      <a:noFill/>
                    </a:lnR>
                    <a:lnT>
                      <a:noFill/>
                    </a:lnT>
                    <a:lnB w="12700" cap="flat" cmpd="sng" algn="ctr">
                      <a:solidFill>
                        <a:srgbClr val="948A54"/>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Arial"/>
                        </a:rPr>
                        <a:t>2</a:t>
                      </a:r>
                    </a:p>
                  </a:txBody>
                  <a:tcPr marL="9228" marR="9228" marT="9508" marB="0" anchor="ctr">
                    <a:lnL>
                      <a:noFill/>
                    </a:lnL>
                    <a:lnR>
                      <a:noFill/>
                    </a:lnR>
                    <a:lnT>
                      <a:noFill/>
                    </a:lnT>
                    <a:lnB w="12700" cap="flat" cmpd="sng" algn="ctr">
                      <a:solidFill>
                        <a:srgbClr val="948A54"/>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Arial"/>
                        </a:rPr>
                        <a:t>1</a:t>
                      </a:r>
                    </a:p>
                  </a:txBody>
                  <a:tcPr marL="9228" marR="9228" marT="9508" marB="0" anchor="ctr">
                    <a:lnL>
                      <a:noFill/>
                    </a:lnL>
                    <a:lnR>
                      <a:noFill/>
                    </a:lnR>
                    <a:lnT>
                      <a:noFill/>
                    </a:lnT>
                    <a:lnB w="12700" cap="flat" cmpd="sng" algn="ctr">
                      <a:solidFill>
                        <a:srgbClr val="948A54"/>
                      </a:solidFill>
                      <a:prstDash val="solid"/>
                      <a:round/>
                      <a:headEnd type="none" w="med" len="med"/>
                      <a:tailEnd type="none" w="med" len="med"/>
                    </a:lnB>
                  </a:tcPr>
                </a:tc>
                <a:tc>
                  <a:txBody>
                    <a:bodyPr/>
                    <a:lstStyle/>
                    <a:p>
                      <a:pPr algn="ctr" fontAlgn="ctr"/>
                      <a:endParaRPr lang="es-ES" sz="900" b="0" i="0" u="none" strike="noStrike" dirty="0">
                        <a:solidFill>
                          <a:srgbClr val="000000"/>
                        </a:solidFill>
                        <a:effectLst/>
                        <a:latin typeface="Arial"/>
                      </a:endParaRPr>
                    </a:p>
                  </a:txBody>
                  <a:tcPr marL="9228" marR="9228" marT="9508" marB="0" anchor="ctr">
                    <a:lnL>
                      <a:noFill/>
                    </a:lnL>
                    <a:lnR>
                      <a:noFill/>
                    </a:lnR>
                    <a:lnT>
                      <a:noFill/>
                    </a:lnT>
                    <a:lnB w="12700" cap="flat" cmpd="sng" algn="ctr">
                      <a:solidFill>
                        <a:srgbClr val="948A54"/>
                      </a:solidFill>
                      <a:prstDash val="solid"/>
                      <a:round/>
                      <a:headEnd type="none" w="med" len="med"/>
                      <a:tailEnd type="none" w="med" len="med"/>
                    </a:lnB>
                  </a:tcPr>
                </a:tc>
                <a:tc>
                  <a:txBody>
                    <a:bodyPr/>
                    <a:lstStyle/>
                    <a:p>
                      <a:pPr algn="ctr" fontAlgn="ctr"/>
                      <a:r>
                        <a:rPr lang="es-ES" sz="900" b="0" i="0" u="none" strike="noStrike" dirty="0">
                          <a:solidFill>
                            <a:srgbClr val="000000"/>
                          </a:solidFill>
                          <a:effectLst/>
                          <a:latin typeface="Arial"/>
                        </a:rPr>
                        <a:t>1</a:t>
                      </a:r>
                    </a:p>
                  </a:txBody>
                  <a:tcPr marL="9228" marR="9228" marT="9508" marB="0" anchor="ctr">
                    <a:lnL>
                      <a:noFill/>
                    </a:lnL>
                    <a:lnR>
                      <a:noFill/>
                    </a:lnR>
                    <a:lnT>
                      <a:noFill/>
                    </a:lnT>
                    <a:lnB w="12700" cap="flat" cmpd="sng" algn="ctr">
                      <a:solidFill>
                        <a:srgbClr val="948A54"/>
                      </a:solidFill>
                      <a:prstDash val="solid"/>
                      <a:round/>
                      <a:headEnd type="none" w="med" len="med"/>
                      <a:tailEnd type="none" w="med" len="med"/>
                    </a:lnB>
                  </a:tcPr>
                </a:tc>
                <a:tc>
                  <a:txBody>
                    <a:bodyPr/>
                    <a:lstStyle/>
                    <a:p>
                      <a:pPr algn="ctr" fontAlgn="ctr"/>
                      <a:r>
                        <a:rPr lang="es-ES" sz="1800" b="0" i="0" u="none" strike="noStrike" dirty="0">
                          <a:solidFill>
                            <a:srgbClr val="000000"/>
                          </a:solidFill>
                          <a:effectLst/>
                          <a:latin typeface="Arial"/>
                        </a:rPr>
                        <a:t> </a:t>
                      </a:r>
                    </a:p>
                  </a:txBody>
                  <a:tcPr marL="9228" marR="9228" marT="9508" marB="0" anchor="ctr">
                    <a:lnL>
                      <a:noFill/>
                    </a:lnL>
                    <a:lnR>
                      <a:noFill/>
                    </a:lnR>
                    <a:lnT>
                      <a:noFill/>
                    </a:lnT>
                    <a:lnB w="12700" cap="flat" cmpd="sng" algn="ctr">
                      <a:solidFill>
                        <a:srgbClr val="948A54"/>
                      </a:solidFill>
                      <a:prstDash val="solid"/>
                      <a:round/>
                      <a:headEnd type="none" w="med" len="med"/>
                      <a:tailEnd type="none" w="med" len="med"/>
                    </a:lnB>
                  </a:tcPr>
                </a:tc>
              </a:tr>
              <a:tr h="538979">
                <a:tc>
                  <a:txBody>
                    <a:bodyPr/>
                    <a:lstStyle/>
                    <a:p>
                      <a:pPr marL="0" algn="ctr" defTabSz="989472" rtl="0" eaLnBrk="1" fontAlgn="ctr" latinLnBrk="0" hangingPunct="1"/>
                      <a:endParaRPr lang="es-ES" sz="900" b="1" i="0" u="none" strike="noStrike" kern="1200" dirty="0">
                        <a:solidFill>
                          <a:schemeClr val="tx1"/>
                        </a:solidFill>
                        <a:latin typeface="+mj-lt"/>
                        <a:ea typeface="+mn-ea"/>
                        <a:cs typeface="+mn-cs"/>
                      </a:endParaRPr>
                    </a:p>
                  </a:txBody>
                  <a:tcPr marL="9228" marR="9228" marT="9508" marB="0" anchor="ctr">
                    <a:lnL w="12700" cap="flat" cmpd="sng" algn="ctr">
                      <a:solidFill>
                        <a:srgbClr val="948A54"/>
                      </a:solidFill>
                      <a:prstDash val="solid"/>
                      <a:round/>
                      <a:headEnd type="none" w="med" len="med"/>
                      <a:tailEnd type="none" w="med" len="med"/>
                    </a:lnL>
                    <a:lnR>
                      <a:noFill/>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solidFill>
                      <a:srgbClr val="8EB4E3"/>
                    </a:solidFill>
                  </a:tcPr>
                </a:tc>
                <a:tc>
                  <a:txBody>
                    <a:bodyPr/>
                    <a:lstStyle/>
                    <a:p>
                      <a:pPr marL="0" algn="ctr" defTabSz="989472" rtl="0" eaLnBrk="1" fontAlgn="ctr" latinLnBrk="0" hangingPunct="1"/>
                      <a:r>
                        <a:rPr lang="es-ES" sz="900" b="1" i="0" u="none" strike="noStrike" kern="1200" dirty="0" smtClean="0">
                          <a:solidFill>
                            <a:schemeClr val="tx1"/>
                          </a:solidFill>
                          <a:latin typeface="+mj-lt"/>
                          <a:ea typeface="+mn-ea"/>
                          <a:cs typeface="+mn-cs"/>
                        </a:rPr>
                        <a:t>230</a:t>
                      </a:r>
                      <a:endParaRPr lang="es-ES" sz="900" b="1" i="0" u="none" strike="noStrike" kern="1200" dirty="0">
                        <a:solidFill>
                          <a:schemeClr val="tx1"/>
                        </a:solidFill>
                        <a:latin typeface="+mj-lt"/>
                        <a:ea typeface="+mn-ea"/>
                        <a:cs typeface="+mn-cs"/>
                      </a:endParaRPr>
                    </a:p>
                  </a:txBody>
                  <a:tcPr marL="9228" marR="9228" marT="9508" marB="0" anchor="ctr">
                    <a:lnL>
                      <a:noFill/>
                    </a:lnL>
                    <a:lnR>
                      <a:noFill/>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solidFill>
                      <a:srgbClr val="8EB4E3"/>
                    </a:solidFill>
                  </a:tcPr>
                </a:tc>
                <a:tc>
                  <a:txBody>
                    <a:bodyPr/>
                    <a:lstStyle/>
                    <a:p>
                      <a:pPr marL="0" algn="ctr" defTabSz="989472" rtl="0" eaLnBrk="1" fontAlgn="ctr" latinLnBrk="0" hangingPunct="1"/>
                      <a:r>
                        <a:rPr lang="es-ES" sz="900" b="1" i="0" u="none" strike="noStrike" kern="1200" dirty="0" smtClean="0">
                          <a:solidFill>
                            <a:schemeClr val="tx1"/>
                          </a:solidFill>
                          <a:latin typeface="+mj-lt"/>
                          <a:ea typeface="+mn-ea"/>
                          <a:cs typeface="+mn-cs"/>
                        </a:rPr>
                        <a:t>194</a:t>
                      </a:r>
                      <a:endParaRPr lang="es-ES" sz="900" b="1" i="0" u="none" strike="noStrike" kern="1200" dirty="0">
                        <a:solidFill>
                          <a:schemeClr val="tx1"/>
                        </a:solidFill>
                        <a:latin typeface="+mj-lt"/>
                        <a:ea typeface="+mn-ea"/>
                        <a:cs typeface="+mn-cs"/>
                      </a:endParaRPr>
                    </a:p>
                  </a:txBody>
                  <a:tcPr marL="9228" marR="9228" marT="9508" marB="0" anchor="ctr">
                    <a:lnL>
                      <a:noFill/>
                    </a:lnL>
                    <a:lnR>
                      <a:noFill/>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solidFill>
                      <a:srgbClr val="8EB4E3"/>
                    </a:solidFill>
                  </a:tcPr>
                </a:tc>
                <a:tc>
                  <a:txBody>
                    <a:bodyPr/>
                    <a:lstStyle/>
                    <a:p>
                      <a:pPr marL="0" algn="ctr" defTabSz="989472" rtl="0" eaLnBrk="1" fontAlgn="ctr" latinLnBrk="0" hangingPunct="1"/>
                      <a:r>
                        <a:rPr lang="es-ES" sz="900" b="1" i="0" u="none" strike="noStrike" kern="1200" dirty="0" smtClean="0">
                          <a:solidFill>
                            <a:schemeClr val="tx1"/>
                          </a:solidFill>
                          <a:latin typeface="+mj-lt"/>
                          <a:ea typeface="+mn-ea"/>
                          <a:cs typeface="+mn-cs"/>
                        </a:rPr>
                        <a:t>342</a:t>
                      </a:r>
                      <a:endParaRPr lang="es-ES" sz="900" b="1" i="0" u="none" strike="noStrike" kern="1200" dirty="0">
                        <a:solidFill>
                          <a:schemeClr val="tx1"/>
                        </a:solidFill>
                        <a:latin typeface="+mj-lt"/>
                        <a:ea typeface="+mn-ea"/>
                        <a:cs typeface="+mn-cs"/>
                      </a:endParaRPr>
                    </a:p>
                  </a:txBody>
                  <a:tcPr marL="9228" marR="9228" marT="9508" marB="0" anchor="ctr">
                    <a:lnL>
                      <a:noFill/>
                    </a:lnL>
                    <a:lnR>
                      <a:noFill/>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solidFill>
                      <a:srgbClr val="8EB4E3"/>
                    </a:solidFill>
                  </a:tcPr>
                </a:tc>
                <a:tc>
                  <a:txBody>
                    <a:bodyPr/>
                    <a:lstStyle/>
                    <a:p>
                      <a:pPr marL="0" algn="ctr" defTabSz="989472" rtl="0" eaLnBrk="1" fontAlgn="ctr" latinLnBrk="0" hangingPunct="1"/>
                      <a:r>
                        <a:rPr lang="es-ES" sz="900" b="1" i="0" u="none" strike="noStrike" kern="1200" dirty="0" smtClean="0">
                          <a:solidFill>
                            <a:schemeClr val="tx1"/>
                          </a:solidFill>
                          <a:latin typeface="+mj-lt"/>
                          <a:ea typeface="+mn-ea"/>
                          <a:cs typeface="+mn-cs"/>
                        </a:rPr>
                        <a:t>420</a:t>
                      </a:r>
                      <a:endParaRPr lang="es-ES" sz="900" b="1" i="0" u="none" strike="noStrike" kern="1200" dirty="0">
                        <a:solidFill>
                          <a:schemeClr val="tx1"/>
                        </a:solidFill>
                        <a:latin typeface="+mj-lt"/>
                        <a:ea typeface="+mn-ea"/>
                        <a:cs typeface="+mn-cs"/>
                      </a:endParaRPr>
                    </a:p>
                  </a:txBody>
                  <a:tcPr marL="9228" marR="9228" marT="9508" marB="0" anchor="ctr">
                    <a:lnL>
                      <a:noFill/>
                    </a:lnL>
                    <a:lnR>
                      <a:noFill/>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solidFill>
                      <a:srgbClr val="8EB4E3"/>
                    </a:solidFill>
                  </a:tcPr>
                </a:tc>
                <a:tc>
                  <a:txBody>
                    <a:bodyPr/>
                    <a:lstStyle/>
                    <a:p>
                      <a:pPr marL="0" algn="ctr" defTabSz="989472" rtl="0" eaLnBrk="1" fontAlgn="ctr" latinLnBrk="0" hangingPunct="1"/>
                      <a:r>
                        <a:rPr lang="es-ES" sz="900" b="1" i="0" u="none" strike="noStrike" kern="1200" dirty="0" smtClean="0">
                          <a:solidFill>
                            <a:schemeClr val="tx1"/>
                          </a:solidFill>
                          <a:latin typeface="+mj-lt"/>
                          <a:ea typeface="+mn-ea"/>
                          <a:cs typeface="+mn-cs"/>
                        </a:rPr>
                        <a:t>144</a:t>
                      </a:r>
                      <a:endParaRPr lang="es-ES" sz="900" b="1" i="0" u="none" strike="noStrike" kern="1200" dirty="0">
                        <a:solidFill>
                          <a:schemeClr val="tx1"/>
                        </a:solidFill>
                        <a:latin typeface="+mj-lt"/>
                        <a:ea typeface="+mn-ea"/>
                        <a:cs typeface="+mn-cs"/>
                      </a:endParaRPr>
                    </a:p>
                  </a:txBody>
                  <a:tcPr marL="9228" marR="9228" marT="9508" marB="0" anchor="ctr">
                    <a:lnL>
                      <a:noFill/>
                    </a:lnL>
                    <a:lnR>
                      <a:noFill/>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solidFill>
                      <a:srgbClr val="8EB4E3"/>
                    </a:solidFill>
                  </a:tcPr>
                </a:tc>
                <a:tc>
                  <a:txBody>
                    <a:bodyPr/>
                    <a:lstStyle/>
                    <a:p>
                      <a:pPr marL="0" algn="ctr" defTabSz="989472" rtl="0" eaLnBrk="1" fontAlgn="ctr" latinLnBrk="0" hangingPunct="1"/>
                      <a:r>
                        <a:rPr lang="es-ES" sz="900" b="1" i="0" u="none" strike="noStrike" kern="1200" dirty="0" smtClean="0">
                          <a:solidFill>
                            <a:schemeClr val="tx1"/>
                          </a:solidFill>
                          <a:latin typeface="+mj-lt"/>
                          <a:ea typeface="+mn-ea"/>
                          <a:cs typeface="+mn-cs"/>
                        </a:rPr>
                        <a:t>284</a:t>
                      </a:r>
                      <a:endParaRPr lang="es-ES" sz="900" b="1" i="0" u="none" strike="noStrike" kern="1200" dirty="0">
                        <a:solidFill>
                          <a:schemeClr val="tx1"/>
                        </a:solidFill>
                        <a:latin typeface="+mj-lt"/>
                        <a:ea typeface="+mn-ea"/>
                        <a:cs typeface="+mn-cs"/>
                      </a:endParaRPr>
                    </a:p>
                  </a:txBody>
                  <a:tcPr marL="9228" marR="9228" marT="9508" marB="0" anchor="ctr">
                    <a:lnL>
                      <a:noFill/>
                    </a:lnL>
                    <a:lnR>
                      <a:noFill/>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solidFill>
                      <a:srgbClr val="8EB4E3"/>
                    </a:solidFill>
                  </a:tcPr>
                </a:tc>
                <a:tc>
                  <a:txBody>
                    <a:bodyPr/>
                    <a:lstStyle/>
                    <a:p>
                      <a:pPr marL="0" algn="ctr" defTabSz="989472" rtl="0" eaLnBrk="1" fontAlgn="ctr" latinLnBrk="0" hangingPunct="1"/>
                      <a:r>
                        <a:rPr lang="es-ES" sz="900" b="1" i="0" u="none" strike="noStrike" kern="1200" dirty="0" smtClean="0">
                          <a:solidFill>
                            <a:schemeClr val="tx1"/>
                          </a:solidFill>
                          <a:latin typeface="+mj-lt"/>
                          <a:ea typeface="+mn-ea"/>
                          <a:cs typeface="+mn-cs"/>
                        </a:rPr>
                        <a:t>1614</a:t>
                      </a:r>
                      <a:endParaRPr lang="es-ES" sz="900" b="1" i="0" u="none" strike="noStrike" kern="1200" dirty="0">
                        <a:solidFill>
                          <a:schemeClr val="tx1"/>
                        </a:solidFill>
                        <a:latin typeface="+mj-lt"/>
                        <a:ea typeface="+mn-ea"/>
                        <a:cs typeface="+mn-cs"/>
                      </a:endParaRPr>
                    </a:p>
                  </a:txBody>
                  <a:tcPr marL="9228" marR="9228" marT="9508" marB="0" anchor="ctr">
                    <a:lnL>
                      <a:noFill/>
                    </a:lnL>
                    <a:lnR w="12700" cap="flat" cmpd="sng" algn="ctr">
                      <a:solidFill>
                        <a:srgbClr val="948A54"/>
                      </a:solidFill>
                      <a:prstDash val="solid"/>
                      <a:round/>
                      <a:headEnd type="none" w="med" len="med"/>
                      <a:tailEnd type="none" w="med" len="med"/>
                    </a:lnR>
                    <a:lnT w="12700" cap="flat" cmpd="sng" algn="ctr">
                      <a:solidFill>
                        <a:srgbClr val="948A54"/>
                      </a:solidFill>
                      <a:prstDash val="solid"/>
                      <a:round/>
                      <a:headEnd type="none" w="med" len="med"/>
                      <a:tailEnd type="none" w="med" len="med"/>
                    </a:lnT>
                    <a:lnB w="12700" cap="flat" cmpd="sng" algn="ctr">
                      <a:solidFill>
                        <a:srgbClr val="948A54"/>
                      </a:solidFill>
                      <a:prstDash val="solid"/>
                      <a:round/>
                      <a:headEnd type="none" w="med" len="med"/>
                      <a:tailEnd type="none" w="med" len="med"/>
                    </a:lnB>
                    <a:solidFill>
                      <a:srgbClr val="8EB4E3"/>
                    </a:solidFill>
                  </a:tcPr>
                </a:tc>
              </a:tr>
              <a:tr h="467115">
                <a:tc>
                  <a:txBody>
                    <a:bodyPr/>
                    <a:lstStyle/>
                    <a:p>
                      <a:pPr marL="0" marR="0" indent="0" algn="ctr" defTabSz="989472" rtl="0" eaLnBrk="1" fontAlgn="ctr" latinLnBrk="0" hangingPunct="1">
                        <a:lnSpc>
                          <a:spcPct val="100000"/>
                        </a:lnSpc>
                        <a:spcBef>
                          <a:spcPts val="0"/>
                        </a:spcBef>
                        <a:spcAft>
                          <a:spcPts val="0"/>
                        </a:spcAft>
                        <a:buClrTx/>
                        <a:buSzTx/>
                        <a:buFontTx/>
                        <a:buNone/>
                        <a:tabLst/>
                        <a:defRPr/>
                      </a:pPr>
                      <a:r>
                        <a:rPr lang="en-GB" sz="900" b="1" i="0" u="none" strike="noStrike" dirty="0" err="1" smtClean="0">
                          <a:solidFill>
                            <a:srgbClr val="A6A6A6"/>
                          </a:solidFill>
                          <a:latin typeface="+mn-lt"/>
                        </a:rPr>
                        <a:t>Privat</a:t>
                      </a:r>
                      <a:endParaRPr lang="en-GB" sz="900" b="1" i="0" u="none" strike="noStrike" dirty="0" smtClean="0">
                        <a:solidFill>
                          <a:srgbClr val="A6A6A6"/>
                        </a:solidFill>
                        <a:latin typeface="+mn-lt"/>
                      </a:endParaRPr>
                    </a:p>
                  </a:txBody>
                  <a:tcPr marL="9228" marR="9228" marT="9508" marB="0" anchor="b">
                    <a:lnL>
                      <a:noFill/>
                    </a:lnL>
                    <a:lnR>
                      <a:noFill/>
                    </a:lnR>
                    <a:lnT w="12700" cap="flat" cmpd="sng" algn="ctr">
                      <a:solidFill>
                        <a:srgbClr val="948A54"/>
                      </a:solidFill>
                      <a:prstDash val="solid"/>
                      <a:round/>
                      <a:headEnd type="none" w="med" len="med"/>
                      <a:tailEnd type="none" w="med" len="med"/>
                    </a:lnT>
                    <a:lnB>
                      <a:noFill/>
                    </a:lnB>
                  </a:tcPr>
                </a:tc>
                <a:tc>
                  <a:txBody>
                    <a:bodyPr/>
                    <a:lstStyle/>
                    <a:p>
                      <a:pPr algn="ctr" fontAlgn="ctr"/>
                      <a:r>
                        <a:rPr lang="es-ES" sz="900" b="0" i="0" u="none" strike="noStrike" dirty="0">
                          <a:solidFill>
                            <a:srgbClr val="000000"/>
                          </a:solidFill>
                          <a:effectLst/>
                          <a:latin typeface="Arial"/>
                        </a:rPr>
                        <a:t>1575</a:t>
                      </a:r>
                    </a:p>
                  </a:txBody>
                  <a:tcPr marL="9228" marR="9228" marT="9508" marB="0" anchor="ctr">
                    <a:lnL>
                      <a:noFill/>
                    </a:lnL>
                    <a:lnR>
                      <a:noFill/>
                    </a:lnR>
                    <a:lnT w="12700" cap="flat" cmpd="sng" algn="ctr">
                      <a:solidFill>
                        <a:srgbClr val="948A54"/>
                      </a:solidFill>
                      <a:prstDash val="solid"/>
                      <a:round/>
                      <a:headEnd type="none" w="med" len="med"/>
                      <a:tailEnd type="none" w="med" len="med"/>
                    </a:lnT>
                    <a:lnB>
                      <a:noFill/>
                    </a:lnB>
                  </a:tcPr>
                </a:tc>
                <a:tc>
                  <a:txBody>
                    <a:bodyPr/>
                    <a:lstStyle/>
                    <a:p>
                      <a:pPr algn="ctr" fontAlgn="ctr"/>
                      <a:r>
                        <a:rPr lang="es-ES" sz="900" b="0" i="0" u="none" strike="noStrike" dirty="0">
                          <a:solidFill>
                            <a:srgbClr val="000000"/>
                          </a:solidFill>
                          <a:effectLst/>
                          <a:latin typeface="Arial"/>
                        </a:rPr>
                        <a:t>450</a:t>
                      </a:r>
                    </a:p>
                  </a:txBody>
                  <a:tcPr marL="9228" marR="9228" marT="9508" marB="0" anchor="ctr">
                    <a:lnL>
                      <a:noFill/>
                    </a:lnL>
                    <a:lnR>
                      <a:noFill/>
                    </a:lnR>
                    <a:lnT w="12700" cap="flat" cmpd="sng" algn="ctr">
                      <a:solidFill>
                        <a:srgbClr val="948A54"/>
                      </a:solidFill>
                      <a:prstDash val="solid"/>
                      <a:round/>
                      <a:headEnd type="none" w="med" len="med"/>
                      <a:tailEnd type="none" w="med" len="med"/>
                    </a:lnT>
                    <a:lnB>
                      <a:noFill/>
                    </a:lnB>
                  </a:tcPr>
                </a:tc>
                <a:tc>
                  <a:txBody>
                    <a:bodyPr/>
                    <a:lstStyle/>
                    <a:p>
                      <a:pPr algn="ctr" fontAlgn="ctr"/>
                      <a:r>
                        <a:rPr lang="es-ES" sz="900" b="0" i="0" u="none" strike="noStrike" dirty="0" smtClean="0">
                          <a:solidFill>
                            <a:srgbClr val="000000"/>
                          </a:solidFill>
                          <a:effectLst/>
                          <a:latin typeface="Arial"/>
                        </a:rPr>
                        <a:t>120</a:t>
                      </a:r>
                      <a:endParaRPr lang="es-ES" sz="900" b="0" i="0" u="none" strike="noStrike" dirty="0">
                        <a:solidFill>
                          <a:srgbClr val="000000"/>
                        </a:solidFill>
                        <a:effectLst/>
                        <a:latin typeface="Arial"/>
                      </a:endParaRPr>
                    </a:p>
                  </a:txBody>
                  <a:tcPr marL="9228" marR="9228" marT="9508" marB="0" anchor="ctr">
                    <a:lnL>
                      <a:noFill/>
                    </a:lnL>
                    <a:lnR>
                      <a:noFill/>
                    </a:lnR>
                    <a:lnT w="12700" cap="flat" cmpd="sng" algn="ctr">
                      <a:solidFill>
                        <a:srgbClr val="948A54"/>
                      </a:solidFill>
                      <a:prstDash val="solid"/>
                      <a:round/>
                      <a:headEnd type="none" w="med" len="med"/>
                      <a:tailEnd type="none" w="med" len="med"/>
                    </a:lnT>
                    <a:lnB>
                      <a:noFill/>
                    </a:lnB>
                  </a:tcPr>
                </a:tc>
                <a:tc>
                  <a:txBody>
                    <a:bodyPr/>
                    <a:lstStyle/>
                    <a:p>
                      <a:pPr algn="ctr" fontAlgn="ctr"/>
                      <a:r>
                        <a:rPr lang="es-ES" sz="900" b="0" i="0" u="none" strike="noStrike">
                          <a:solidFill>
                            <a:srgbClr val="000000"/>
                          </a:solidFill>
                          <a:effectLst/>
                          <a:latin typeface="Arial"/>
                        </a:rPr>
                        <a:t>-</a:t>
                      </a:r>
                    </a:p>
                  </a:txBody>
                  <a:tcPr marL="9228" marR="9228" marT="9508" marB="0" anchor="ctr">
                    <a:lnL>
                      <a:noFill/>
                    </a:lnL>
                    <a:lnR>
                      <a:noFill/>
                    </a:lnR>
                    <a:lnT w="12700" cap="flat" cmpd="sng" algn="ctr">
                      <a:solidFill>
                        <a:srgbClr val="948A54"/>
                      </a:solidFill>
                      <a:prstDash val="solid"/>
                      <a:round/>
                      <a:headEnd type="none" w="med" len="med"/>
                      <a:tailEnd type="none" w="med" len="med"/>
                    </a:lnT>
                    <a:lnB>
                      <a:noFill/>
                    </a:lnB>
                  </a:tcPr>
                </a:tc>
                <a:tc>
                  <a:txBody>
                    <a:bodyPr/>
                    <a:lstStyle/>
                    <a:p>
                      <a:pPr algn="ctr" fontAlgn="ctr"/>
                      <a:endParaRPr lang="es-ES" sz="900" b="0" i="0" u="none" strike="noStrike" dirty="0">
                        <a:solidFill>
                          <a:srgbClr val="000000"/>
                        </a:solidFill>
                        <a:effectLst/>
                        <a:latin typeface="Arial"/>
                      </a:endParaRPr>
                    </a:p>
                  </a:txBody>
                  <a:tcPr marL="9228" marR="9228" marT="9508" marB="0" anchor="ctr">
                    <a:lnL>
                      <a:noFill/>
                    </a:lnL>
                    <a:lnR>
                      <a:noFill/>
                    </a:lnR>
                    <a:lnT w="12700" cap="flat" cmpd="sng" algn="ctr">
                      <a:solidFill>
                        <a:srgbClr val="948A54"/>
                      </a:solidFill>
                      <a:prstDash val="solid"/>
                      <a:round/>
                      <a:headEnd type="none" w="med" len="med"/>
                      <a:tailEnd type="none" w="med" len="med"/>
                    </a:lnT>
                    <a:lnB>
                      <a:noFill/>
                    </a:lnB>
                  </a:tcPr>
                </a:tc>
                <a:tc>
                  <a:txBody>
                    <a:bodyPr/>
                    <a:lstStyle/>
                    <a:p>
                      <a:pPr algn="ctr" fontAlgn="ctr"/>
                      <a:r>
                        <a:rPr lang="es-ES" sz="900" b="0" i="0" u="none" strike="noStrike" dirty="0">
                          <a:solidFill>
                            <a:srgbClr val="000000"/>
                          </a:solidFill>
                          <a:effectLst/>
                          <a:latin typeface="Arial"/>
                        </a:rPr>
                        <a:t>-</a:t>
                      </a:r>
                    </a:p>
                  </a:txBody>
                  <a:tcPr marL="9228" marR="9228" marT="9508" marB="0" anchor="ctr">
                    <a:lnL>
                      <a:noFill/>
                    </a:lnL>
                    <a:lnR>
                      <a:noFill/>
                    </a:lnR>
                    <a:lnT w="12700" cap="flat" cmpd="sng" algn="ctr">
                      <a:solidFill>
                        <a:srgbClr val="948A54"/>
                      </a:solidFill>
                      <a:prstDash val="solid"/>
                      <a:round/>
                      <a:headEnd type="none" w="med" len="med"/>
                      <a:tailEnd type="none" w="med" len="med"/>
                    </a:lnT>
                    <a:lnB>
                      <a:noFill/>
                    </a:lnB>
                  </a:tcPr>
                </a:tc>
                <a:tc>
                  <a:txBody>
                    <a:bodyPr/>
                    <a:lstStyle/>
                    <a:p>
                      <a:pPr algn="ctr" fontAlgn="ctr"/>
                      <a:r>
                        <a:rPr lang="es-ES" sz="900" b="0" i="0" u="none" strike="noStrike" dirty="0" smtClean="0">
                          <a:solidFill>
                            <a:srgbClr val="000000"/>
                          </a:solidFill>
                          <a:effectLst/>
                          <a:latin typeface="Arial"/>
                        </a:rPr>
                        <a:t>2145</a:t>
                      </a:r>
                      <a:endParaRPr lang="es-ES" sz="900" b="0" i="0" u="none" strike="noStrike" dirty="0">
                        <a:solidFill>
                          <a:srgbClr val="000000"/>
                        </a:solidFill>
                        <a:effectLst/>
                        <a:latin typeface="Arial"/>
                      </a:endParaRPr>
                    </a:p>
                  </a:txBody>
                  <a:tcPr marL="9228" marR="9228" marT="9508" marB="0" anchor="ctr">
                    <a:lnL>
                      <a:noFill/>
                    </a:lnL>
                    <a:lnR>
                      <a:noFill/>
                    </a:lnR>
                    <a:lnT w="12700" cap="flat" cmpd="sng" algn="ctr">
                      <a:solidFill>
                        <a:srgbClr val="948A54"/>
                      </a:solidFill>
                      <a:prstDash val="solid"/>
                      <a:round/>
                      <a:headEnd type="none" w="med" len="med"/>
                      <a:tailEnd type="none" w="med" len="med"/>
                    </a:lnT>
                    <a:lnB>
                      <a:noFill/>
                    </a:lnB>
                  </a:tcPr>
                </a:tc>
              </a:tr>
              <a:tr h="467115">
                <a:tc>
                  <a:txBody>
                    <a:bodyPr/>
                    <a:lstStyle/>
                    <a:p>
                      <a:pPr algn="l" fontAlgn="ctr"/>
                      <a:endParaRPr lang="es-ES" sz="18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r>
                        <a:rPr lang="es-ES" sz="900" b="0" i="0" u="none" strike="noStrike" dirty="0">
                          <a:solidFill>
                            <a:srgbClr val="000000"/>
                          </a:solidFill>
                          <a:effectLst/>
                          <a:latin typeface="Arial"/>
                        </a:rPr>
                        <a:t>130</a:t>
                      </a:r>
                    </a:p>
                  </a:txBody>
                  <a:tcPr marL="9228" marR="9228" marT="9508" marB="0" anchor="ctr">
                    <a:lnL>
                      <a:noFill/>
                    </a:lnL>
                    <a:lnR>
                      <a:noFill/>
                    </a:lnR>
                    <a:lnT>
                      <a:noFill/>
                    </a:lnT>
                    <a:lnB>
                      <a:noFill/>
                    </a:lnB>
                  </a:tcPr>
                </a:tc>
                <a:tc>
                  <a:txBody>
                    <a:bodyPr/>
                    <a:lstStyle/>
                    <a:p>
                      <a:pPr algn="ctr" fontAlgn="ctr"/>
                      <a:r>
                        <a:rPr lang="es-ES" sz="900" b="0" i="0" u="none" strike="noStrike" dirty="0" smtClean="0">
                          <a:solidFill>
                            <a:srgbClr val="000000"/>
                          </a:solidFill>
                          <a:effectLst/>
                          <a:latin typeface="Arial"/>
                        </a:rPr>
                        <a:t>580</a:t>
                      </a:r>
                      <a:endParaRPr lang="es-ES" sz="9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r>
                        <a:rPr lang="es-ES" sz="900" b="0" i="0" u="none" strike="noStrike" dirty="0">
                          <a:solidFill>
                            <a:srgbClr val="000000"/>
                          </a:solidFill>
                          <a:effectLst/>
                          <a:latin typeface="Arial"/>
                        </a:rPr>
                        <a:t>-</a:t>
                      </a:r>
                    </a:p>
                  </a:txBody>
                  <a:tcPr marL="9228" marR="9228" marT="9508" marB="0" anchor="ctr">
                    <a:lnL>
                      <a:noFill/>
                    </a:lnL>
                    <a:lnR>
                      <a:noFill/>
                    </a:lnR>
                    <a:lnT>
                      <a:noFill/>
                    </a:lnT>
                    <a:lnB>
                      <a:noFill/>
                    </a:lnB>
                  </a:tcPr>
                </a:tc>
                <a:tc>
                  <a:txBody>
                    <a:bodyPr/>
                    <a:lstStyle/>
                    <a:p>
                      <a:pPr algn="ctr" fontAlgn="ctr"/>
                      <a:r>
                        <a:rPr lang="es-ES" sz="900" b="0" i="0" u="none" strike="noStrike">
                          <a:solidFill>
                            <a:srgbClr val="000000"/>
                          </a:solidFill>
                          <a:effectLst/>
                          <a:latin typeface="Arial"/>
                        </a:rPr>
                        <a:t>-</a:t>
                      </a:r>
                    </a:p>
                  </a:txBody>
                  <a:tcPr marL="9228" marR="9228" marT="9508" marB="0" anchor="ctr">
                    <a:lnL>
                      <a:noFill/>
                    </a:lnL>
                    <a:lnR>
                      <a:noFill/>
                    </a:lnR>
                    <a:lnT>
                      <a:noFill/>
                    </a:lnT>
                    <a:lnB>
                      <a:noFill/>
                    </a:lnB>
                  </a:tcPr>
                </a:tc>
                <a:tc>
                  <a:txBody>
                    <a:bodyPr/>
                    <a:lstStyle/>
                    <a:p>
                      <a:pPr algn="ctr" fontAlgn="ctr"/>
                      <a:endParaRPr lang="es-ES" sz="9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r>
                        <a:rPr lang="es-ES" sz="900" b="0" i="0" u="none" strike="noStrike" dirty="0">
                          <a:solidFill>
                            <a:srgbClr val="000000"/>
                          </a:solidFill>
                          <a:effectLst/>
                          <a:latin typeface="Arial"/>
                        </a:rPr>
                        <a:t>-</a:t>
                      </a:r>
                    </a:p>
                  </a:txBody>
                  <a:tcPr marL="9228" marR="9228" marT="9508" marB="0" anchor="ctr">
                    <a:lnL>
                      <a:noFill/>
                    </a:lnL>
                    <a:lnR>
                      <a:noFill/>
                    </a:lnR>
                    <a:lnT>
                      <a:noFill/>
                    </a:lnT>
                    <a:lnB>
                      <a:noFill/>
                    </a:lnB>
                  </a:tcPr>
                </a:tc>
                <a:tc>
                  <a:txBody>
                    <a:bodyPr/>
                    <a:lstStyle/>
                    <a:p>
                      <a:pPr algn="ctr" fontAlgn="ctr"/>
                      <a:r>
                        <a:rPr lang="es-ES" sz="900" b="0" i="0" u="none" strike="noStrike" dirty="0" smtClean="0">
                          <a:solidFill>
                            <a:srgbClr val="000000"/>
                          </a:solidFill>
                          <a:effectLst/>
                          <a:latin typeface="Arial"/>
                        </a:rPr>
                        <a:t>710</a:t>
                      </a:r>
                      <a:endParaRPr lang="es-ES" sz="900" b="0" i="0" u="none" strike="noStrike" dirty="0">
                        <a:solidFill>
                          <a:srgbClr val="000000"/>
                        </a:solidFill>
                        <a:effectLst/>
                        <a:latin typeface="Arial"/>
                      </a:endParaRPr>
                    </a:p>
                  </a:txBody>
                  <a:tcPr marL="9228" marR="9228" marT="9508" marB="0" anchor="ctr">
                    <a:lnL>
                      <a:noFill/>
                    </a:lnL>
                    <a:lnR>
                      <a:noFill/>
                    </a:lnR>
                    <a:lnT>
                      <a:noFill/>
                    </a:lnT>
                    <a:lnB>
                      <a:noFill/>
                    </a:lnB>
                  </a:tcPr>
                </a:tc>
              </a:tr>
              <a:tr h="467115">
                <a:tc>
                  <a:txBody>
                    <a:bodyPr/>
                    <a:lstStyle/>
                    <a:p>
                      <a:pPr algn="l" fontAlgn="ctr"/>
                      <a:endParaRPr lang="es-ES" sz="18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r>
                        <a:rPr lang="es-ES" sz="900" b="0" i="0" u="none" strike="noStrike" dirty="0">
                          <a:solidFill>
                            <a:srgbClr val="000000"/>
                          </a:solidFill>
                          <a:effectLst/>
                          <a:latin typeface="Arial"/>
                        </a:rPr>
                        <a:t>400</a:t>
                      </a:r>
                    </a:p>
                  </a:txBody>
                  <a:tcPr marL="9228" marR="9228" marT="9508" marB="0" anchor="ctr">
                    <a:lnL>
                      <a:noFill/>
                    </a:lnL>
                    <a:lnR>
                      <a:noFill/>
                    </a:lnR>
                    <a:lnT>
                      <a:noFill/>
                    </a:lnT>
                    <a:lnB>
                      <a:noFill/>
                    </a:lnB>
                  </a:tcPr>
                </a:tc>
                <a:tc>
                  <a:txBody>
                    <a:bodyPr/>
                    <a:lstStyle/>
                    <a:p>
                      <a:pPr algn="ctr" fontAlgn="ctr"/>
                      <a:r>
                        <a:rPr lang="es-ES" sz="900" b="0" i="0" u="none" strike="noStrike" dirty="0">
                          <a:solidFill>
                            <a:srgbClr val="000000"/>
                          </a:solidFill>
                          <a:effectLst/>
                          <a:latin typeface="Arial"/>
                        </a:rPr>
                        <a:t>479</a:t>
                      </a:r>
                    </a:p>
                  </a:txBody>
                  <a:tcPr marL="9228" marR="9228" marT="9508" marB="0" anchor="ctr">
                    <a:lnL>
                      <a:noFill/>
                    </a:lnL>
                    <a:lnR>
                      <a:noFill/>
                    </a:lnR>
                    <a:lnT>
                      <a:noFill/>
                    </a:lnT>
                    <a:lnB>
                      <a:noFill/>
                    </a:lnB>
                  </a:tcPr>
                </a:tc>
                <a:tc>
                  <a:txBody>
                    <a:bodyPr/>
                    <a:lstStyle/>
                    <a:p>
                      <a:pPr algn="ctr" fontAlgn="ctr"/>
                      <a:r>
                        <a:rPr lang="es-ES" sz="900" b="0" i="0" u="none" strike="noStrike" dirty="0">
                          <a:solidFill>
                            <a:srgbClr val="000000"/>
                          </a:solidFill>
                          <a:effectLst/>
                          <a:latin typeface="Arial"/>
                        </a:rPr>
                        <a:t>-</a:t>
                      </a:r>
                    </a:p>
                  </a:txBody>
                  <a:tcPr marL="9228" marR="9228" marT="9508" marB="0" anchor="ctr">
                    <a:lnL>
                      <a:noFill/>
                    </a:lnL>
                    <a:lnR>
                      <a:noFill/>
                    </a:lnR>
                    <a:lnT>
                      <a:noFill/>
                    </a:lnT>
                    <a:lnB>
                      <a:noFill/>
                    </a:lnB>
                  </a:tcPr>
                </a:tc>
                <a:tc>
                  <a:txBody>
                    <a:bodyPr/>
                    <a:lstStyle/>
                    <a:p>
                      <a:pPr algn="ctr" fontAlgn="ctr"/>
                      <a:r>
                        <a:rPr lang="es-ES" sz="900" b="0" i="0" u="none" strike="noStrike">
                          <a:solidFill>
                            <a:srgbClr val="000000"/>
                          </a:solidFill>
                          <a:effectLst/>
                          <a:latin typeface="Arial"/>
                        </a:rPr>
                        <a:t>-</a:t>
                      </a:r>
                    </a:p>
                  </a:txBody>
                  <a:tcPr marL="9228" marR="9228" marT="9508" marB="0" anchor="ctr">
                    <a:lnL>
                      <a:noFill/>
                    </a:lnL>
                    <a:lnR>
                      <a:noFill/>
                    </a:lnR>
                    <a:lnT>
                      <a:noFill/>
                    </a:lnT>
                    <a:lnB>
                      <a:noFill/>
                    </a:lnB>
                  </a:tcPr>
                </a:tc>
                <a:tc>
                  <a:txBody>
                    <a:bodyPr/>
                    <a:lstStyle/>
                    <a:p>
                      <a:pPr algn="ctr" fontAlgn="ctr"/>
                      <a:endParaRPr lang="es-ES" sz="9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r>
                        <a:rPr lang="es-ES" sz="900" b="0" i="0" u="none" strike="noStrike" dirty="0">
                          <a:solidFill>
                            <a:srgbClr val="000000"/>
                          </a:solidFill>
                          <a:effectLst/>
                          <a:latin typeface="Arial"/>
                        </a:rPr>
                        <a:t>-</a:t>
                      </a:r>
                    </a:p>
                  </a:txBody>
                  <a:tcPr marL="9228" marR="9228" marT="9508" marB="0" anchor="ctr">
                    <a:lnL>
                      <a:noFill/>
                    </a:lnL>
                    <a:lnR>
                      <a:noFill/>
                    </a:lnR>
                    <a:lnT>
                      <a:noFill/>
                    </a:lnT>
                    <a:lnB>
                      <a:noFill/>
                    </a:lnB>
                  </a:tcPr>
                </a:tc>
                <a:tc>
                  <a:txBody>
                    <a:bodyPr/>
                    <a:lstStyle/>
                    <a:p>
                      <a:pPr algn="ctr" fontAlgn="ctr"/>
                      <a:r>
                        <a:rPr lang="es-ES" sz="900" b="0" i="0" u="none" strike="noStrike">
                          <a:solidFill>
                            <a:srgbClr val="000000"/>
                          </a:solidFill>
                          <a:effectLst/>
                          <a:latin typeface="Arial"/>
                        </a:rPr>
                        <a:t>879</a:t>
                      </a:r>
                    </a:p>
                  </a:txBody>
                  <a:tcPr marL="9228" marR="9228" marT="9508" marB="0" anchor="ctr">
                    <a:lnL>
                      <a:noFill/>
                    </a:lnL>
                    <a:lnR>
                      <a:noFill/>
                    </a:lnR>
                    <a:lnT>
                      <a:noFill/>
                    </a:lnT>
                    <a:lnB>
                      <a:noFill/>
                    </a:lnB>
                  </a:tcPr>
                </a:tc>
              </a:tr>
              <a:tr h="467115">
                <a:tc>
                  <a:txBody>
                    <a:bodyPr/>
                    <a:lstStyle/>
                    <a:p>
                      <a:pPr algn="l" fontAlgn="ctr"/>
                      <a:endParaRPr lang="es-ES" sz="18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r>
                        <a:rPr lang="es-ES" sz="900" b="0" i="0" u="none" strike="noStrike" dirty="0">
                          <a:solidFill>
                            <a:srgbClr val="000000"/>
                          </a:solidFill>
                          <a:effectLst/>
                          <a:latin typeface="Arial"/>
                        </a:rPr>
                        <a:t>190</a:t>
                      </a:r>
                    </a:p>
                  </a:txBody>
                  <a:tcPr marL="9228" marR="9228" marT="9508" marB="0" anchor="ctr">
                    <a:lnL>
                      <a:noFill/>
                    </a:lnL>
                    <a:lnR>
                      <a:noFill/>
                    </a:lnR>
                    <a:lnT>
                      <a:noFill/>
                    </a:lnT>
                    <a:lnB>
                      <a:noFill/>
                    </a:lnB>
                  </a:tcPr>
                </a:tc>
                <a:tc>
                  <a:txBody>
                    <a:bodyPr/>
                    <a:lstStyle/>
                    <a:p>
                      <a:pPr algn="ctr" fontAlgn="ctr"/>
                      <a:r>
                        <a:rPr lang="es-ES" sz="900" b="0" i="0" u="none" strike="noStrike" dirty="0">
                          <a:solidFill>
                            <a:srgbClr val="000000"/>
                          </a:solidFill>
                          <a:effectLst/>
                          <a:latin typeface="Arial"/>
                        </a:rPr>
                        <a:t>165</a:t>
                      </a:r>
                    </a:p>
                  </a:txBody>
                  <a:tcPr marL="9228" marR="9228" marT="9508" marB="0" anchor="ctr">
                    <a:lnL>
                      <a:noFill/>
                    </a:lnL>
                    <a:lnR>
                      <a:noFill/>
                    </a:lnR>
                    <a:lnT>
                      <a:noFill/>
                    </a:lnT>
                    <a:lnB>
                      <a:noFill/>
                    </a:lnB>
                  </a:tcPr>
                </a:tc>
                <a:tc>
                  <a:txBody>
                    <a:bodyPr/>
                    <a:lstStyle/>
                    <a:p>
                      <a:pPr algn="ctr" fontAlgn="ctr"/>
                      <a:r>
                        <a:rPr lang="es-ES" sz="900" b="0" i="0" u="none" strike="noStrike" dirty="0">
                          <a:solidFill>
                            <a:srgbClr val="000000"/>
                          </a:solidFill>
                          <a:effectLst/>
                          <a:latin typeface="Arial"/>
                        </a:rPr>
                        <a:t>-</a:t>
                      </a:r>
                    </a:p>
                  </a:txBody>
                  <a:tcPr marL="9228" marR="9228" marT="9508" marB="0" anchor="ctr">
                    <a:lnL>
                      <a:noFill/>
                    </a:lnL>
                    <a:lnR>
                      <a:noFill/>
                    </a:lnR>
                    <a:lnT>
                      <a:noFill/>
                    </a:lnT>
                    <a:lnB>
                      <a:noFill/>
                    </a:lnB>
                  </a:tcPr>
                </a:tc>
                <a:tc>
                  <a:txBody>
                    <a:bodyPr/>
                    <a:lstStyle/>
                    <a:p>
                      <a:pPr algn="ctr" fontAlgn="ctr"/>
                      <a:r>
                        <a:rPr lang="es-ES" sz="900" b="0" i="0" u="none" strike="noStrike">
                          <a:solidFill>
                            <a:srgbClr val="000000"/>
                          </a:solidFill>
                          <a:effectLst/>
                          <a:latin typeface="Arial"/>
                        </a:rPr>
                        <a:t>-</a:t>
                      </a:r>
                    </a:p>
                  </a:txBody>
                  <a:tcPr marL="9228" marR="9228" marT="9508" marB="0" anchor="ctr">
                    <a:lnL>
                      <a:noFill/>
                    </a:lnL>
                    <a:lnR>
                      <a:noFill/>
                    </a:lnR>
                    <a:lnT>
                      <a:noFill/>
                    </a:lnT>
                    <a:lnB>
                      <a:noFill/>
                    </a:lnB>
                  </a:tcPr>
                </a:tc>
                <a:tc>
                  <a:txBody>
                    <a:bodyPr/>
                    <a:lstStyle/>
                    <a:p>
                      <a:pPr algn="ctr" fontAlgn="ctr"/>
                      <a:endParaRPr lang="es-ES" sz="9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r>
                        <a:rPr lang="es-ES" sz="900" b="0" i="0" u="none" strike="noStrike" dirty="0">
                          <a:solidFill>
                            <a:srgbClr val="000000"/>
                          </a:solidFill>
                          <a:effectLst/>
                          <a:latin typeface="Arial"/>
                        </a:rPr>
                        <a:t>-</a:t>
                      </a:r>
                    </a:p>
                  </a:txBody>
                  <a:tcPr marL="9228" marR="9228" marT="9508" marB="0" anchor="ctr">
                    <a:lnL>
                      <a:noFill/>
                    </a:lnL>
                    <a:lnR>
                      <a:noFill/>
                    </a:lnR>
                    <a:lnT>
                      <a:noFill/>
                    </a:lnT>
                    <a:lnB>
                      <a:noFill/>
                    </a:lnB>
                  </a:tcPr>
                </a:tc>
                <a:tc>
                  <a:txBody>
                    <a:bodyPr/>
                    <a:lstStyle/>
                    <a:p>
                      <a:pPr algn="ctr" fontAlgn="ctr"/>
                      <a:r>
                        <a:rPr lang="es-ES" sz="900" b="0" i="0" u="none" strike="noStrike">
                          <a:solidFill>
                            <a:srgbClr val="000000"/>
                          </a:solidFill>
                          <a:effectLst/>
                          <a:latin typeface="Arial"/>
                        </a:rPr>
                        <a:t>355</a:t>
                      </a:r>
                    </a:p>
                  </a:txBody>
                  <a:tcPr marL="9228" marR="9228" marT="9508" marB="0" anchor="ctr">
                    <a:lnL>
                      <a:noFill/>
                    </a:lnL>
                    <a:lnR>
                      <a:noFill/>
                    </a:lnR>
                    <a:lnT>
                      <a:noFill/>
                    </a:lnT>
                    <a:lnB>
                      <a:noFill/>
                    </a:lnB>
                  </a:tcPr>
                </a:tc>
              </a:tr>
              <a:tr h="467115">
                <a:tc>
                  <a:txBody>
                    <a:bodyPr/>
                    <a:lstStyle/>
                    <a:p>
                      <a:pPr algn="l" fontAlgn="ctr"/>
                      <a:endParaRPr lang="es-ES" sz="18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r>
                        <a:rPr lang="es-ES" sz="900" b="0" i="0" u="none" strike="noStrike">
                          <a:solidFill>
                            <a:srgbClr val="000000"/>
                          </a:solidFill>
                          <a:effectLst/>
                          <a:latin typeface="Arial"/>
                        </a:rPr>
                        <a:t>170</a:t>
                      </a:r>
                    </a:p>
                  </a:txBody>
                  <a:tcPr marL="9228" marR="9228" marT="9508" marB="0" anchor="ctr">
                    <a:lnL>
                      <a:noFill/>
                    </a:lnL>
                    <a:lnR>
                      <a:noFill/>
                    </a:lnR>
                    <a:lnT>
                      <a:noFill/>
                    </a:lnT>
                    <a:lnB>
                      <a:noFill/>
                    </a:lnB>
                  </a:tcPr>
                </a:tc>
                <a:tc>
                  <a:txBody>
                    <a:bodyPr/>
                    <a:lstStyle/>
                    <a:p>
                      <a:pPr algn="ctr" fontAlgn="ctr"/>
                      <a:r>
                        <a:rPr lang="es-ES" sz="900" b="0" i="0" u="none" strike="noStrike" dirty="0">
                          <a:solidFill>
                            <a:srgbClr val="000000"/>
                          </a:solidFill>
                          <a:effectLst/>
                          <a:latin typeface="Arial"/>
                        </a:rPr>
                        <a:t>-</a:t>
                      </a:r>
                    </a:p>
                  </a:txBody>
                  <a:tcPr marL="9228" marR="9228" marT="9508" marB="0" anchor="ctr">
                    <a:lnL>
                      <a:noFill/>
                    </a:lnL>
                    <a:lnR>
                      <a:noFill/>
                    </a:lnR>
                    <a:lnT>
                      <a:noFill/>
                    </a:lnT>
                    <a:lnB>
                      <a:noFill/>
                    </a:lnB>
                  </a:tcPr>
                </a:tc>
                <a:tc>
                  <a:txBody>
                    <a:bodyPr/>
                    <a:lstStyle/>
                    <a:p>
                      <a:pPr algn="ctr" fontAlgn="ctr"/>
                      <a:r>
                        <a:rPr lang="es-ES" sz="900" b="0" i="0" u="none" strike="noStrike" dirty="0" smtClean="0">
                          <a:solidFill>
                            <a:srgbClr val="000000"/>
                          </a:solidFill>
                          <a:effectLst/>
                          <a:latin typeface="Arial"/>
                        </a:rPr>
                        <a:t>500</a:t>
                      </a:r>
                      <a:endParaRPr lang="es-ES" sz="9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r>
                        <a:rPr lang="es-ES" sz="900" b="0" i="0" u="none" strike="noStrike">
                          <a:solidFill>
                            <a:srgbClr val="000000"/>
                          </a:solidFill>
                          <a:effectLst/>
                          <a:latin typeface="Arial"/>
                        </a:rPr>
                        <a:t>-</a:t>
                      </a:r>
                    </a:p>
                  </a:txBody>
                  <a:tcPr marL="9228" marR="9228" marT="9508" marB="0" anchor="ctr">
                    <a:lnL>
                      <a:noFill/>
                    </a:lnL>
                    <a:lnR>
                      <a:noFill/>
                    </a:lnR>
                    <a:lnT>
                      <a:noFill/>
                    </a:lnT>
                    <a:lnB>
                      <a:noFill/>
                    </a:lnB>
                  </a:tcPr>
                </a:tc>
                <a:tc>
                  <a:txBody>
                    <a:bodyPr/>
                    <a:lstStyle/>
                    <a:p>
                      <a:pPr algn="ctr" fontAlgn="ctr"/>
                      <a:endParaRPr lang="es-ES" sz="9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r>
                        <a:rPr lang="es-ES" sz="900" b="0" i="0" u="none" strike="noStrike" dirty="0">
                          <a:solidFill>
                            <a:srgbClr val="000000"/>
                          </a:solidFill>
                          <a:effectLst/>
                          <a:latin typeface="Arial"/>
                        </a:rPr>
                        <a:t>-</a:t>
                      </a:r>
                    </a:p>
                  </a:txBody>
                  <a:tcPr marL="9228" marR="9228" marT="9508" marB="0" anchor="ctr">
                    <a:lnL>
                      <a:noFill/>
                    </a:lnL>
                    <a:lnR>
                      <a:noFill/>
                    </a:lnR>
                    <a:lnT>
                      <a:noFill/>
                    </a:lnT>
                    <a:lnB>
                      <a:noFill/>
                    </a:lnB>
                  </a:tcPr>
                </a:tc>
                <a:tc>
                  <a:txBody>
                    <a:bodyPr/>
                    <a:lstStyle/>
                    <a:p>
                      <a:pPr algn="ctr" fontAlgn="ctr"/>
                      <a:r>
                        <a:rPr lang="es-ES" sz="900" b="0" i="0" u="none" strike="noStrike" dirty="0" smtClean="0">
                          <a:solidFill>
                            <a:srgbClr val="000000"/>
                          </a:solidFill>
                          <a:effectLst/>
                          <a:latin typeface="Arial"/>
                        </a:rPr>
                        <a:t>670</a:t>
                      </a:r>
                      <a:endParaRPr lang="es-ES" sz="900" b="0" i="0" u="none" strike="noStrike" dirty="0">
                        <a:solidFill>
                          <a:srgbClr val="000000"/>
                        </a:solidFill>
                        <a:effectLst/>
                        <a:latin typeface="Arial"/>
                      </a:endParaRPr>
                    </a:p>
                  </a:txBody>
                  <a:tcPr marL="9228" marR="9228" marT="9508" marB="0" anchor="ctr">
                    <a:lnL>
                      <a:noFill/>
                    </a:lnL>
                    <a:lnR>
                      <a:noFill/>
                    </a:lnR>
                    <a:lnT>
                      <a:noFill/>
                    </a:lnT>
                    <a:lnB>
                      <a:noFill/>
                    </a:lnB>
                  </a:tcPr>
                </a:tc>
              </a:tr>
              <a:tr h="467115">
                <a:tc>
                  <a:txBody>
                    <a:bodyPr/>
                    <a:lstStyle/>
                    <a:p>
                      <a:pPr algn="l" fontAlgn="ctr"/>
                      <a:endParaRPr lang="es-ES" sz="18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r>
                        <a:rPr lang="es-ES" sz="900" b="0" i="0" u="none" strike="noStrike">
                          <a:solidFill>
                            <a:srgbClr val="000000"/>
                          </a:solidFill>
                          <a:effectLst/>
                          <a:latin typeface="Arial"/>
                        </a:rPr>
                        <a:t>-</a:t>
                      </a:r>
                    </a:p>
                  </a:txBody>
                  <a:tcPr marL="9228" marR="9228" marT="9508" marB="0" anchor="ctr">
                    <a:lnL>
                      <a:noFill/>
                    </a:lnL>
                    <a:lnR>
                      <a:noFill/>
                    </a:lnR>
                    <a:lnT>
                      <a:noFill/>
                    </a:lnT>
                    <a:lnB>
                      <a:noFill/>
                    </a:lnB>
                  </a:tcPr>
                </a:tc>
                <a:tc>
                  <a:txBody>
                    <a:bodyPr/>
                    <a:lstStyle/>
                    <a:p>
                      <a:pPr algn="ctr" fontAlgn="ctr"/>
                      <a:r>
                        <a:rPr lang="es-ES" sz="900" b="0" i="0" u="none" strike="noStrike">
                          <a:solidFill>
                            <a:srgbClr val="000000"/>
                          </a:solidFill>
                          <a:effectLst/>
                          <a:latin typeface="Arial"/>
                        </a:rPr>
                        <a:t>-</a:t>
                      </a:r>
                    </a:p>
                  </a:txBody>
                  <a:tcPr marL="9228" marR="9228" marT="9508" marB="0" anchor="ctr">
                    <a:lnL>
                      <a:noFill/>
                    </a:lnL>
                    <a:lnR>
                      <a:noFill/>
                    </a:lnR>
                    <a:lnT>
                      <a:noFill/>
                    </a:lnT>
                    <a:lnB>
                      <a:noFill/>
                    </a:lnB>
                  </a:tcPr>
                </a:tc>
                <a:tc>
                  <a:txBody>
                    <a:bodyPr/>
                    <a:lstStyle/>
                    <a:p>
                      <a:pPr algn="ctr" fontAlgn="ctr"/>
                      <a:r>
                        <a:rPr lang="es-ES" sz="900" b="0" i="0" u="none" strike="noStrike" dirty="0">
                          <a:solidFill>
                            <a:srgbClr val="000000"/>
                          </a:solidFill>
                          <a:effectLst/>
                          <a:latin typeface="Arial"/>
                        </a:rPr>
                        <a:t>250</a:t>
                      </a:r>
                    </a:p>
                  </a:txBody>
                  <a:tcPr marL="9228" marR="9228" marT="9508" marB="0" anchor="ctr">
                    <a:lnL>
                      <a:noFill/>
                    </a:lnL>
                    <a:lnR>
                      <a:noFill/>
                    </a:lnR>
                    <a:lnT>
                      <a:noFill/>
                    </a:lnT>
                    <a:lnB>
                      <a:noFill/>
                    </a:lnB>
                  </a:tcPr>
                </a:tc>
                <a:tc>
                  <a:txBody>
                    <a:bodyPr/>
                    <a:lstStyle/>
                    <a:p>
                      <a:pPr algn="ctr" fontAlgn="ctr"/>
                      <a:r>
                        <a:rPr lang="es-ES" sz="900" b="0" i="0" u="none" strike="noStrike" dirty="0" smtClean="0">
                          <a:solidFill>
                            <a:srgbClr val="000000"/>
                          </a:solidFill>
                          <a:effectLst/>
                          <a:latin typeface="Arial"/>
                        </a:rPr>
                        <a:t>159</a:t>
                      </a:r>
                      <a:endParaRPr lang="es-ES" sz="9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endParaRPr lang="es-ES" sz="9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r>
                        <a:rPr lang="es-ES" sz="900" b="0" i="0" u="none" strike="noStrike" dirty="0">
                          <a:solidFill>
                            <a:srgbClr val="000000"/>
                          </a:solidFill>
                          <a:effectLst/>
                          <a:latin typeface="Arial"/>
                        </a:rPr>
                        <a:t>95</a:t>
                      </a:r>
                    </a:p>
                  </a:txBody>
                  <a:tcPr marL="9228" marR="9228" marT="9508" marB="0" anchor="ctr">
                    <a:lnL>
                      <a:noFill/>
                    </a:lnL>
                    <a:lnR>
                      <a:noFill/>
                    </a:lnR>
                    <a:lnT>
                      <a:noFill/>
                    </a:lnT>
                    <a:lnB>
                      <a:noFill/>
                    </a:lnB>
                  </a:tcPr>
                </a:tc>
                <a:tc>
                  <a:txBody>
                    <a:bodyPr/>
                    <a:lstStyle/>
                    <a:p>
                      <a:pPr algn="ctr" fontAlgn="ctr"/>
                      <a:r>
                        <a:rPr lang="es-ES" sz="900" b="0" i="0" u="none" strike="noStrike" dirty="0" smtClean="0">
                          <a:solidFill>
                            <a:srgbClr val="000000"/>
                          </a:solidFill>
                          <a:effectLst/>
                          <a:latin typeface="Arial"/>
                        </a:rPr>
                        <a:t>504</a:t>
                      </a:r>
                      <a:endParaRPr lang="es-ES" sz="900" b="0" i="0" u="none" strike="noStrike" dirty="0">
                        <a:solidFill>
                          <a:srgbClr val="000000"/>
                        </a:solidFill>
                        <a:effectLst/>
                        <a:latin typeface="Arial"/>
                      </a:endParaRPr>
                    </a:p>
                  </a:txBody>
                  <a:tcPr marL="9228" marR="9228" marT="9508" marB="0" anchor="ctr">
                    <a:lnL>
                      <a:noFill/>
                    </a:lnL>
                    <a:lnR>
                      <a:noFill/>
                    </a:lnR>
                    <a:lnT>
                      <a:noFill/>
                    </a:lnT>
                    <a:lnB>
                      <a:noFill/>
                    </a:lnB>
                  </a:tcPr>
                </a:tc>
              </a:tr>
              <a:tr h="467115">
                <a:tc>
                  <a:txBody>
                    <a:bodyPr/>
                    <a:lstStyle/>
                    <a:p>
                      <a:pPr algn="l" fontAlgn="ctr"/>
                      <a:endParaRPr lang="es-ES" sz="18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r>
                        <a:rPr lang="es-ES" sz="900" b="0" i="0" u="none" strike="noStrike">
                          <a:solidFill>
                            <a:srgbClr val="000000"/>
                          </a:solidFill>
                          <a:effectLst/>
                          <a:latin typeface="Arial"/>
                        </a:rPr>
                        <a:t>-</a:t>
                      </a:r>
                    </a:p>
                  </a:txBody>
                  <a:tcPr marL="9228" marR="9228" marT="9508" marB="0" anchor="ctr">
                    <a:lnL>
                      <a:noFill/>
                    </a:lnL>
                    <a:lnR>
                      <a:noFill/>
                    </a:lnR>
                    <a:lnT>
                      <a:noFill/>
                    </a:lnT>
                    <a:lnB>
                      <a:noFill/>
                    </a:lnB>
                  </a:tcPr>
                </a:tc>
                <a:tc>
                  <a:txBody>
                    <a:bodyPr/>
                    <a:lstStyle/>
                    <a:p>
                      <a:pPr algn="ctr" fontAlgn="ctr"/>
                      <a:r>
                        <a:rPr lang="es-ES" sz="900" b="0" i="0" u="none" strike="noStrike">
                          <a:solidFill>
                            <a:srgbClr val="000000"/>
                          </a:solidFill>
                          <a:effectLst/>
                          <a:latin typeface="Arial"/>
                        </a:rPr>
                        <a:t>-</a:t>
                      </a:r>
                    </a:p>
                  </a:txBody>
                  <a:tcPr marL="9228" marR="9228" marT="9508" marB="0" anchor="ctr">
                    <a:lnL>
                      <a:noFill/>
                    </a:lnL>
                    <a:lnR>
                      <a:noFill/>
                    </a:lnR>
                    <a:lnT>
                      <a:noFill/>
                    </a:lnT>
                    <a:lnB>
                      <a:noFill/>
                    </a:lnB>
                  </a:tcPr>
                </a:tc>
                <a:tc>
                  <a:txBody>
                    <a:bodyPr/>
                    <a:lstStyle/>
                    <a:p>
                      <a:pPr algn="ctr" fontAlgn="ctr"/>
                      <a:r>
                        <a:rPr lang="es-ES" sz="900" b="0" i="0" u="none" strike="noStrike" dirty="0">
                          <a:solidFill>
                            <a:srgbClr val="000000"/>
                          </a:solidFill>
                          <a:effectLst/>
                          <a:latin typeface="Arial"/>
                        </a:rPr>
                        <a:t>-</a:t>
                      </a:r>
                    </a:p>
                  </a:txBody>
                  <a:tcPr marL="9228" marR="9228" marT="9508" marB="0" anchor="ctr">
                    <a:lnL>
                      <a:noFill/>
                    </a:lnL>
                    <a:lnR>
                      <a:noFill/>
                    </a:lnR>
                    <a:lnT>
                      <a:noFill/>
                    </a:lnT>
                    <a:lnB>
                      <a:noFill/>
                    </a:lnB>
                  </a:tcPr>
                </a:tc>
                <a:tc>
                  <a:txBody>
                    <a:bodyPr/>
                    <a:lstStyle/>
                    <a:p>
                      <a:pPr algn="ctr" fontAlgn="ctr"/>
                      <a:r>
                        <a:rPr lang="es-ES" sz="900" b="0" i="0" u="none" strike="noStrike">
                          <a:solidFill>
                            <a:srgbClr val="000000"/>
                          </a:solidFill>
                          <a:effectLst/>
                          <a:latin typeface="Arial"/>
                        </a:rPr>
                        <a:t>207</a:t>
                      </a:r>
                    </a:p>
                  </a:txBody>
                  <a:tcPr marL="9228" marR="9228" marT="9508" marB="0" anchor="ctr">
                    <a:lnL>
                      <a:noFill/>
                    </a:lnL>
                    <a:lnR>
                      <a:noFill/>
                    </a:lnR>
                    <a:lnT>
                      <a:noFill/>
                    </a:lnT>
                    <a:lnB>
                      <a:noFill/>
                    </a:lnB>
                  </a:tcPr>
                </a:tc>
                <a:tc>
                  <a:txBody>
                    <a:bodyPr/>
                    <a:lstStyle/>
                    <a:p>
                      <a:pPr algn="ctr" fontAlgn="ctr"/>
                      <a:endParaRPr lang="es-ES" sz="900" b="0" i="0" u="none" strike="noStrike">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r>
                        <a:rPr lang="es-ES" sz="900" b="0" i="0" u="none" strike="noStrike">
                          <a:solidFill>
                            <a:srgbClr val="000000"/>
                          </a:solidFill>
                          <a:effectLst/>
                          <a:latin typeface="Arial"/>
                        </a:rPr>
                        <a:t>120</a:t>
                      </a:r>
                    </a:p>
                  </a:txBody>
                  <a:tcPr marL="9228" marR="9228" marT="9508" marB="0" anchor="ctr">
                    <a:lnL>
                      <a:noFill/>
                    </a:lnL>
                    <a:lnR>
                      <a:noFill/>
                    </a:lnR>
                    <a:lnT>
                      <a:noFill/>
                    </a:lnT>
                    <a:lnB>
                      <a:noFill/>
                    </a:lnB>
                  </a:tcPr>
                </a:tc>
                <a:tc>
                  <a:txBody>
                    <a:bodyPr/>
                    <a:lstStyle/>
                    <a:p>
                      <a:pPr algn="ctr" fontAlgn="ctr"/>
                      <a:r>
                        <a:rPr lang="es-ES" sz="900" b="0" i="0" u="none" strike="noStrike" dirty="0">
                          <a:solidFill>
                            <a:srgbClr val="000000"/>
                          </a:solidFill>
                          <a:effectLst/>
                          <a:latin typeface="Arial"/>
                        </a:rPr>
                        <a:t>327</a:t>
                      </a:r>
                    </a:p>
                  </a:txBody>
                  <a:tcPr marL="9228" marR="9228" marT="9508" marB="0" anchor="ctr">
                    <a:lnL>
                      <a:noFill/>
                    </a:lnL>
                    <a:lnR>
                      <a:noFill/>
                    </a:lnR>
                    <a:lnT>
                      <a:noFill/>
                    </a:lnT>
                    <a:lnB>
                      <a:noFill/>
                    </a:lnB>
                  </a:tcPr>
                </a:tc>
              </a:tr>
              <a:tr h="467115">
                <a:tc>
                  <a:txBody>
                    <a:bodyPr/>
                    <a:lstStyle/>
                    <a:p>
                      <a:pPr algn="l" fontAlgn="ctr"/>
                      <a:endParaRPr lang="es-ES" sz="18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endParaRPr lang="es-ES" sz="900" b="0" i="0" u="none" strike="noStrike">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endParaRPr lang="es-ES" sz="900" b="0" i="0" u="none" strike="noStrike">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endParaRPr lang="es-ES" sz="9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endParaRPr lang="es-ES" sz="9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endParaRPr lang="es-ES" sz="9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endParaRPr lang="es-ES" sz="900" b="0" i="0" u="none" strike="noStrike" dirty="0">
                        <a:solidFill>
                          <a:srgbClr val="000000"/>
                        </a:solidFill>
                        <a:effectLst/>
                        <a:latin typeface="Arial"/>
                      </a:endParaRPr>
                    </a:p>
                  </a:txBody>
                  <a:tcPr marL="9228" marR="9228" marT="9508" marB="0" anchor="ctr">
                    <a:lnL>
                      <a:noFill/>
                    </a:lnL>
                    <a:lnR>
                      <a:noFill/>
                    </a:lnR>
                    <a:lnT>
                      <a:noFill/>
                    </a:lnT>
                    <a:lnB>
                      <a:noFill/>
                    </a:lnB>
                  </a:tcPr>
                </a:tc>
                <a:tc>
                  <a:txBody>
                    <a:bodyPr/>
                    <a:lstStyle/>
                    <a:p>
                      <a:pPr algn="ctr" fontAlgn="ctr"/>
                      <a:endParaRPr lang="es-ES" sz="900" b="0" i="0" u="none" strike="noStrike" dirty="0">
                        <a:solidFill>
                          <a:srgbClr val="000000"/>
                        </a:solidFill>
                        <a:effectLst/>
                        <a:latin typeface="Arial"/>
                      </a:endParaRPr>
                    </a:p>
                  </a:txBody>
                  <a:tcPr marL="9228" marR="9228" marT="9508" marB="0" anchor="ctr">
                    <a:lnL>
                      <a:noFill/>
                    </a:lnL>
                    <a:lnR>
                      <a:noFill/>
                    </a:lnR>
                    <a:lnT>
                      <a:noFill/>
                    </a:lnT>
                    <a:lnB>
                      <a:noFill/>
                    </a:lnB>
                  </a:tcPr>
                </a:tc>
              </a:tr>
            </a:tbl>
          </a:graphicData>
        </a:graphic>
      </p:graphicFrame>
      <p:sp>
        <p:nvSpPr>
          <p:cNvPr id="773124" name="Rectangle 4"/>
          <p:cNvSpPr>
            <a:spLocks noGrp="1" noChangeArrowheads="1"/>
          </p:cNvSpPr>
          <p:nvPr>
            <p:ph type="title"/>
          </p:nvPr>
        </p:nvSpPr>
        <p:spPr>
          <a:xfrm>
            <a:off x="249519" y="429299"/>
            <a:ext cx="8873431" cy="468589"/>
          </a:xfrm>
        </p:spPr>
        <p:txBody>
          <a:bodyPr vert="horz" lIns="403768" tIns="44948" rIns="89896" bIns="44948" rtlCol="0" anchor="ctr" anchorCtr="0">
            <a:noAutofit/>
          </a:bodyPr>
          <a:lstStyle/>
          <a:p>
            <a:r>
              <a:rPr lang="en-US" dirty="0"/>
              <a:t>Uniquely diversified by product line and end markets</a:t>
            </a:r>
          </a:p>
        </p:txBody>
      </p:sp>
      <p:sp>
        <p:nvSpPr>
          <p:cNvPr id="13" name="AutoShape 16"/>
          <p:cNvSpPr>
            <a:spLocks noChangeArrowheads="1"/>
          </p:cNvSpPr>
          <p:nvPr/>
        </p:nvSpPr>
        <p:spPr bwMode="auto">
          <a:xfrm rot="5400000">
            <a:off x="2708634" y="4288871"/>
            <a:ext cx="4308658" cy="221598"/>
          </a:xfrm>
          <a:prstGeom prst="triangle">
            <a:avLst>
              <a:gd name="adj" fmla="val 50000"/>
            </a:avLst>
          </a:prstGeom>
          <a:solidFill>
            <a:schemeClr val="bg1">
              <a:lumMod val="50000"/>
            </a:schemeClr>
          </a:solidFill>
          <a:ln w="9525">
            <a:noFill/>
            <a:miter lim="800000"/>
            <a:headEnd/>
            <a:tailEnd/>
          </a:ln>
          <a:effectLst/>
        </p:spPr>
        <p:txBody>
          <a:bodyPr rot="10800000" wrap="none" lIns="101882" tIns="50941" rIns="101882" bIns="50941" anchor="ctr"/>
          <a:lstStyle/>
          <a:p>
            <a:pPr algn="ctr" defTabSz="1001677"/>
            <a:endParaRPr lang="en-US" dirty="0">
              <a:solidFill>
                <a:prstClr val="black"/>
              </a:solidFill>
            </a:endParaRPr>
          </a:p>
        </p:txBody>
      </p:sp>
      <p:sp>
        <p:nvSpPr>
          <p:cNvPr id="352258" name="AutoShape 2" descr="data:image/jpeg;base64,/9j/4AAQSkZJRgABAQAAAQABAAD/2wCEAAkGBhISEBUSEBQUFBQVEhcUFRQUFRQUFBUUFBQVFBUUFBQXHCYeFxkjGRQUHy8gJCcpLCwsFR4xNjAqNSYrLCkBCQoKDgwOFA8PFCkYFBgpKSkpKSkpKSkpKSkpKSkpKSkpKSkpKSkpKSkpKSkpKSkpKSkpKSkpKSkpKSkpKSkpKf/AABEIAJcA6QMBIgACEQEDEQH/xAAcAAAABwEBAAAAAAAAAAAAAAAAAgMEBQYHAQj/xABDEAABAwIDBAYIAwUGBwAAAAABAAIDBBEFEiEGMUFxBxMiUWGBFDJCUpGhscEjctFDYoLh8DNTY5KiwhUkNHOy0uL/xAAYAQADAQEAAAAAAAAAAAAAAAAAAQIDBP/EABsRAQEBAQADAQAAAAAAAAAAAAABEQISITFB/9oADAMBAAIRAxEAPwDFKgWceHH5q44ZI2spyx5/Eb8nD1XDwO4qq4hFY38SF3CMTMErZG8nD3mneE6EiMFlBsW2sbG5/rROY8EdxI+atssDZYxLHqC0G/eP1CbspktCGiwRvG5S3/BW2Nrg991Mtp0q2FGhmmK0T432fc9x7wmYK0zFMFbMwgjXhzWeV9C6J5Y8cvEIC47EbUMcPRKwgsd2Y3O3NPBjj3dx4FO8d2fdTyW1LHeo7/a7x+qztq03YfaplVH6DWG7rWieTq625pPvDgeKvm4ViFEKUbApnFMDdBIWu1bva7g4fY96bCFaai6YiFHbCnwp0dsKNLTH0dd6hSHUI4p0xppRdiRrx7Lgf1WgWHDdw89VQMRqRC0udu5XVx2WxNtRSRyN7i0372m36KOlc+z/ACqI2mos8WYb2G/kdCp3IiSwhwIO4ghTFM36lDqFLT0OVxB4EhJmnWjPUY6BE6hShp0U06Y1GGn0RDCpPqEQ06BqMMK51KkXU6TMKBqPdCk+qUkYUl1KDU+trGuBAB3pguv3nn90Vc7Rcdg8eySCnkPZeewTua/u5O+quVTR5Tcbju58Qsea7uWu7GY0Kynyv/tYwGv8R7Lx9D4oA7Iks2FLupy0kHglWxpEbtgUTtFsy2dmg7Q3HirJHEl2wJ4GDVdG6N5Y8WIKTY+xBFwRqCN4I4grWNrtkWzszNFnjce/msongLHFrhYg2IQbXtitqWYjD6LVH/mGjsv3GQAesP3xxHGySrsLdC8sfzB4OHAhZTTVLo3tewlrmkFpG8EbiFtmye0kWK0/Vy2bUxi7re0P7xg7u9qvmlYhWwo4gUjNQujcWvFiPn4jwRREtMZGTYEoIU66tGaxMkXXYe2Rjmu92/2KadFVbldUUrvZd1jfjld9ip5zBofG3+bT62VPpZvRMZjedGSOyO5P7J+dln19ac/GsZF3L4Jd7LIiWLQOOUYDg8D1hY8x/JRRiVqr4M8ZHEajyVdyLSMuoamEIroU8yLhjTSYmFJmBP8Aq1wxoCPdAkzApFzEm6NARroUj1CkzEk+rCKqMmfvPP7oq6/eef3XFztQUps9jb6WdszNbaObwczi081FrqA9AwvZUQtmiN2ubdp4kcWkd4SbYln/AEX7WdTL6LKfw5Xdgn2JToPJ27nZajPT2Nx5juKYNo4k5axBjEq1qCEdFcWsqDt3sd1gMsQs8D4haKAizQBwsUG8221sd99yd4ZiMkErZYnFr2G7XBXLpA2NLCZ4R+cD6hUQFI297PY7FitNmFmTxiz2j2TvuO9h15FNZaYtJa4EEG1lj+A47LSTtmhNnNOo4OafWY7vBW74bWw4nStqIBleOy9pOrH8WO7weBWnPX4jrlDdUuZE5MZBIOljYjuRbLRmSdHcEfBU3pDo7xsnbvBB0/rvCu9rKKxyhElPIw8L25HUKO1crbgGJippIZvfjaT+YCzvmE8yBUfocxHNSywOPahkuB+6/wD+mlXpzUlk8qr1ZT5XkcN45FWW6jsXguA7u08k4VnpCBqBCVLUUhWzI2RS1LZUUtQCJCKWJZwRbIIgWJLqE7LUjmCVNi7955ric11NkeR46ck2WDYF1cQQB2Ostu6PNqBWU2SU/jxAB99727myc9wPjZYepPZ7HJKSoZNHvadW8HNPrNPMJwPQbobGy7lQoK6OpgZNCbte3M3v8WnxBuPJKAJhxrUoI11qOEwaV1CHtII4LFduNkjTSGSMfhuOv7p/Rbuo3GcIZNG5rhcEIzQ85Aqd2U2qloZhJHq31Xxn1Xt3kHx7jwSO0+zrqSYg6sPqn7HxUW0qPhvRUckNdA2ppjfMN3tXG9jwNzhfz0UWRbf/AD5LL9idtH0E19XQvsJY72zD3m9zxwPly2ieGOpibU0xDmvaXAj2hx04OHELTio65Q2VJyRi5HvNI826j5EpwWf0UnOLAO91wd5Df8rq7NRFL2KqfRMa6o6Mnuzwu7Vh+It5rYJY1i230BgqIqlm9jwRza7MFttLM2aGOVvqyMa8cnNB+5+CjloaEIs0Ic0jvFk5fBZFLVRKq9liQeCTLVJ4pBlff3kxIVM7CRC5lShaiWQCeVFLUrlXC1AIlqb5E9yJHKlVRmWMYfcG28E2/RVwrU8V2dzNdLTHrGC5cz9rH4uaNHN/eHnZZ3i1FkdcbjrdR1lmxaPQQQWZuoBcXUBoHRZtd1Evo0ptFK7sEnRkp0F/3XWAPiAVsTmcV5gaVufRvtf6ZB1cp/GjAD773t3Nk58D4pyha2pRoXC2xXQqA1kUhduuINXdqNmmVMRa4cNDxCwzFcLfTSmN43bj3jwXpZzLqmbc7HNqYyRo8atPilYTFAVc+jzb11DJkku6mkPbbvMbv7xnj3jiqbUQOieY3ixabEFdB7Pmp+G9I4jRMcwTxOBY4B1wRlcHbnNPG6iCy+nfoVnOxdS93Usc52XrrNFzYC4vYbgtKI+a34uxn1Parba4f1tHe2rR82XB+isXQ9i/X4aI3G7oHmP+H1m/UhJVlMHMlZ39rycLH5hVnojrfR8SmpXGwlYS38zDcf6bqL6pxrMxSTClagapAHVUZHFabNHfi3UcuKr1lbbAix3Ks1MGRzm9x+XBVEdQ3ARCEoQi5VSSbmohCVcFwhAJhIpxZNso8VNVEDBWOa/M1xa4HRwJFvhuR8Vw2CtaRJaCY7pWj8J7uHWsG78zfMFWzaDYkOJkp9DvLeB8FS5WOjcWPBaRwP271zStVBxvAJqWXq525TbM0ghzHtO57HjRzT3hR5C1qOta6Pqp2CaC9zE+4yn3mOGsbv3h5gqsY/sFZrp6FxmiaMz43aTwt8Wj+0YPfb5gI0lLXQUCFwJgZS2zWPSUlQyeM6tPabwc0+s081EI7XID0hSbU0k0TJGzRjOBlBcM4J0yFu+6k1592cmIsRwkB+h+y31sl9e/X46q/oKXRgk7o4cgx7rkkOYLoCOGqiZj0hbEdaOtiHbFz+bwKyclw7LrixsQV6hqKcOFj/Xksh6R9jA09fHYH2m+94jxUWBHbD/2lOP8Y/8Al/JapZZVsb2J6Zh9brfhe5Wrlq14+J6NpW9tp77sP8Qu35j5rO8bmNFikFSNAJGk/l9Vw+BK0epHYJG9tnDmw5h9FTuk3Ds8Qkb4HycFPcEa5K0OAc3cQCORFx8k0LSCo/o6xb0nDYHk9prOrdzj7P0AU9KwIhm7CovHItWuHEWPPgpXMkK1gfGR5jmFRVWixDKlCikK0EsqKQlbaohQROyRypwEgopxfCorGdn4qhpDwA7geIUqUUhczdlmL7Py0ztQXN4OG/zTKnqi1wc1xaQbhzTY38txWuTwteMrxceKpePbEkXfT+bUBVMVwamrdZLU9Qf27G/hSH/GiG4n32+YVEx3Z6ekk6udmUnVrh2mPHvRvGjhyV7uWOs4WIO47/Ip8K9rozFKxs0B3xv9k8XMcNY3eLU0sjXQrrjOwBcHS4cTNGAXOhdb0iIb937VoHtN133HFUwhMJfAJbB4HeD8FvtDLeNhGt2NP+kLz3gzu07xCvUHSS6nhawtaXhuUbybAWHZ/VX+G1djLrk9THEM0j2sHe4gLDcT6T6uXQPc0eByj4Mt9VX6zaCeX1nn7/5jr80tJvVXt5RRNJMue3BgP1dYKsV/TXCBaGInxcT9G/qscc8neSUVFoXjE+lqulJDHiNp4NFvmNfmqnVYrLI4ue9zid9zf6ppdAKQtGxcpNdTEn9qPo4LaAFiuwv/AFtN/wB4fdbfkW3CaTDPgofGaLrKRzPdzM+G75WU3lTaRnae3g5gf5t7J+WVV1Cig9G22kVCyogqXOAzhzA0X11Dt5HgrkOlWi4daf4W/wDssc2xoOqqndxNwoVix3Ft5k6TqX3JreLWD/cjUvSPFIbRwTP5GMfVyyGU3a1p9zX7KT2QrMkmXvt8Vc9lfTVWT57vyGO59R1i4c8pIQIRaeS7Qe8JRwWjOCEIhalCiOKDJlvxSGUpwm+Q96mmvRXLrrkUrmauFEJRyUUoCGxzZmKoF7Br+BHeqBieES07vxBpweB9VqzkjU0zJG5ZBcJkyeCctIcxxa4G4cDYg+BGoVb28rRLKxxjjbIA4SPjbkMrjlIc8Ds5rcQBfjdaFtFskYQ6aMjq2jM4HgBqsgxSYvcHk+td2/8AeI+wThD4KfxLd4Py1XMab+KT3hp+X8knhT7TM/Nb4p1j7e2097PoXJ/gRS4jWXcqQFshZKtiRhAngIWQUhT4NLJ6jHHyKlo9gqm13Ny80/GlsDo+ffEKcEaCS/8ApK3YsWTbEYC6Gou8ajcVsETbha8zIm+zctTWqZZ0bj72U8pLj6hqk3QprXUuaNwG/LpzHaHzATvwMn6UsNs5sluNlQIRqOYWz7d0PX0uYDUtDhoeOpWO08J6wCx0IusKuJiQa8gEWnkySgjvunEkJ4C+gOnJITxm1+49yuHWq7P1meMW7lLneqVsTX9kNPBXUHRaMiZCIQlSiEoBLKkbJdwSFkqaV2Y25hq7MdaOfjGT2XeLD9lYiF50ppCJAQbHOLEc1sHR9Xl9M5jjcxyHebmz+0LnndYWLWdxXLJDEK+OFueV7WNHtOIA5DvKo2MdK8bSW0sfWdz33Y3d7o7Tvklh6vssrWgueQ1o1cXENAHG5OgVD2h6XKaE5aZpqHj2rlkQ/itd3kLeKoGNY5V1jrzPLgDcMHZjb+Vg08zcqMqsDdlzFXOS8iu0G3NZWXE0pEZ/ZM7MWhuLt9rmblQBeTp43XXMsbFLU1I55s0XUjScBs4O7jf4J3W1JkIzAC1wLfFWfBujyWSxebNVzwzo5gZYuGY+K0nKdZFT0L3nstJ5Aqew7YSql3My/mWz0OzsMdsrGjkFNQUgG4KvGDaynC+iJxsZX+TVbMM6MaaPXJfxNirzHAl2wI9QkJBs9GwdloHIIlThAtYN0VjbAjejhPyGKbT4CGuuBqpqGmsFLehBD0eyPIYjDTpN1OpMwojokSjGZ7R7FvJc8Vc9rktj0ytGug13LLaymMb3AlxN9Sd69F4pS3YeSx3abZmYzEsZcEpYe4qBdzXHPJFrn4qZGyVSfYSrdjag8EYPIlszV5JR4rUqObM0FZ5R7HTtcCSNFesLY5rbOVJPXhJlHKIQgE+CRzhKkhNbeBU02RQy5H66jN9CrJQbZy0xeae3b35m3AsbggE79Sggow0ZVV09VJnme6Rx4uOg7gG7mjkpbDtnb2LkEFUg1NMwhjRoE0q6S7SPBBBXEqfV4MTLpuVy2V2dAsTZBBKT2bQ6WnDQAAnkUSCCYP4Iwn8USCCkztkaVDEEFFpwoGo2RBBI3SxELEEEgScxJPaggqhG00dwoyow5pQQWkSaPw5qQfRNCCCZYRdTNSDogNwXEEAm/RJZv1QQSBJ6QzckEEjf/9k="/>
          <p:cNvSpPr>
            <a:spLocks noChangeAspect="1" noChangeArrowheads="1"/>
          </p:cNvSpPr>
          <p:nvPr/>
        </p:nvSpPr>
        <p:spPr bwMode="auto">
          <a:xfrm>
            <a:off x="298632" y="-42566"/>
            <a:ext cx="295276" cy="304225"/>
          </a:xfrm>
          <a:prstGeom prst="rect">
            <a:avLst/>
          </a:prstGeom>
          <a:noFill/>
        </p:spPr>
        <p:txBody>
          <a:bodyPr vert="horz" wrap="square" lIns="89727" tIns="44863" rIns="89727" bIns="44863" numCol="1" anchor="t" anchorCtr="0" compatLnSpc="1">
            <a:prstTxWarp prst="textNoShape">
              <a:avLst/>
            </a:prstTxWarp>
          </a:bodyPr>
          <a:lstStyle/>
          <a:p>
            <a:pPr defTabSz="1001677"/>
            <a:endParaRPr lang="en-US">
              <a:solidFill>
                <a:prstClr val="black"/>
              </a:solidFill>
            </a:endParaRPr>
          </a:p>
        </p:txBody>
      </p:sp>
      <p:pic>
        <p:nvPicPr>
          <p:cNvPr id="24" name="Picture 18" descr="elkem"/>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1365" y="5741589"/>
            <a:ext cx="669555" cy="193782"/>
          </a:xfrm>
          <a:prstGeom prst="rect">
            <a:avLst/>
          </a:prstGeom>
          <a:noFill/>
        </p:spPr>
      </p:pic>
      <p:pic>
        <p:nvPicPr>
          <p:cNvPr id="26" name="Picture 27" descr="vale_rgb"/>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22597" y="4786926"/>
            <a:ext cx="628156" cy="310267"/>
          </a:xfrm>
          <a:prstGeom prst="rect">
            <a:avLst/>
          </a:prstGeom>
          <a:noFill/>
        </p:spPr>
      </p:pic>
      <p:pic>
        <p:nvPicPr>
          <p:cNvPr id="27" name="Picture 30" descr="eramet-companynews"/>
          <p:cNvPicPr>
            <a:picLocks noChangeAspect="1" noChangeArrowheads="1"/>
          </p:cNvPicPr>
          <p:nvPr/>
        </p:nvPicPr>
        <p:blipFill>
          <a:blip r:embed="rId10" cstate="print"/>
          <a:srcRect l="24710" t="16049" r="24710" b="25618"/>
          <a:stretch>
            <a:fillRect/>
          </a:stretch>
        </p:blipFill>
        <p:spPr bwMode="auto">
          <a:xfrm>
            <a:off x="691227" y="4193885"/>
            <a:ext cx="581250" cy="411568"/>
          </a:xfrm>
          <a:prstGeom prst="rect">
            <a:avLst/>
          </a:prstGeom>
          <a:noFill/>
        </p:spPr>
      </p:pic>
      <p:sp>
        <p:nvSpPr>
          <p:cNvPr id="354306" name="AutoShape 2" descr="data:image/jpeg;base64,/9j/4AAQSkZJRgABAQAAAQABAAD/2wCEAAkGBxQHBhQUBxQVFhUXGBcbFRYXGBgYHRkZIBwZGBgYFx4cHikgGRopHBoWITEjJSorLjI6GCU4ODYsOCgtLisBCgoKDQ0NFBAMFCscFBwrNyssLDc3KzcsKywrLDc3LDcsNysrKysrKysrKysrKzcrKysrKysrKysrKysrKysrK//AABEIAOEA4QMBIgACEQEDEQH/xAAcAAEBAQEAAwEBAAAAAAAAAAAABgcFAQMEAgj/xABLEAACAQMCAwQFBggJDQAAAAAAAQIDBBEFBhIhMQdBUWETInGBkRQyQmKhsQgVI1Jyc7PBFzRDU5Oiw9HSFiQmMzY3VGNkdJKyxP/EABUBAQEAAAAAAAAAAAAAAAAAAAAB/8QAFBEBAAAAAAAAAAAAAAAAAAAAAP/aAAwDAQACEQMRAD8A3EAAAAAAAAAAAAAAAAAAAAAAAAAAAAAAAAAAAAAAAAAAAAAAAAAAAAAAAAAAAAAAAAAAAAAAAAAAAAAAAAAAAAAAAAAAAAAAAAAAAAAAAAAAAAAAAAAAAAAAAAAAAAAAAAAAAAAAAAAAAAAAAAAAAAAAAAAAAAAAAAAAAAAAAAAAAAAAAAAAAAAAAAAAAAAAAAAAAAAAAAAldX7QrDS7p0pVnVqrrSoRlWl7HwJpP2vvAqgQn8J9KD/zmw1OnDvqTtWorzeJN/YdzbW8rPc8mtGq8corMoOMoySzjOJJd/gB3wTurb2stFuODVasqUueOOjXSeOvC+DEl5ps6ek6vS1i347BzceWJSp1KaeejjxxXEvNZA+8Hpu7lWlu51uLC68MJzfujBOT9yJer2maZRqONa64ZJ4cZUqyafemnDKYFcCMqdqelU45d0v6Ot/gKLQdao6/pka+lycqcnJRbi454ZOL5Pn1TA6IOFtTdltuy0lPSJN8LxKMlwyj3pteD7n5PwO6AB669VUKTlPOEsvhjKT9yim37kTtLftjWvnRpVajqrrSVvcca6dY+j4l1XVd4FMD8xlxRz9/L7+hK6r2i2GnXTpKq61VdadvCVaXsfCsJ+1gVgIGfarQoc7+z1GjDvqVbbhivPKk39hU7c3Fb7lsXV0afHBS4ZZjKLUsRlhqST6Si/eB1Qei9vKdhbOpezjThHrKclFL2tkdc9qlhBv5G61xjq6FGc18WkvtAuAROmdqmm39xwTqyoz6YrQcMPwcucV72WUqyVDjXOOM5inLKxnkllv3AewEnc9pGm2dVxvLhwkusZ0a8WvapU00eLXtL0u6rKNK8p5f5ynBe9yikviBWg/MJqpBODTTWU1zTXiji61u210GrjV6k6fTEnRrOLfXCmoOLfkmB3ARv8KWlf8AFx/o6v8AgPfpfaLp2r6nChplx6SpUbUUoVFzScnluKS5RYFWDxkAZfuvVa28N4/irRKkqVGCzeVofOaWOKEX3LnGPm5c+UWne6Bt6227Zqno9KNOK6tL1pecpdZP2mYdgcnd6jf1rqXFVm6blJ4y3KVScny6Zl4cuRsYAmrDQFZb7r3NvFRhVt6UZYWM1FOfE3jv4fR/ApQBk/4Rcf8ARe3f/Pa+NKp/catCPDBJdyMr/CK/2Sof9x/Y1jVgBkW1KS/h41BSSf5Kb+PyV/vNdMVo39bTe2y/npdtK5n6PDpxnCm1FxtW55lywmksfWA2b0EfzY/BHxaFpENEsnStPmekqzisY4eOcqjivJOTS8iN1remo2mkVqi0irDgpzlxuvRmoYTfE4x5yS64XgXenyc9Ppuby3CLbfe8LmB/Om3rW821aPVNGxKnTrVKVenz+ZFpP0i74PxXzWk/HG+bX3DR3NpMa+mvk+Uov50Jd8Jrua+D6rkTPY/BT2pWU0mndXSafNNcWMPxRMbg0it2Xa98u27FysqjSr0M8oZfJeUcv1JfRb4XyfMNkITS6eO2O8fjZ0H/AFsfuXwKrQNao7g0uFfTJcUJfGL74yXdJd6JSlV+T9qd9NLPDYUpY9kpsDlbi1Ktvrds9M0ao6VtR53taD9aWHiVKL7ufq+bUs5UcSv9C0K30CyVLSKUKcUvorm/OT6yfmzNfweY+m0y8q1ec51YKUu9+rxtv2ynJmuAeJLijiXQl9I0+lsqyv6ksU7d1pXCS+jH0VJTSX6cZ4XmkVJBdtteVHYNRU8+vUpRl7OJS+DaS94HC2lpc+0q+lf7ry7aM5RtbXP5PlycpJfOx0bfVqX0cI1a3oRtqSjbxjGK6RikkvYkcDs4pRo7DsVS6O3pyf6UoqUn7eJtlGBwtz7Ttdz2jhqlNN/RqRwqkH4xl+55T70zOdlanX2JvT8VazNzoVMfJ5vpHiz6OUfCMmnBx7pLlyznYzIe3mj6G80+vS5TjOceXXk6c4/Bp4/SAbroqfb1Yqqk06UG01lPCusfal8DQ9y7VttyafKnqFOOWnw1EkpwfdKD7mvDo+/JmfaDqlPR+2OyuNQbjTp29OU2k5NJu6j0XN82ju6h2n/jajKlsW3r3FdrCk6bjCnnkpy4vfjOFy6gfD2E6nVdK6sruXEraUeB/m5lOMox+rxQyvDLO123rPZ9U/WUf2kT6Oy7ZktpaTN38lK4rNOo08qKWeGGfpPnJt+MvI9XbZ/u9rfp0f2kQrtbEt4rZdlmK/i9LuX5iPu1DRKd7eW9VpKdCo5waS74Spyj7GpfYiJ2zua/t9u20LbSatSEaVNRmq9FKaUUlJJ80n1wzsbY3Fc6tuqrS1W2laqnbwnGlKcZuTlOS48x5Y9TCXkwiwB5AGN7V4djdrNxbXKUKN1/qH0jzk5UYruSy6lNLx4fFGyE7vTaFDd1goXuYzhl0qsfnQb++L5ZT8O5pMnLKprm24qnWo0dRpLlGpGqqNVR+vx8pP4vzfUC/u7aN5QcLhZi+vNr4NPKMd21pvH2v3VpcVbidCjCc6dOVxWaz+QcVL18ySVSXJlbdbi1i6jw6XpSpt/yle4pOMX4uEHxSXsZ6NjbEuNL3HUv9wXEZ3FWM1KFNer6zi+cmlnHDFJJLGO8DlfhEertK3S/n/7GqauZv2pbYvt5UKdGyp0YU6c5S451nxSfDKC9VU2orDz1Z9kKm4IwSdPTXhdeKtz+wC49NH03DlcWM478Zxn2ZMq2q89veofqZf8AyFJt2x1Klq9xc7hjbynKlSp0adGclFKMpyllyjy+dnPPJNW21dXsd519QsIWSnWUounOrUnFRfo+WVCLb/Jx5+3kBq9akq9FxqrMZJprxTWGj120oU/yVF86cY5WctLmo59vC/gRfptwfzem/wDnW/uPftuy1HTqV1V1SFCrcV6qkowqyhTjGNOMIrLg2ua6JPxA+XsXlx7Vqvxurh/1ky6uKMbmhKFxFSjJNSjJZTT5NNPqsET2aaJe7Y052+qU6Lg6kp+kp1W2uLGU4uC71495dAYtqNpW7Jdx+n0xSqafWklUp5zwPui89JL6Mn1+a+5lJtfVaOu9ptzV02calOdlQ5rn9NtxkusZLKzF813l7qFlT1KynSvYqdOcXGcX0aZnnZ9savtHedw169rOnilV4o5+dGShOOc8SWVnGHjPLOEHF7M6n+RO+bnTdS9WNVp28n0ljPo+f1oPHtg11NlJzeezaG7bRK9zCpDnSrQ5Tg+vvjnDx5ZWHzOBa1dc29HgrUaOo01yjUjVVCrjxnx8m/Zl+bA0Ile0CxWv6JWsqKzVnSlVhz5KVOUHBS71xS5L2PwOdPcmr3Pq2OkKm39OtdUuGPm4x9aS9h9WyNvXdhqVzdbprU6tevGnFKnnhpwhxvhjlLlmS5Jd2cttsDkdie5I6htxWld4rW2Y8L5N08vhePq54Gu7hWeppBnm8uzl32qfLNq1fk12nxPqoTl+c8J8Mn38mn3rm2fLb7k17T1wahpkK7XL0lOrCCl58pS+6PsQGmmRb3f+WvaVaWVhmVO1bncyXSPOEppvxShGHtqNdzOxVjru5IcFSNDTaT5Tkp+mrY+o4vhXxi/Mpdq7WobS0xw0uLlN86k5NcdWXP5z6dW8LosvzAhtzvPb5p/6iP3XZ+d57YrbM1f8Z7OWILLubdZ4eF85NJfyb6tfRfNcly+nV9t6le9olHUaVCgo0VGKpuu8yilUTbap4T/KPx6I0y2nKtbp3MOCT6xypY966oDm7V3FR3Ro8a+nPk+Uov50J98Jef2Pk1yZN9trx2fVf1lH9pE5msbbr7G1eV9syDqUJfxqyXfHq5UkvDm0lzXcmso87lvZ9pu1nT2oqMoOUHOVSrwTg4tS4HTUHh5728d6znIFlsaXFsyzf/T0v/RHSr0qdC4detycYOLlnlw54ufv+8gtGttd0jSaVChT0+UaUIwi5Tq5aisLOFjOD9ahZ65rEYUr+NjCl6WlKq6c6nE4RnGbisrHPAGigAAAAAAAAAAAAAAAAAAAAAAAAAAAAAAAAAASWrbAt7zU3c6dOraXD61beXBxePHFpxl8CtAE5pek39rXXy7UFWpru+TQhN+2Snj4RRRgAAAAAAAAAAAAA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298632" y="-42566"/>
            <a:ext cx="295276" cy="304225"/>
          </a:xfrm>
          <a:prstGeom prst="rect">
            <a:avLst/>
          </a:prstGeom>
          <a:noFill/>
        </p:spPr>
        <p:txBody>
          <a:bodyPr vert="horz" wrap="square" lIns="89727" tIns="44863" rIns="89727" bIns="44863" numCol="1" anchor="t" anchorCtr="0" compatLnSpc="1">
            <a:prstTxWarp prst="textNoShape">
              <a:avLst/>
            </a:prstTxWarp>
          </a:bodyPr>
          <a:lstStyle/>
          <a:p>
            <a:pPr defTabSz="1001677"/>
            <a:endParaRPr lang="en-US">
              <a:solidFill>
                <a:prstClr val="black"/>
              </a:solidFill>
            </a:endParaRPr>
          </a:p>
        </p:txBody>
      </p:sp>
      <p:sp>
        <p:nvSpPr>
          <p:cNvPr id="354308" name="AutoShape 4" descr="data:image/jpeg;base64,/9j/4AAQSkZJRgABAQAAAQABAAD/2wCEAAkGBxQHBhQUBxQVFhUXGBcbFRYXGBgYHRkZIBwZGBgYFx4cHikgGRopHBoWITEjJSorLjI6GCU4ODYsOCgtLisBCgoKDQ0NFBAMFCscFBwrNyssLDc3KzcsKywrLDc3LDcsNysrKysrKysrKysrKzcrKysrKysrKysrKysrKysrK//AABEIAOEA4QMBIgACEQEDEQH/xAAcAAEBAQEAAwEBAAAAAAAAAAAABgcFAQMEAgj/xABLEAACAQMCAwQFBggJDQAAAAAAAQIDBBEFBhIhMQdBUWETInGBkRQyQmKhsQgVI1Jyc7PBFzRDU5Oiw9HSFiQmMzY3VGNkdJKyxP/EABUBAQEAAAAAAAAAAAAAAAAAAAAB/8QAFBEBAAAAAAAAAAAAAAAAAAAAAP/aAAwDAQACEQMRAD8A3EAAAAAAAAAAAAAAAAAAAAAAAAAAAAAAAAAAAAAAAAAAAAAAAAAAAAAAAAAAAAAAAAAAAAAAAAAAAAAAAAAAAAAAAAAAAAAAAAAAAAAAAAAAAAAAAAAAAAAAAAAAAAAAAAAAAAAAAAAAAAAAAAAAAAAAAAAAAAAAAAAAAAAAAAAAAAAAAAAAAAAAAAAAAAAAAAAAAAAAAAAldX7QrDS7p0pVnVqrrSoRlWl7HwJpP2vvAqgQn8J9KD/zmw1OnDvqTtWorzeJN/YdzbW8rPc8mtGq8corMoOMoySzjOJJd/gB3wTurb2stFuODVasqUueOOjXSeOvC+DEl5ps6ek6vS1i347BzceWJSp1KaeejjxxXEvNZA+8Hpu7lWlu51uLC68MJzfujBOT9yJer2maZRqONa64ZJ4cZUqyafemnDKYFcCMqdqelU45d0v6Ot/gKLQdao6/pka+lycqcnJRbi454ZOL5Pn1TA6IOFtTdltuy0lPSJN8LxKMlwyj3pteD7n5PwO6AB669VUKTlPOEsvhjKT9yim37kTtLftjWvnRpVajqrrSVvcca6dY+j4l1XVd4FMD8xlxRz9/L7+hK6r2i2GnXTpKq61VdadvCVaXsfCsJ+1gVgIGfarQoc7+z1GjDvqVbbhivPKk39hU7c3Fb7lsXV0afHBS4ZZjKLUsRlhqST6Si/eB1Qei9vKdhbOpezjThHrKclFL2tkdc9qlhBv5G61xjq6FGc18WkvtAuAROmdqmm39xwTqyoz6YrQcMPwcucV72WUqyVDjXOOM5inLKxnkllv3AewEnc9pGm2dVxvLhwkusZ0a8WvapU00eLXtL0u6rKNK8p5f5ynBe9yikviBWg/MJqpBODTTWU1zTXiji61u210GrjV6k6fTEnRrOLfXCmoOLfkmB3ARv8KWlf8AFx/o6v8AgPfpfaLp2r6nChplx6SpUbUUoVFzScnluKS5RYFWDxkAZfuvVa28N4/irRKkqVGCzeVofOaWOKEX3LnGPm5c+UWne6Bt6227Zqno9KNOK6tL1pecpdZP2mYdgcnd6jf1rqXFVm6blJ4y3KVScny6Zl4cuRsYAmrDQFZb7r3NvFRhVt6UZYWM1FOfE3jv4fR/ApQBk/4Rcf8ARe3f/Pa+NKp/catCPDBJdyMr/CK/2Sof9x/Y1jVgBkW1KS/h41BSSf5Kb+PyV/vNdMVo39bTe2y/npdtK5n6PDpxnCm1FxtW55lywmksfWA2b0EfzY/BHxaFpENEsnStPmekqzisY4eOcqjivJOTS8iN1remo2mkVqi0irDgpzlxuvRmoYTfE4x5yS64XgXenyc9Ppuby3CLbfe8LmB/Om3rW821aPVNGxKnTrVKVenz+ZFpP0i74PxXzWk/HG+bX3DR3NpMa+mvk+Uov50Jd8Jrua+D6rkTPY/BT2pWU0mndXSafNNcWMPxRMbg0it2Xa98u27FysqjSr0M8oZfJeUcv1JfRb4XyfMNkITS6eO2O8fjZ0H/AFsfuXwKrQNao7g0uFfTJcUJfGL74yXdJd6JSlV+T9qd9NLPDYUpY9kpsDlbi1Ktvrds9M0ao6VtR53taD9aWHiVKL7ufq+bUs5UcSv9C0K30CyVLSKUKcUvorm/OT6yfmzNfweY+m0y8q1ec51YKUu9+rxtv2ynJmuAeJLijiXQl9I0+lsqyv6ksU7d1pXCS+jH0VJTSX6cZ4XmkVJBdtteVHYNRU8+vUpRl7OJS+DaS94HC2lpc+0q+lf7ry7aM5RtbXP5PlycpJfOx0bfVqX0cI1a3oRtqSjbxjGK6RikkvYkcDs4pRo7DsVS6O3pyf6UoqUn7eJtlGBwtz7Ttdz2jhqlNN/RqRwqkH4xl+55T70zOdlanX2JvT8VazNzoVMfJ5vpHiz6OUfCMmnBx7pLlyznYzIe3mj6G80+vS5TjOceXXk6c4/Bp4/SAbroqfb1Yqqk06UG01lPCusfal8DQ9y7VttyafKnqFOOWnw1EkpwfdKD7mvDo+/JmfaDqlPR+2OyuNQbjTp29OU2k5NJu6j0XN82ju6h2n/jajKlsW3r3FdrCk6bjCnnkpy4vfjOFy6gfD2E6nVdK6sruXEraUeB/m5lOMox+rxQyvDLO123rPZ9U/WUf2kT6Oy7ZktpaTN38lK4rNOo08qKWeGGfpPnJt+MvI9XbZ/u9rfp0f2kQrtbEt4rZdlmK/i9LuX5iPu1DRKd7eW9VpKdCo5waS74Spyj7GpfYiJ2zua/t9u20LbSatSEaVNRmq9FKaUUlJJ80n1wzsbY3Fc6tuqrS1W2laqnbwnGlKcZuTlOS48x5Y9TCXkwiwB5AGN7V4djdrNxbXKUKN1/qH0jzk5UYruSy6lNLx4fFGyE7vTaFDd1goXuYzhl0qsfnQb++L5ZT8O5pMnLKprm24qnWo0dRpLlGpGqqNVR+vx8pP4vzfUC/u7aN5QcLhZi+vNr4NPKMd21pvH2v3VpcVbidCjCc6dOVxWaz+QcVL18ySVSXJlbdbi1i6jw6XpSpt/yle4pOMX4uEHxSXsZ6NjbEuNL3HUv9wXEZ3FWM1KFNer6zi+cmlnHDFJJLGO8DlfhEertK3S/n/7GqauZv2pbYvt5UKdGyp0YU6c5S451nxSfDKC9VU2orDz1Z9kKm4IwSdPTXhdeKtz+wC49NH03DlcWM478Zxn2ZMq2q89veofqZf8AyFJt2x1Klq9xc7hjbynKlSp0adGclFKMpyllyjy+dnPPJNW21dXsd519QsIWSnWUounOrUnFRfo+WVCLb/Jx5+3kBq9akq9FxqrMZJprxTWGj120oU/yVF86cY5WctLmo59vC/gRfptwfzem/wDnW/uPftuy1HTqV1V1SFCrcV6qkowqyhTjGNOMIrLg2ua6JPxA+XsXlx7Vqvxurh/1ky6uKMbmhKFxFSjJNSjJZTT5NNPqsET2aaJe7Y052+qU6Lg6kp+kp1W2uLGU4uC71495dAYtqNpW7Jdx+n0xSqafWklUp5zwPui89JL6Mn1+a+5lJtfVaOu9ptzV02calOdlQ5rn9NtxkusZLKzF813l7qFlT1KynSvYqdOcXGcX0aZnnZ9savtHedw169rOnilV4o5+dGShOOc8SWVnGHjPLOEHF7M6n+RO+bnTdS9WNVp28n0ljPo+f1oPHtg11NlJzeezaG7bRK9zCpDnSrQ5Tg+vvjnDx5ZWHzOBa1dc29HgrUaOo01yjUjVVCrjxnx8m/Zl+bA0Ile0CxWv6JWsqKzVnSlVhz5KVOUHBS71xS5L2PwOdPcmr3Pq2OkKm39OtdUuGPm4x9aS9h9WyNvXdhqVzdbprU6tevGnFKnnhpwhxvhjlLlmS5Jd2cttsDkdie5I6htxWld4rW2Y8L5N08vhePq54Gu7hWeppBnm8uzl32qfLNq1fk12nxPqoTl+c8J8Mn38mn3rm2fLb7k17T1wahpkK7XL0lOrCCl58pS+6PsQGmmRb3f+WvaVaWVhmVO1bncyXSPOEppvxShGHtqNdzOxVjru5IcFSNDTaT5Tkp+mrY+o4vhXxi/Mpdq7WobS0xw0uLlN86k5NcdWXP5z6dW8LosvzAhtzvPb5p/6iP3XZ+d57YrbM1f8Z7OWILLubdZ4eF85NJfyb6tfRfNcly+nV9t6le9olHUaVCgo0VGKpuu8yilUTbap4T/KPx6I0y2nKtbp3MOCT6xypY966oDm7V3FR3Ro8a+nPk+Uov50J98Jef2Pk1yZN9trx2fVf1lH9pE5msbbr7G1eV9syDqUJfxqyXfHq5UkvDm0lzXcmso87lvZ9pu1nT2oqMoOUHOVSrwTg4tS4HTUHh5728d6znIFlsaXFsyzf/T0v/RHSr0qdC4detycYOLlnlw54ufv+8gtGttd0jSaVChT0+UaUIwi5Tq5aisLOFjOD9ahZ65rEYUr+NjCl6WlKq6c6nE4RnGbisrHPAGigAAAAAAAAAAAAAAAAAAAAAAAAAAAAAAAAAASWrbAt7zU3c6dOraXD61beXBxePHFpxl8CtAE5pek39rXXy7UFWpru+TQhN+2Snj4RRRgAAAAAAAAAAAAAAAAAAAAAAAAAAAAAAAAAAAAAAAAAAAAAAAAAAAAAAAAAAAAAAAAAAAAAAAAAAAAAAAAAAAAAAAAAAAAAAAAAAAAAAAAAAAAAAAAAAAAAAAAAAAAAAAAAAAAAAAAAAAAAAAAAAAAAAAAAAAAAAAAAAAAAAAAAAAAAAAAAAAAAAAAAAAAAAAAAAAAAAAAAAAAAAAAAAAAAAAAAAAAAAAAAAAAAAAAAAAAAAAAAAAB/9k="/>
          <p:cNvSpPr>
            <a:spLocks noChangeAspect="1" noChangeArrowheads="1"/>
          </p:cNvSpPr>
          <p:nvPr/>
        </p:nvSpPr>
        <p:spPr bwMode="auto">
          <a:xfrm>
            <a:off x="298632" y="-42566"/>
            <a:ext cx="295276" cy="304225"/>
          </a:xfrm>
          <a:prstGeom prst="rect">
            <a:avLst/>
          </a:prstGeom>
          <a:noFill/>
        </p:spPr>
        <p:txBody>
          <a:bodyPr vert="horz" wrap="square" lIns="89727" tIns="44863" rIns="89727" bIns="44863" numCol="1" anchor="t" anchorCtr="0" compatLnSpc="1">
            <a:prstTxWarp prst="textNoShape">
              <a:avLst/>
            </a:prstTxWarp>
          </a:bodyPr>
          <a:lstStyle/>
          <a:p>
            <a:pPr defTabSz="1001677"/>
            <a:endParaRPr lang="en-US">
              <a:solidFill>
                <a:prstClr val="black"/>
              </a:solidFill>
            </a:endParaRPr>
          </a:p>
        </p:txBody>
      </p:sp>
      <p:sp>
        <p:nvSpPr>
          <p:cNvPr id="354310" name="AutoShape 6" descr="data:image/jpeg;base64,/9j/4AAQSkZJRgABAQAAAQABAAD/2wCEAAkGBhQSEBUUEhMQFRAVFhcWGBUWFxcWFhQVFxQWFxcSGBQYGycfGBkkGhUVHy8gIycpMCwsFx4xNTAqOSYrLCkBCQoKBQUFDQUFDSkYEhgpKSkpKSkpKSkpKSkpKSkpKSkpKSkpKSkpKSkpKSkpKSkpKSkpKSkpKSkpKSkpKSkpKf/AABEIAGsB1gMBIgACEQEDEQH/xAAcAAEAAgIDAQAAAAAAAAAAAAAABwgFBgIDBAH/xABTEAACAQMABgMICwwIBgMBAAABAgMABBEFBgcSITFBUWEIExQicYGRsyUyNUJSVHJzdKGyFiMzYoKSlKKxwdLTGCRDU2OTo9FEZIO0wvAVF1U0/8QAFAEBAAAAAAAAAAAAAAAAAAAAAP/EABQRAQAAAAAAAAAAAAAAAAAAAAD/2gAMAwEAAhEDEQA/AJxpSlApSsDp7XqxsuFzcwow95nek/y0Bb6qDPUqLr3uh9HIcIl3L2qiKv67g/VXjXukLTptbvHljP8A5UEu0qNLHugtGSHx/Cou14sj/TZj9VbdobXmxu8C3u7d2PJN4K5/6bYb6qDO0rrublY0Z5GVI1BZmYhVVQMlix4AAdJrC/d9o74/YfpEX8VBnqVgfu+0d8fsP0iL+Ku601ysZXWOK9s3kY4VEmjZmPUFDZJoMxSlKBSsLfa6WMMjRy3lpHKvBkeVFZTjOCpORwNdH/2Jo34/Zf5yf70Gw0rXDtG0b8fs/wDNT/euDbTNGD/jrT/MB/ZQbNStSk2saKXnewebfb9i1kdW9dbO/MgtJhKYt3fwki7u/vbvF1Gc7rcs8qDOUrruZwiM5zhVLHHPAGTjt4Vp2qe1yx0hP3iEyrKVLKJVCb+OYUhjlgOOOoHqoN1pSlApSlApXl0jpWG3TfnliijyBvyOqLk8hvMQM8Dw7Kxf3faO+P2H6RF/FQZ6lYH7vtHfH7D9Ii/irKaO0rDcJvwSxSx5I343V1yOY3lJGeI4dtB6qUrz32kI4ULzSRxxjm7sEUeVmOKD0UqP9K7c9FwkgTSTEdEMZI/OfdU+Y1g5O6Qs8+LbXhHb3ofUHNBLlKii27o2xJw8F4naFjYesB+qtl0Rte0XcEBbtEY+9mDRebecBfQaDcqUpQKUrXtO7QLCzJFxdQq45oCXkHljQFh5xQbDSouvO6I0chwiXknaqIo/XcH6q6Iu6PsSfGt70DrCxH6u+CglilaboPa9oy6IVblY3PvZgYj5N5vFJ7A1biDnlyoPtK+M2Bk8hWEk160epIa+sQw4EGeIEHqILcDQZylYH7vtHfH7D9Ii/iridoGjvj9j/nx/xUGwUrDWeudjKwWO9s3Y8lWaMsfIu9mszQKUpQKVgJdftHKxVr6yDAkEGaPII4EHjXD/AOxNG/H7L/OT/eg2Kla4do+jfj9n/mr/AL11ttN0YP8AjrXzOD+yg2elahJtb0UvO9h8wdv2Kazerus9vfRGW1k75ErlC266+MArEYdQeTLx7aDKUpSgV4NN6chs4GnuJFjiTmT0noUAcWY9AFe13ABJIAAySeAAHMk1VXabr5JpW93Y97wVG3IIxnxsnHfSvS7fUMDryGe1s2xX2kpvBtHLLFE53VWPjcS/KZfaDHHC8uOSay2q/c7SSASaQnKE8TFFhn4/ClOVB8gby1IGy7ZxHoy2DOqteyKDLJwO7nj3lD0KOnHtiM9QG8UGkaP2M6KiA/qokPwpHdyfMW3fQKyEmzHRhGDY2vmQA+kca2elBGmndgOjplPeBLbSdBRi6Z7UkJyOwEVDdvqfJZaet7OUqxFzb4Zc7ro0iMGAPLhzHQQatfUXa7aCzrJombHBxIp8tuHlBPmf9WglAjI7DUc7T9nVi9hdTrbxR3EUTyrJGO9klBvHeC4VsgEcQedSPWB1+XOir76LP6pqCrGo+h0u9I21vLnvUkqq2DglRxIz0ZAxntq1ug9ULSzH9WtoYjjG8qjfPlkOWPnNVk2RrnTVn84T6I3NWzoFKUoMVpvVW0vBi5t4ZeGMso3h5HHjL5jVUNfNDJaaSuYIsiKOUhASSQpAYLk8TgHGT1VcSqnbX1xpu7+Wh9MUZ/fQSFqlsFtLqxt7iS4uxJNEkhCGMKN4ZwAUJ6eust/RwsfjF9+dF/Lrednoxomx+iweqWtgoIfu+5utSp73dXSvjgXEbjPaAqnHnry9z3o17e50nDKMSxNCjD8ZWnBx1jqNTVWJsNXI4by5ukJ37lYQ69G9CHAfPWVZR+T20GRukzGw61I9INUntrpo3WSNmWRCGVlOCrA5DA9BBq7bjgfJVStn2pg0ldS2++UcQSOjdAkV0C7w6VO8QcdeejFBPmyvaUmk4N2Qqt7EB3xOW+OXfkHwSeY6CeojO91TdTdaJvvfQ3cD/wDvYyMp8hBqz+z7X2HSlsJEws6YEsWeKN1jrQ4OD5uYNBtNKUoOu4t1kUq6q6HgVYBlI6iDwNQrtz1Bs7eyF1bQJDL35VbveVRlZX4d7Hig5A4gDpqbqjbb+udDnsmiP1sP30Gr7CtQ7O5s3ubmBJpROyL3zLIqqiH8H7UkljxIPIVNlvbJGoSNVRBwCqAqgdgHAVHHc+LjRHluJT9UY/dXp2xbRP8A462EcJHhk4IQ/wB0g4NNjr6F7cn3uKDo2l7ZItHloLcLNe9OfwcPy8e2b8QecjkYv0NqZpXT8nhFxK4gJ4TTZCAZ4iGIYBHyQBwPHNc9juzr/wCSuGuboFrSJuIOfv8AKfG3CekDIZuvIHScWViiCqFUAKAAABgADgAAOQoIz0L3Puj4gO/me4fp3mMaZ7FjwR52NbDFsn0WowLKDz7zH0lia22lBoOlNh2i5lIWBoWPv4pHBH5Lll+qoH2gbP5dFXKo7b8MnjRS4xvAEbykdDDIyO0Hpq21aDts1e8J0U7KpaW3dZlwMnAO7IOvG4xP5IoN8TkPJWN1k1lgsbdp7lwka8B0s7dCIvvmOOXlJwATXumuFjjLuQqIpZmPAKqjJJ7AAaqlr/rnNpe+yocxBu928I5gM2Ad3+8c4z5hyAoM/rHtS0jpefwayWWOJzhYoT98cdckoxgY5gYUDnnnWxas9zllQ1/cEE8e9QY4dhlYEZ8i+c1IOzXZ7Hou1AwrXcgBmk7efe1PwF5dp4+TcaDQ7fYfolRg2zOetpps/quB9VePSWwLRkg+9rPAetJC31Sb3CpIpQVm1z2GXdmrSwHwqAcTuKRKg62iycjtUnyCsXqHtWutGsq7xmtM+NA54AdcbH8GewcD0jpq1tQrts2VoY3v7RArrlp41HB16Z1A5MObdYyeYOQlbVvWSC+t1uLd96NvMyMOaOvQw6vIRkEGvNrNqRZ36EXMCM2MCQeLKvyZBx8xyOyq4bJ9fG0bervsfBJiEmXoXjhZvKpPo3h1VavPCgpnrXoXwO9ntwxYRSsgY8yoPik9uMVMuqmwG0ms4Jria6MssSSERsiKu+obdAKMTgEDOeiow2q+7N588fsrVoNT/c60+jQepSgifWfuc1EZawnkMgGRFPukP2CRQN0+UY7RWpaibUbvRVx4Pdd9e1VtySF8l4MHBMeeII+ByPHkeNWcqAO6N1eWOeC6QAGZWjkx0tHulGPWSrEeRBQT1aXSyxrJGwaN1DKw5MrDIYdhBFdtRrsA0u02idxjnvEzxD5BCyD0GRh5AKkqgwGsGoljeg+EW0LOf7QDdk8vfFw3pNVDvLfcldM53XZc9e6xGfqq7dUu04mL2cf48g/1GoJ1h7nGyKjNze5wM4MQGcdA72cemuf9HCx+MXv50X8upYQcBX2ghTTvc5RLA7WtxOZlUlUkCEOwGQmVC4zyz21me52XGipQeYu5PVQVKVYjV7VtLPv4jJ3Z7h7jdwAEaRUDKMdGUJ8+Oigy9KUoNF21adNtoebdOHmKwA9kmd//AE1ceeoV2H6DFzpiMsMpArTkdq4VPQ7qfyakPukpiLO1XoM7N51jIH2jWB7myIeFXbdIhQeYyZP2RQT/AEpSgUpSgV1S2qMysyKXQkoxAJQlSpKnoJUkcOg120oFYTXcexl79Fn9S9ZusNrp7m3n0Wf1L0FaNjg9m7T5b+pkq2FVR2Ne7lp8qT1EtWuoFKUoFVS2zD2cu/lRf9vFVraqnto93Lvyxf8AbxUFjtQR7FWP0S39SlZ6q56G7oCe3toYFtYGWGJIgS75IRAoJ7TivZ/STufilv8AnvQTtpTScdvBJNK27FEhdjzwqjJwOk9ld8UoZQw5MAR5CMiqxa67aLnSNsbYxRQxMQX3CxZwpyEJJ4LkA8ugVZbRf4CL5tPsig9VVx7n8ezMv0eb1sVWONV07n8ezM30eb10NBKm07ZrHpSDK7qXkYPepOgjn3p+tCen3pOR0g1x0TpW70RfbyhormFirxtyYcN6Nx75Tw5dhB5Gri1H21XZemkou+whVvo18VuQlUf2Tn9jdB7DQbDqTrpDpO2E0JwwwJIictE+PanrHSG6R5wNgqn2rOstzom930DJIhKSwvkBwD40bjo8vQeNWo1S1sg0jbLPA2VPBlPto3xxjYdBH1jBHOgzNR1t7HsNJ87F9upFqPNvPuLJ85D6wUHVsBHsOvz0v7VqC9o+shvtJzzZzGHMcfUIoyVXHlwW8rGpl2S3Ri1alkHNBdOPKqk/uqv2ibcSXESHk0iKfynA/fQW32f6AFlo23gxhhGGftkfx3/WJHkArYa+CvtApSlApSlBG23rT5t9FGNTh7mQRcOfewC7+ndC+R6jDYHq8LjSnfXGUtkMg6u+MdxPRlmHagrZO6XlO9Yr0Ynbz5hH/vlru7mdBu3x6d6AebExoJupSlApSlArjIgYEEAgjBB4gg8wR1VypQU7181e8B0jcW49oj5T5twHTj0+KwHlBqy2ynTZutEWzscuqGJuvMRKAntKqp89Q/3RdoF0nE4/tLZc9pWSRc+jd9Fb13OkpOipQfe3TgeQxQn9pNBDm1X3ZvPnj9latBqf7nWn0aD1KVV/ar7s3nzx+ytTjq5tZ0XFY2ySXaB44IlZdyUkMsSgjgnHiDQSNUE90lptC1rbKQXTflcfBDYVB5Thz6OusprX3Q8CIy2EbyyngJZAUjX8YIfGfyHdqP8AVHZ7faauTcTmRYHbeluXGC/4sQPtjjgMeKuOwAhKXc86OaPRTOwwJp3Ze1VVI8/nI/oqUK82jNHR28KQxKFijUIqjoUDA49J7emvTQKpnrAPZC4H/My+uarmVTPWZ8aQuT1XMx9EzUFzBSq//wBJK5+KW/570/pJ3PxS3/PegnPSumIrZVaVt0PJHEvAkl5HCKoA7T6ATXtqtF9tSuNK39gkiRxQx3cLBELHecyoAzFjxwCQPlGrL0ClKUETd0dZb2j4JB7y4APYHjfj6VHprTu5yvQukZoyfwluSO0pIhx6GY+apm2iavG90ZcQKMyFN6MdckZDoPOV3fyqrBqJrD4BpGC4OdxHxJ82wKScOkhWJx1gUFw6VxjkDKGUgqQCCOIIPEEHqrlQKUpQR9p/a54ET4Ro3Scag43ysZjP/UWQr9dYT+khZfFrz/S/jqWLi3V0ZHAZGBVlPEMpGCCOrBql0tmEuTE3ELKUPaA+6f2UFndVNqA0g6iCw0h3onBmZYxEo6SXL4OOpcnsrPa6n2NvPos/qXrLwxBVCqAqqMBQMBQOAAA5ACsNrycaLvfos/qXoK2bG/dy0+VJ6iWrX1U/Y6fZuz+W/qZKthQKUpQKqnto93Lvyxf9vFVrKqjtkPs5d/Kj9RFQWO1EjB0XZHA//kt+gf3KVne8r8FfQKweoB9ibH6LB6paz9BHO3LVpZ9FPKqL363KyBgBvbmd2Rc/B3W3sfiCt90Z+Ai+bT7IrumhV1KuqsjAqysAVZSMFSDwII6K5AY8lB9NVz7n8+zM30eb10NWMNVw2AN7MydtvN6yKgsfSlKCM9ruyoaQQ3NsoF8i8RyFwoHtD+OB7VvMeGCsHak653GibvfQNu53JoGyodQeKkH2rg5wcZBz0Eg29qJtsWybwtWvLNP62ozJGP7dQOYH96B+cOHPGQkbVzWKG+t0uLd96Nx+UrDmjDoYdI/aCDWnbefcWT5yH7YqDdnm0CbRVzvDea3cgTQ8t4D3wzycdB8xqY9sOm4rvV7v8Dh4pJISGHy+KkdDAjBB5EUHHZBZmbVySIc5PCkH5Slf31XmwuO9yo/wHVvzWB/dVktgB9hx89L/AONQptU1XNjpOZMYikYzRdXe5CTuj5Lby/k0FsYpAyhgcqQCD1g8Qa51oWxfWsXmjI0J+/2wELjp3VH3t/IUAGetWrfaBSlKBSlKCF+6V0eTBaTdCSSRk/OKrD1TViu5r0kFuLuA85I45B/02ZT60VIOvcK6Utb+xiVjNarE4bhgzlWlES9u6ApP+L2Gq76j6zHR9/DcYJVGw6jm0bDddcdeCSO0CguJSumzu0ljWSNg0bqGVhyZWGQw8oNd1ApSlApSuq6uVjRndgsaKWZjwCqoyWPYACaCu3dF3gbScSD+zt1z2FpJGx6N0+epC7n6xMeh94j8LPK47QAkf7YzUFayaUk0ppSSSNWZ7iYLEnTu5CRJ5d0KD56tbqzoNbOzhtlwRFGqk/CbGWfzsWPnoKubVfdm8+eP2VrftP7E0l0Xb3NgrC58HjkkiLM3fi0asxTeJ3XyT4o4HlwPPQdqvuzefPH7K1Z/U/3OtPo0HqUoK37K9ZbWzu9y/toHidgO+yRhnt3HDe8YcF6D0jn0EG00TAqCpBUgEEciOggjoqKdruyEXYa7s1AuwMyRjgJwOkdUv2vLz1rYztSNu66PvWIizuwyPwMLZx3l88kJ4DPtTw5HxQn2lKUCqaawn2RuPpUvrmq5dUx1gb+v3B/5iX1rUFyxCvwV9Ap3lfgr6BXIV9oIv2t6tqbrRl2iKHS9gikIABZXkUoWPThkIHy6lCuua3VwA6qwBVgGAIDKwZWAPSGAIPQQK7KBSlKBVctt2zhrWdr2BSbWZsyAD8DKx45HQjHiD0EkcPFzY2uu4tlkRkdVdGBVlYAqykYKkHgRQQjsZ2tIkaWN64Xd8WCZj4u70Qux9rj3pPDHDhgZnEGoN157nw7zS6NYYPHwaRsY7I5DzHY+PlGtP0brlpjQpEcgmWJeAiuUZovIjHBA+Q2KC0dKg2y7pY4Amsct0mObAP5LIcemuN/3SrYIgslDdDSS7w/MVBn86gm+6uljRnkZVjQFmZjgKoGSxPQAKpdpO8ElzLKucNK7jrwzlh+2ts0rrNpfTR3N2eWLP4KCNhCPlY54PS5OK2XVTueLiUh76RYI+mNCHlPZvDKJ5fG8lBYKCTeVWHIgH0jNYLaAfYm++iz+qastgW8HASMsUeAFBd2CLgAAcWY485qLdfNdb+6tpba10RpBUmQoZZY2BCtwbEag8SMjJbp5UET7JWxpqz+cI9MbiraVUew1J0tBKksVnfJLGwZWET5VhyPKtt+6HWn4N/8Aosf8qgsXUe7YdZTBFbW0bES3VxGpwSCIkkQvxHEZYovaC1Rt90OtPwb/APRY/wCVXgg0Jpm70lazXtvfPuTQgu8RVUjEqk8AoVQOJPCgszVTtrjZ03efOKPRGg/dVg9aNeprZ2jt9G6QunX3yxlYTwzwkwSefQvnqv8ArFqrpW8uprl9H3avK5cqInwueSjI6Bgeagsbs7PsTY/RofVitiqtOir3WS2hSGGPSCxRjCr4Orbo6stGTjz16/uh1p+Df/osf8qgsXUd7QNZSNKaLso2IL3CzygEjKKSqKccwTvnH4gqOPuh1p+Df/osf8quOpmgNKS6ct7q+t7wkSZeWSNgAFRsdACjkMCgsVIfFPk/dVbO5/f2YPbBL+1D+6pP1l2i3m46WWiNIuxDKJZYmRQSMBwgBLDsJWok1I0PpXRt4lymjbuTdDKUMbqGVhgjeA4Hkc46KC0VK1rVbXCS6O5LYX9rJu5zNH96OMcBL1+UCtloFKUoIT217Kt4Pf2aeOMtcRKPbDmZ1A6fhDp9tzzmGINOTJbSWwc+Dysrsh4jfTk46jjgccxjPIYunVdNtGy7wRzeWqf1SRvviKOEDseYHRGx5dROORAoN97np86IPZcSj9WM/vrO7Ttn66UtN0bq3UWWhc8snnGx+C2B5CAejB1vuc5c6LlX4N0/1xQ1KtBUfVfWO60JpAlkZXQ97ngfhvpnJXsPIqwz0HiDxs/qtrdbaQgE1tIGHDeU8Hjb4Lr0H6j0E1jtednFrpRPvylJ1GEnTG+v4p+GmfentwRnNQfpPZdpbRU3frXvsgXlNak72Opoh42OsYYdpoLNUqu+iu6EvoPEu4IpivAkgwSZ/GwCv6orM/0mB/8Antn6QP5VBN9YHXTXCHRtq88pG9giOPPjSyY4IB1dZ6Bk1DOk+6KvJfFtraCIngCS0z5/FHijPlBrXPuL01paXvs0Vw5P9pP96RV/FD4wvYg81BL2wovJYz3MpzLdXUsjN18EXh2bweo8227NmtZ2vbdCbWVsyBR+BlY8SR0Ix4g9BJHDxczXqBq21ho6C2co0kYbeKZKlnkZzgkAkeNjl0Vnp4FdSjqrIwKsrAFWBGCpB4EEdFBXHZLtc8AxbXZZrInxXGS0BJ48OZjJ4kDiDkjOSKsTY38c0ayROkkTDKuhDKR2EVC2vfc/Es02jCMHibZzjHZFIeGPxW/O6KjO3vtJ6HlIU3Vq5PFWBCOevdYFH8vGgt7Sq22fdD6RQYdLST8ZkdSfzHA+quVx3QukZBuxxWiMeAKxuzZ7AzkfVQWLurtIkZ5HRI1GWZiFVR1ljwAqvm13a8LwGzsifBc/fJeIM5B4Io5iPPHjxY45AccaNVtO6ZYGcT97zkNcHvMK/jLFgZ8qqalXUHYvbaPKzSnwi7HEMwxHGetE6x8I8erdoMJsU2WNbYvrtN24YfeYmHGJWGDIw6HIOAOgE54nAmA18ZsDPV5/qrTtYNobwgi20dpO5kHIi3ljjz2u6Z9CmgrztVPszefPH7K1aHU/3OtPo0HqUqsOnNVtKXVzLcSaPvQ80jSECCXA3jndGV5Dl5qlrULXu+t7aK2vNE6SIiQRrNFA7Eoowu9GwHIADIJzjlQS3URbYtknhIa8sk/rQGZYlH4cDm6j+9HV77y+2lPR2kVmjDqsqg+9ljkicHqKSKDXqoIa2LbVe+hbC8f78PFglY/hAOULE+/HQekcOY8aZahna/skMjNf2CkTjx5YU4FyOPfowP7TpIHPmOOd70bKtsy3AW1v3CXPBUmbgs3QFc+9k7eTdh5hL1Us02+buY/40h/1Gqy2se0W6jLJaaJ0hMwJAd42jjyPfAAFmH5tV/m2f6TZixsL3eYkn7y/MnJ6KC3cZ4DyCuVVxh05rQqhQukMAADNshOAMcSY8nymuf3Q60/Bv/0WP+VQWLqPJNZDNrPHaox71bW0hcA8DLIEJyBwOFKc+RLVGx1g1o+Df/oqfyqyuxjVy+j0vJcXkF0m/DKWllRhvSNJGeLEcSeJ81BO9KUoFKUoFcXjBGCAQeYPEHzVypQYifVCyc5ezs2PW0ERP1rXK31Us4zlLS0Q9awxr+xaytKD4qgDA5dVfaUoFMUpQMUxSlAxTFKUCmKUoGKYpSgYpSlAxTFKUClKUClKUClKUClKUClKUHmvNGxSjEsUUg6nRX+0DWO+4qwznwGxz1+Dw/w1mqUHms9GRRfgooox+Iip9kCvTSlApSlArhLCrAqyqynmCAQfMa50oMNJqZYsctZWRPWYIifSVr22WiIYfwMMMfzaKn2QK9lKBSlKBTFKUDFMUpQKUpQKizaXsVjvS1xZ7kV2clk5RznpJ+A5+FyPTzzUp0oK+aobWbvRUngelYpmjTxQWH36EdGCfwsfVx5ciRgVOOhNYbe8jEltNHKh+CeK9jLzU9hArq1j1Stb+PcuoUkA9qx4Onarjxl8x49NRje9zvuSd8sb6aFhyDrlh5JY2Uj0UEyV9xUQ2uoWsMPCPS0TD/EaST1kTVuuqWiNJRnev76GcYwI44VQZ+EZAFJ8m756DacUpSgUpSgUpSgUpSgUpSgUpSgUpSgUpSgUpSgUpSgUpSgUpSgUpSgUpSgUpSgUpSgUpSgUpSgUpSgUpSgUpSgUpSgUpSgUpSgUpSgUpSgUpSgUpSgUpSgUpSgUpSgUpSg//9k="/>
          <p:cNvSpPr>
            <a:spLocks noChangeAspect="1" noChangeArrowheads="1"/>
          </p:cNvSpPr>
          <p:nvPr/>
        </p:nvSpPr>
        <p:spPr bwMode="auto">
          <a:xfrm>
            <a:off x="298632" y="-42566"/>
            <a:ext cx="295276" cy="304225"/>
          </a:xfrm>
          <a:prstGeom prst="rect">
            <a:avLst/>
          </a:prstGeom>
          <a:noFill/>
        </p:spPr>
        <p:txBody>
          <a:bodyPr vert="horz" wrap="square" lIns="89727" tIns="44863" rIns="89727" bIns="44863" numCol="1" anchor="t" anchorCtr="0" compatLnSpc="1">
            <a:prstTxWarp prst="textNoShape">
              <a:avLst/>
            </a:prstTxWarp>
          </a:bodyPr>
          <a:lstStyle/>
          <a:p>
            <a:pPr defTabSz="1001677"/>
            <a:endParaRPr lang="en-US">
              <a:solidFill>
                <a:prstClr val="black"/>
              </a:solidFill>
            </a:endParaRPr>
          </a:p>
        </p:txBody>
      </p:sp>
      <p:sp>
        <p:nvSpPr>
          <p:cNvPr id="354312" name="AutoShape 8" descr="data:image/jpeg;base64,/9j/4AAQSkZJRgABAQAAAQABAAD/2wCEAAkGBhQSEBUUEhMQFRAVFhcWGBUWFxcWFhQVFxQWFxcSGBQYGycfGBkkGhUVHy8gIycpMCwsFx4xNTAqOSYrLCkBCQoKBQUFDQUFDSkYEhgpKSkpKSkpKSkpKSkpKSkpKSkpKSkpKSkpKSkpKSkpKSkpKSkpKSkpKSkpKSkpKSkpKf/AABEIAGsB1gMBIgACEQEDEQH/xAAcAAEAAgIDAQAAAAAAAAAAAAAABwgFBgIDBAH/xABTEAACAQMABgMICwwIBgMBAAABAgMABBEFBgcSITFBUWEIExQicYGRsyUyNUJSVHJzdKGyFiMzYoKSlKKxwdLTGCRDU2OTo9FEZIO0wvAVF1U0/8QAFAEBAAAAAAAAAAAAAAAAAAAAAP/EABQRAQAAAAAAAAAAAAAAAAAAAAD/2gAMAwEAAhEDEQA/AJxpSlApSsDp7XqxsuFzcwow95nek/y0Bb6qDPUqLr3uh9HIcIl3L2qiKv67g/VXjXukLTptbvHljP8A5UEu0qNLHugtGSHx/Cou14sj/TZj9VbdobXmxu8C3u7d2PJN4K5/6bYb6qDO0rrublY0Z5GVI1BZmYhVVQMlix4AAdJrC/d9o74/YfpEX8VBnqVgfu+0d8fsP0iL+Ku601ysZXWOK9s3kY4VEmjZmPUFDZJoMxSlKBSsLfa6WMMjRy3lpHKvBkeVFZTjOCpORwNdH/2Jo34/Zf5yf70Gw0rXDtG0b8fs/wDNT/euDbTNGD/jrT/MB/ZQbNStSk2saKXnewebfb9i1kdW9dbO/MgtJhKYt3fwki7u/vbvF1Gc7rcs8qDOUrruZwiM5zhVLHHPAGTjt4Vp2qe1yx0hP3iEyrKVLKJVCb+OYUhjlgOOOoHqoN1pSlApSlApXl0jpWG3TfnliijyBvyOqLk8hvMQM8Dw7Kxf3faO+P2H6RF/FQZ6lYH7vtHfH7D9Ii/irKaO0rDcJvwSxSx5I343V1yOY3lJGeI4dtB6qUrz32kI4ULzSRxxjm7sEUeVmOKD0UqP9K7c9FwkgTSTEdEMZI/OfdU+Y1g5O6Qs8+LbXhHb3ofUHNBLlKii27o2xJw8F4naFjYesB+qtl0Rte0XcEBbtEY+9mDRebecBfQaDcqUpQKUrXtO7QLCzJFxdQq45oCXkHljQFh5xQbDSouvO6I0chwiXknaqIo/XcH6q6Iu6PsSfGt70DrCxH6u+CglilaboPa9oy6IVblY3PvZgYj5N5vFJ7A1biDnlyoPtK+M2Bk8hWEk160epIa+sQw4EGeIEHqILcDQZylYH7vtHfH7D9Ii/iridoGjvj9j/nx/xUGwUrDWeudjKwWO9s3Y8lWaMsfIu9mszQKUpQKVgJdftHKxVr6yDAkEGaPII4EHjXD/AOxNG/H7L/OT/eg2Kla4do+jfj9n/mr/AL11ttN0YP8AjrXzOD+yg2elahJtb0UvO9h8wdv2Kazerus9vfRGW1k75ErlC266+MArEYdQeTLx7aDKUpSgV4NN6chs4GnuJFjiTmT0noUAcWY9AFe13ABJIAAySeAAHMk1VXabr5JpW93Y97wVG3IIxnxsnHfSvS7fUMDryGe1s2xX2kpvBtHLLFE53VWPjcS/KZfaDHHC8uOSay2q/c7SSASaQnKE8TFFhn4/ClOVB8gby1IGy7ZxHoy2DOqteyKDLJwO7nj3lD0KOnHtiM9QG8UGkaP2M6KiA/qokPwpHdyfMW3fQKyEmzHRhGDY2vmQA+kca2elBGmndgOjplPeBLbSdBRi6Z7UkJyOwEVDdvqfJZaet7OUqxFzb4Zc7ro0iMGAPLhzHQQatfUXa7aCzrJombHBxIp8tuHlBPmf9WglAjI7DUc7T9nVi9hdTrbxR3EUTyrJGO9klBvHeC4VsgEcQedSPWB1+XOir76LP6pqCrGo+h0u9I21vLnvUkqq2DglRxIz0ZAxntq1ug9ULSzH9WtoYjjG8qjfPlkOWPnNVk2RrnTVn84T6I3NWzoFKUoMVpvVW0vBi5t4ZeGMso3h5HHjL5jVUNfNDJaaSuYIsiKOUhASSQpAYLk8TgHGT1VcSqnbX1xpu7+Wh9MUZ/fQSFqlsFtLqxt7iS4uxJNEkhCGMKN4ZwAUJ6eust/RwsfjF9+dF/Lrednoxomx+iweqWtgoIfu+5utSp73dXSvjgXEbjPaAqnHnry9z3o17e50nDKMSxNCjD8ZWnBx1jqNTVWJsNXI4by5ukJ37lYQ69G9CHAfPWVZR+T20GRukzGw61I9INUntrpo3WSNmWRCGVlOCrA5DA9BBq7bjgfJVStn2pg0ldS2++UcQSOjdAkV0C7w6VO8QcdeejFBPmyvaUmk4N2Qqt7EB3xOW+OXfkHwSeY6CeojO91TdTdaJvvfQ3cD/wDvYyMp8hBqz+z7X2HSlsJEws6YEsWeKN1jrQ4OD5uYNBtNKUoOu4t1kUq6q6HgVYBlI6iDwNQrtz1Bs7eyF1bQJDL35VbveVRlZX4d7Hig5A4gDpqbqjbb+udDnsmiP1sP30Gr7CtQ7O5s3ubmBJpROyL3zLIqqiH8H7UkljxIPIVNlvbJGoSNVRBwCqAqgdgHAVHHc+LjRHluJT9UY/dXp2xbRP8A462EcJHhk4IQ/wB0g4NNjr6F7cn3uKDo2l7ZItHloLcLNe9OfwcPy8e2b8QecjkYv0NqZpXT8nhFxK4gJ4TTZCAZ4iGIYBHyQBwPHNc9juzr/wCSuGuboFrSJuIOfv8AKfG3CekDIZuvIHScWViiCqFUAKAAABgADgAAOQoIz0L3Puj4gO/me4fp3mMaZ7FjwR52NbDFsn0WowLKDz7zH0lia22lBoOlNh2i5lIWBoWPv4pHBH5Lll+qoH2gbP5dFXKo7b8MnjRS4xvAEbykdDDIyO0Hpq21aDts1e8J0U7KpaW3dZlwMnAO7IOvG4xP5IoN8TkPJWN1k1lgsbdp7lwka8B0s7dCIvvmOOXlJwATXumuFjjLuQqIpZmPAKqjJJ7AAaqlr/rnNpe+yocxBu928I5gM2Ad3+8c4z5hyAoM/rHtS0jpefwayWWOJzhYoT98cdckoxgY5gYUDnnnWxas9zllQ1/cEE8e9QY4dhlYEZ8i+c1IOzXZ7Hou1AwrXcgBmk7efe1PwF5dp4+TcaDQ7fYfolRg2zOetpps/quB9VePSWwLRkg+9rPAetJC31Sb3CpIpQVm1z2GXdmrSwHwqAcTuKRKg62iycjtUnyCsXqHtWutGsq7xmtM+NA54AdcbH8GewcD0jpq1tQrts2VoY3v7RArrlp41HB16Z1A5MObdYyeYOQlbVvWSC+t1uLd96NvMyMOaOvQw6vIRkEGvNrNqRZ36EXMCM2MCQeLKvyZBx8xyOyq4bJ9fG0bervsfBJiEmXoXjhZvKpPo3h1VavPCgpnrXoXwO9ntwxYRSsgY8yoPik9uMVMuqmwG0ms4Jria6MssSSERsiKu+obdAKMTgEDOeiow2q+7N588fsrVoNT/c60+jQepSgifWfuc1EZawnkMgGRFPukP2CRQN0+UY7RWpaibUbvRVx4Pdd9e1VtySF8l4MHBMeeII+ByPHkeNWcqAO6N1eWOeC6QAGZWjkx0tHulGPWSrEeRBQT1aXSyxrJGwaN1DKw5MrDIYdhBFdtRrsA0u02idxjnvEzxD5BCyD0GRh5AKkqgwGsGoljeg+EW0LOf7QDdk8vfFw3pNVDvLfcldM53XZc9e6xGfqq7dUu04mL2cf48g/1GoJ1h7nGyKjNze5wM4MQGcdA72cemuf9HCx+MXv50X8upYQcBX2ghTTvc5RLA7WtxOZlUlUkCEOwGQmVC4zyz21me52XGipQeYu5PVQVKVYjV7VtLPv4jJ3Z7h7jdwAEaRUDKMdGUJ8+Oigy9KUoNF21adNtoebdOHmKwA9kmd//AE1ceeoV2H6DFzpiMsMpArTkdq4VPQ7qfyakPukpiLO1XoM7N51jIH2jWB7myIeFXbdIhQeYyZP2RQT/AEpSgUpSgV1S2qMysyKXQkoxAJQlSpKnoJUkcOg120oFYTXcexl79Fn9S9ZusNrp7m3n0Wf1L0FaNjg9m7T5b+pkq2FVR2Ne7lp8qT1EtWuoFKUoFVS2zD2cu/lRf9vFVraqnto93Lvyxf8AbxUFjtQR7FWP0S39SlZ6q56G7oCe3toYFtYGWGJIgS75IRAoJ7TivZ/STufilv8AnvQTtpTScdvBJNK27FEhdjzwqjJwOk9ld8UoZQw5MAR5CMiqxa67aLnSNsbYxRQxMQX3CxZwpyEJJ4LkA8ugVZbRf4CL5tPsig9VVx7n8ezMv0eb1sVWONV07n8ezM30eb10NBKm07ZrHpSDK7qXkYPepOgjn3p+tCen3pOR0g1x0TpW70RfbyhormFirxtyYcN6Nx75Tw5dhB5Gri1H21XZemkou+whVvo18VuQlUf2Tn9jdB7DQbDqTrpDpO2E0JwwwJIictE+PanrHSG6R5wNgqn2rOstzom930DJIhKSwvkBwD40bjo8vQeNWo1S1sg0jbLPA2VPBlPto3xxjYdBH1jBHOgzNR1t7HsNJ87F9upFqPNvPuLJ85D6wUHVsBHsOvz0v7VqC9o+shvtJzzZzGHMcfUIoyVXHlwW8rGpl2S3Ri1alkHNBdOPKqk/uqv2ibcSXESHk0iKfynA/fQW32f6AFlo23gxhhGGftkfx3/WJHkArYa+CvtApSlApSlBG23rT5t9FGNTh7mQRcOfewC7+ndC+R6jDYHq8LjSnfXGUtkMg6u+MdxPRlmHagrZO6XlO9Yr0Ynbz5hH/vlru7mdBu3x6d6AebExoJupSlApSlArjIgYEEAgjBB4gg8wR1VypQU7181e8B0jcW49oj5T5twHTj0+KwHlBqy2ynTZutEWzscuqGJuvMRKAntKqp89Q/3RdoF0nE4/tLZc9pWSRc+jd9Fb13OkpOipQfe3TgeQxQn9pNBDm1X3ZvPnj9latBqf7nWn0aD1KVV/ar7s3nzx+ytTjq5tZ0XFY2ySXaB44IlZdyUkMsSgjgnHiDQSNUE90lptC1rbKQXTflcfBDYVB5Thz6OusprX3Q8CIy2EbyyngJZAUjX8YIfGfyHdqP8AVHZ7faauTcTmRYHbeluXGC/4sQPtjjgMeKuOwAhKXc86OaPRTOwwJp3Ze1VVI8/nI/oqUK82jNHR28KQxKFijUIqjoUDA49J7emvTQKpnrAPZC4H/My+uarmVTPWZ8aQuT1XMx9EzUFzBSq//wBJK5+KW/570/pJ3PxS3/PegnPSumIrZVaVt0PJHEvAkl5HCKoA7T6ATXtqtF9tSuNK39gkiRxQx3cLBELHecyoAzFjxwCQPlGrL0ClKUETd0dZb2j4JB7y4APYHjfj6VHprTu5yvQukZoyfwluSO0pIhx6GY+apm2iavG90ZcQKMyFN6MdckZDoPOV3fyqrBqJrD4BpGC4OdxHxJ82wKScOkhWJx1gUFw6VxjkDKGUgqQCCOIIPEEHqrlQKUpQR9p/a54ET4Ro3Scag43ysZjP/UWQr9dYT+khZfFrz/S/jqWLi3V0ZHAZGBVlPEMpGCCOrBql0tmEuTE3ELKUPaA+6f2UFndVNqA0g6iCw0h3onBmZYxEo6SXL4OOpcnsrPa6n2NvPos/qXrLwxBVCqAqqMBQMBQOAAA5ACsNrycaLvfos/qXoK2bG/dy0+VJ6iWrX1U/Y6fZuz+W/qZKthQKUpQKqnto93Lvyxf9vFVrKqjtkPs5d/Kj9RFQWO1EjB0XZHA//kt+gf3KVne8r8FfQKweoB9ibH6LB6paz9BHO3LVpZ9FPKqL363KyBgBvbmd2Rc/B3W3sfiCt90Z+Ai+bT7IrumhV1KuqsjAqysAVZSMFSDwII6K5AY8lB9NVz7n8+zM30eb10NWMNVw2AN7MydtvN6yKgsfSlKCM9ruyoaQQ3NsoF8i8RyFwoHtD+OB7VvMeGCsHak653GibvfQNu53JoGyodQeKkH2rg5wcZBz0Eg29qJtsWybwtWvLNP62ozJGP7dQOYH96B+cOHPGQkbVzWKG+t0uLd96Nx+UrDmjDoYdI/aCDWnbefcWT5yH7YqDdnm0CbRVzvDea3cgTQ8t4D3wzycdB8xqY9sOm4rvV7v8Dh4pJISGHy+KkdDAjBB5EUHHZBZmbVySIc5PCkH5Slf31XmwuO9yo/wHVvzWB/dVktgB9hx89L/AONQptU1XNjpOZMYikYzRdXe5CTuj5Lby/k0FsYpAyhgcqQCD1g8Qa51oWxfWsXmjI0J+/2wELjp3VH3t/IUAGetWrfaBSlKBSlKCF+6V0eTBaTdCSSRk/OKrD1TViu5r0kFuLuA85I45B/02ZT60VIOvcK6Utb+xiVjNarE4bhgzlWlES9u6ApP+L2Gq76j6zHR9/DcYJVGw6jm0bDddcdeCSO0CguJSumzu0ljWSNg0bqGVhyZWGQw8oNd1ApSlApSuq6uVjRndgsaKWZjwCqoyWPYACaCu3dF3gbScSD+zt1z2FpJGx6N0+epC7n6xMeh94j8LPK47QAkf7YzUFayaUk0ppSSSNWZ7iYLEnTu5CRJ5d0KD56tbqzoNbOzhtlwRFGqk/CbGWfzsWPnoKubVfdm8+eP2VrftP7E0l0Xb3NgrC58HjkkiLM3fi0asxTeJ3XyT4o4HlwPPQdqvuzefPH7K1Z/U/3OtPo0HqUoK37K9ZbWzu9y/toHidgO+yRhnt3HDe8YcF6D0jn0EG00TAqCpBUgEEciOggjoqKdruyEXYa7s1AuwMyRjgJwOkdUv2vLz1rYztSNu66PvWIizuwyPwMLZx3l88kJ4DPtTw5HxQn2lKUCqaawn2RuPpUvrmq5dUx1gb+v3B/5iX1rUFyxCvwV9Ap3lfgr6BXIV9oIv2t6tqbrRl2iKHS9gikIABZXkUoWPThkIHy6lCuua3VwA6qwBVgGAIDKwZWAPSGAIPQQK7KBSlKBVctt2zhrWdr2BSbWZsyAD8DKx45HQjHiD0EkcPFzY2uu4tlkRkdVdGBVlYAqykYKkHgRQQjsZ2tIkaWN64Xd8WCZj4u70Qux9rj3pPDHDhgZnEGoN157nw7zS6NYYPHwaRsY7I5DzHY+PlGtP0brlpjQpEcgmWJeAiuUZovIjHBA+Q2KC0dKg2y7pY4Amsct0mObAP5LIcemuN/3SrYIgslDdDSS7w/MVBn86gm+6uljRnkZVjQFmZjgKoGSxPQAKpdpO8ElzLKucNK7jrwzlh+2ts0rrNpfTR3N2eWLP4KCNhCPlY54PS5OK2XVTueLiUh76RYI+mNCHlPZvDKJ5fG8lBYKCTeVWHIgH0jNYLaAfYm++iz+qastgW8HASMsUeAFBd2CLgAAcWY485qLdfNdb+6tpba10RpBUmQoZZY2BCtwbEag8SMjJbp5UET7JWxpqz+cI9MbiraVUew1J0tBKksVnfJLGwZWET5VhyPKtt+6HWn4N/8Aosf8qgsXUe7YdZTBFbW0bES3VxGpwSCIkkQvxHEZYovaC1Rt90OtPwb/APRY/wCVXgg0Jpm70lazXtvfPuTQgu8RVUjEqk8AoVQOJPCgszVTtrjZ03efOKPRGg/dVg9aNeprZ2jt9G6QunX3yxlYTwzwkwSefQvnqv8ArFqrpW8uprl9H3avK5cqInwueSjI6Bgeagsbs7PsTY/RofVitiqtOir3WS2hSGGPSCxRjCr4Orbo6stGTjz16/uh1p+Df/osf8qgsXUd7QNZSNKaLso2IL3CzygEjKKSqKccwTvnH4gqOPuh1p+Df/osf8quOpmgNKS6ct7q+t7wkSZeWSNgAFRsdACjkMCgsVIfFPk/dVbO5/f2YPbBL+1D+6pP1l2i3m46WWiNIuxDKJZYmRQSMBwgBLDsJWok1I0PpXRt4lymjbuTdDKUMbqGVhgjeA4Hkc46KC0VK1rVbXCS6O5LYX9rJu5zNH96OMcBL1+UCtloFKUoIT217Kt4Pf2aeOMtcRKPbDmZ1A6fhDp9tzzmGINOTJbSWwc+Dysrsh4jfTk46jjgccxjPIYunVdNtGy7wRzeWqf1SRvviKOEDseYHRGx5dROORAoN97np86IPZcSj9WM/vrO7Ttn66UtN0bq3UWWhc8snnGx+C2B5CAejB1vuc5c6LlX4N0/1xQ1KtBUfVfWO60JpAlkZXQ97ngfhvpnJXsPIqwz0HiDxs/qtrdbaQgE1tIGHDeU8Hjb4Lr0H6j0E1jtednFrpRPvylJ1GEnTG+v4p+GmfentwRnNQfpPZdpbRU3frXvsgXlNak72Opoh42OsYYdpoLNUqu+iu6EvoPEu4IpivAkgwSZ/GwCv6orM/0mB/8Antn6QP5VBN9YHXTXCHRtq88pG9giOPPjSyY4IB1dZ6Bk1DOk+6KvJfFtraCIngCS0z5/FHijPlBrXPuL01paXvs0Vw5P9pP96RV/FD4wvYg81BL2wovJYz3MpzLdXUsjN18EXh2bweo8227NmtZ2vbdCbWVsyBR+BlY8SR0Ix4g9BJHDxczXqBq21ho6C2co0kYbeKZKlnkZzgkAkeNjl0Vnp4FdSjqrIwKsrAFWBGCpB4EEdFBXHZLtc8AxbXZZrInxXGS0BJ48OZjJ4kDiDkjOSKsTY38c0ayROkkTDKuhDKR2EVC2vfc/Es02jCMHibZzjHZFIeGPxW/O6KjO3vtJ6HlIU3Vq5PFWBCOevdYFH8vGgt7Sq22fdD6RQYdLST8ZkdSfzHA+quVx3QukZBuxxWiMeAKxuzZ7AzkfVQWLurtIkZ5HRI1GWZiFVR1ljwAqvm13a8LwGzsifBc/fJeIM5B4Io5iPPHjxY45AccaNVtO6ZYGcT97zkNcHvMK/jLFgZ8qqalXUHYvbaPKzSnwi7HEMwxHGetE6x8I8erdoMJsU2WNbYvrtN24YfeYmHGJWGDIw6HIOAOgE54nAmA18ZsDPV5/qrTtYNobwgi20dpO5kHIi3ljjz2u6Z9CmgrztVPszefPH7K1aHU/3OtPo0HqUqsOnNVtKXVzLcSaPvQ80jSECCXA3jndGV5Dl5qlrULXu+t7aK2vNE6SIiQRrNFA7Eoowu9GwHIADIJzjlQS3URbYtknhIa8sk/rQGZYlH4cDm6j+9HV77y+2lPR2kVmjDqsqg+9ljkicHqKSKDXqoIa2LbVe+hbC8f78PFglY/hAOULE+/HQekcOY8aZahna/skMjNf2CkTjx5YU4FyOPfowP7TpIHPmOOd70bKtsy3AW1v3CXPBUmbgs3QFc+9k7eTdh5hL1Us02+buY/40h/1Gqy2se0W6jLJaaJ0hMwJAd42jjyPfAAFmH5tV/m2f6TZixsL3eYkn7y/MnJ6KC3cZ4DyCuVVxh05rQqhQukMAADNshOAMcSY8nymuf3Q60/Bv/0WP+VQWLqPJNZDNrPHaox71bW0hcA8DLIEJyBwOFKc+RLVGx1g1o+Df/oqfyqyuxjVy+j0vJcXkF0m/DKWllRhvSNJGeLEcSeJ81BO9KUoFKUoFcXjBGCAQeYPEHzVypQYifVCyc5ezs2PW0ERP1rXK31Us4zlLS0Q9awxr+xaytKD4qgDA5dVfaUoFMUpQMUxSlAxTFKUCmKUoGKYpSgYpSlAxTFKUClKUClKUClKUClKUClKUHmvNGxSjEsUUg6nRX+0DWO+4qwznwGxz1+Dw/w1mqUHms9GRRfgooox+Iip9kCvTSlApSlArhLCrAqyqynmCAQfMa50oMNJqZYsctZWRPWYIifSVr22WiIYfwMMMfzaKn2QK9lKBSlKBTFKUDFMUpQKUpQKizaXsVjvS1xZ7kV2clk5RznpJ+A5+FyPTzzUp0oK+aobWbvRUngelYpmjTxQWH36EdGCfwsfVx5ciRgVOOhNYbe8jEltNHKh+CeK9jLzU9hArq1j1Stb+PcuoUkA9qx4Onarjxl8x49NRje9zvuSd8sb6aFhyDrlh5JY2Uj0UEyV9xUQ2uoWsMPCPS0TD/EaST1kTVuuqWiNJRnev76GcYwI44VQZ+EZAFJ8m756DacUpSgUpSgUpSgUpSgUpSgUpSgUpSgUpSgUpSgUpSgUpSgUpSgUpSgUpSgUpSgUpSgUpSgUpSgUpSgUpSgUpSgUpSgUpSgUpSgUpSgUpSgUpSgUpSgUpSgUpSgUpSgUpSg//9k="/>
          <p:cNvSpPr>
            <a:spLocks noChangeAspect="1" noChangeArrowheads="1"/>
          </p:cNvSpPr>
          <p:nvPr/>
        </p:nvSpPr>
        <p:spPr bwMode="auto">
          <a:xfrm>
            <a:off x="298632" y="-42566"/>
            <a:ext cx="295276" cy="304225"/>
          </a:xfrm>
          <a:prstGeom prst="rect">
            <a:avLst/>
          </a:prstGeom>
          <a:noFill/>
        </p:spPr>
        <p:txBody>
          <a:bodyPr vert="horz" wrap="square" lIns="89727" tIns="44863" rIns="89727" bIns="44863" numCol="1" anchor="t" anchorCtr="0" compatLnSpc="1">
            <a:prstTxWarp prst="textNoShape">
              <a:avLst/>
            </a:prstTxWarp>
          </a:bodyPr>
          <a:lstStyle/>
          <a:p>
            <a:pPr defTabSz="1001677"/>
            <a:endParaRPr lang="en-US">
              <a:solidFill>
                <a:prstClr val="black"/>
              </a:solidFill>
            </a:endParaRPr>
          </a:p>
        </p:txBody>
      </p:sp>
      <p:sp>
        <p:nvSpPr>
          <p:cNvPr id="384006" name="AutoShape 6" descr="data:image/jpeg;base64,/9j/4AAQSkZJRgABAQAAAQABAAD/2wCEAAkGBhQSEBQUEhQVFRQWFRUUFRcXGBcVFBUVFxQVFRQVGBQXGyYeGBkjHBUVHy8gIycpLSwsFR4xNTAqNSYrLCkBCQoKDgwOGg8PGiwkHCQsLCksKiwsLCwpLCwsLCwsLCwsLCwsKSwpLCksKSwsLCwsLCwsLCwsLCwsLCwpLCwsLP/AABEIAMIBAwMBIgACEQEDEQH/xAAbAAABBQEBAAAAAAAAAAAAAAAEAAECAwUGB//EADkQAAEDAgUCAwYFAwQDAQAAAAEAAhEDIQQSMUFRBWEicYEGEzKRofAjQlKx0RRiwRVy4fEzgsJD/8QAGQEAAwEBAQAAAAAAAAAAAAAAAAECAwQF/8QAIxEAAgICAgIDAAMAAAAAAAAAAAECEQMhEjEEQTJRYSJCcf/aAAwDAQACEQMRAD8AKYxXNak1qsAXKbiDU+VKE6QChKE6drUANCQajcP0p7toHdaVDorRrdWoMlyRhNpk6CUTS6VUd+WPNdHSoNboArQr4ITkYdL2fJ1PyRNP2fZuSVqKSfFE2wFnRaY2Vo6bTH5R8kSnVUKygYJn6R8lNuEZ+kKyU6ALauAo5RGvkgnYBn6R8kRKSAA3dJpn8qoqdCp7SFpJkqQ7MWp7P8OQtXozxpB8l0iiUnFBbOSqYZzdQQq4XXuYDqEHX6Wx20eSXAfI5uE0LVr9EI+Ez5rPq0HN1BChpodlUJoUoTQkMYhNCdKEAQIUHNVqiQgCjIkrYToATQpgJQnhSUKE4CsoYcuMBbOE6cG3NyrUbE3QBhOll13WH1Wvh8E1mgVwCeVqopGbbZIJ1EJ0xEk6inQBIKUqITpASSTAp5QAk6ZOgYkkkkrAZJJJOwGKZIpkCEUxTqKAEq6lIHUSppimBl4no4N227bLKrYdzT4guoKqq0gRBEqXGxpnLwktLGdLi7LjhZxCzaouyJTJ0kgGATKYCSAFCIwmDLz23KbDYbMe262aYAEBOEb2wkyVGkGiAFaHKtqmAtjMsCdSp4ghpAi+8X+eyrzJWBYAnUGlSQMdSUQpJWBIJ0ySVjokE6iXoKr1ITA+eyic1HbKjFy6D00oFvUQDDiL6IwFEJqatA4tdkwUnOA1VNeuGNJJgBY+Jx5dcGRws8uZY1vsuGNyN33o5CUyuUxFY/PbT/tWYPGVGuEHw/ssY+Wn2jV+OzpSmVGFxgeO41VxXZGSatHM1T2JMkkqskRUSU6YosCJKipEJi0oAiSgsZgA64sf3RZKaUxHO1KZBgqELcxeGDx32Kx6lMgwdVk1RaZAJJwE6RRr0KWUQFa0KAKfMtjIuBUsyozqQKVjotBSfVDRJMJmlB4uoCTMEcLLJkUFZpCHJ0aDKgiZsmrYsNE2XNNxb2iBpxsEzsWHi+sRe1tVyy8q/ijdYPs1ndeaCLWJi2vyWtRqhwBGhXA3LRtf9tl0nRMcT4XcW/zH0Tw525cZBkwpK0bqrr4lrBLjChVrhrSTYC5WJi8f7w2+G42mV0Zcigv0yhDkyGJ6o5ziJMbQqDUO4PluohtyGvaCZu7Qd1VVePhkufPxG0+QXnN8ts7EktIlUrkkEg9ijMJ1d7CC8kt30NlnOcAIIPlNwdgmqukAHwkfIoi+LtA1apmz1bqbalMBvIkHhZ7X7T6f4We42ve2XwmxEmJMq9rvC3QgWgaja6WWTm7YQSiqL3VRGqi3FHQFVDAEHMSL3AP33V2DaA28SN/WyySNGwjA9QDHB3Gsbytyh1Wm8WdHY2K5NznT8JN9dPuyt9+YEga+XoSujHllj12YzxqZ1zsQ0akD1UwZXF4qmSRUYZ/U2f2PK2OkdaYWgAyPkRyCOy6Y+SnKmYPBStG4okpSokrqMBEpzVMRNhoFAqBKAomVW4JZkxKdioiXIXGYfMJGo+qKKrNkxGPCS0X4IEyko4FciWZMXqmpUTNcqbEglrlcxDMV7CkUWVH2QBw5JPGsq3GPNo+Xohf6ojbReb5E7lX0dmGNKxq1G0A7/JBYxlyTcjX/ALWkKwI1bf6euiHx9WnPgdbKJnc3lc3+GtmXlkiD3/kLQq9SLchOrdBoIPKzGUi6XQGicokzbmyuLba6DdaRtOxOmqYfiqr6jQ585ZBAGkfYQtTHtDiQwREQb35EbqyjjYZDjmAFgLeg7IYsEgib6eU3kqZSk5XY4pJAgBeSRIHJ53PbyVwqOAECCBrGp5Un0s0kGCCb7RGw3KKEvA2DGgGYB8yT6aaoqh9jYDBhxmsYGuobmnueFZVw7b5GyAbGdYvY7pwGtN3Hb1vMIpzgBLbWHz+whS0S1szsJgmhxgRAnv5j+AtN9TNSFMWHMQdZ15QFXClxz5jljTjdX4WoROZ24F9b7g+qdv0FWM6ho1pHrJPzKHdnD/E2KYiDbxfqMDQaC/dH5xBgRIjsDcFDlxccjPE55DZGjZF3EcDspWyuh3YpvxGANh6cILEk5vCJEDuOxUf9Be5xa8VCW638IPNo9ENRwwY8mnVeIMFvxBx2EumNwT2QotPYa9BHvbCRHEWJgX19EKcEWuD2Wk3BuO8d0S2rmeQZIE2M2O0fVWV2e7EExIzAd9hCr0CNDoWMLg4klpBuDuBvC2cPiQ8Sub6ZTIfmP5rHgjt3Wiyrldb+BK1w5uOn0ZZcd9GwoOKpwOJLrOieyvevQjJSVo5HFrTKnFV51JxVblVkkw9NmVDina9OwaLg5JRDkkCozi9WU3oJ9ZSZUUF0aTaisa9BU3q9rlQieLd4bGDzrHKxmVCSRN58p21C08YDknYa7IJ1IEDbvpdeX5E056O3DFqI5bkOs3tFwhcUyQ6DtcH0/cK5tFxdaxB10BnayY4N03Ik6m5Eevks0i7B24e2azbevkmzzAOp0B3T1XnQGANdLp6cHl0mZ8ldkhODptEuddxsG2000+SJGHkZjYcdwFXRq7R6lPVxjXOiC6LQdJ0kjzWfyeyugdrNexm244+oRNXIYBaOZ020zcJHDwJgxpPf9I4ScTlGa0bCD6JsEwTF0nNtTDA0mRAJy9hBggqmgHmZAbwQ5xPloNeUUa0C06zpbbTyvdE4emDoRG5M24mBPZJXZdoBbi8jg3xCZI0IMQSAdZGsEcpPxAqmWx4TlN9CNZ3siuoYZuV2YgjNqJaZnY6oZjWMqZmsc0lobAAgtH6ybGJ9EOmhe7DgcoJ176yNRon6I1vvC/QMIaCRdznAgX2AE3/i49Y3kmWiSW5YE6iCQJ0+qpeZkAQBOmsabW3+qI6YntG1jK+WtLRMgioQZzSJB4lcvjuozVquY0mC4NPhDSdDBmXCZuNYWjSrOPhcYOok67fZVJwxcyAyL3mLTNgOFtdkJcRqXTXtaXPBNpLj4YG0X/blWDp4aMzwSSb8x2cUzaDxlvUseTFgddjcBF06UgBzg4Gd7gcdoWcmNFjC1rQGtkDebp332MQmdRlmaxIJMTs2RfuqnVS2x9DMfMFRJNFLYThKwa8bTI9VpufK5+tiBAgg3vv96q49TIbAudBK6cGbiqkY5cdu0aj3KouUaNXM0EqDyu5O1aOZqtCc5QD7qBqqs1E7FQbmSVTXplZNHPVsTJFoRdB+iGxTJT4OpdR0X2bFI2VjXIVj0XTonKHHecvdRLIoq2NRb0hqAzNImQAW9tShMU17dAHDeBcf+u4+4UazTJAe5pm+WB5bIOs33J9417yACXNcc2a+g4PkvKbUmdyXEl/UkOlkFuaDEg3aJBR7XB0yJmwG4MofptQF4NRhbnBAtoXWYXRwCPkj8HIba7ZJmNC7kjaf3VtatE3syMdScDqQ20gRroRzqrsKzUTaEuq4zwkuBIB2Fxv84lPgKrHFxaZF4IupLCWgBjiIJAt5m3+U2EGX/wCjwoM+GDNzYdttkTTw1pGsgxpaLzyhKhMGHUs7gGtflmxIgExrE2HcgbcqbruJdsZ3OvkjK1MgzyL8dxIQnvGvlt4i5tJIufRMCvKAc23yOl9v3V2gBt352/lCY2oCPd0yS8nWAWNIH5r8bfyg2Unh7mVKtQjUOaWw11yWZInL6nTZPQ6NiqZGUxOwNr/fPCrwjJfBA0HmD/Crp1Ib+I5lictwAZsDLieNPqqj1ZjSXNcDAE6DfaDfsI+SloDcr4UFpBuPhj0WfiqTQBHwm1jYzvPGqOwmObUZmDgRsdrIDEWdk8OVvwj/AB3uUnSJVkKDBF8oDR4nbkbeI3sO6Ap+0AL3lrC6i1sNcLF1QEyY1c3QenkiTh2VHCnUJyzLwDGcQXZCeDAmNhG6PwJBzClTDadmTGpO19eT9TsdIdWKTBcX1vK2GUiSRN3wNpMAa30lDUa51bBkyZ200jhS6iwGWsDrEi2zQZaSbbBZuI6h7kE1KcNmHOBDokxJA0HcIlbHFI0ffu0/K6c3Hn20U8QczJe4QYDSbSbwG86LKxeMov8A/wBCWwJh1iDtCLwTGjLElkZm5iXC/wCkGbLM0ZXiTVnMxzGBgsC3MXGLybQbgIjp+JLmZSPxJJc5wiZ4bCJZiRMmJ1Onym/zVmJ6hLNRmt9g72TTJYbRMNACZ5Uq7QTmYZkNLhw4gT5c+qqqlelCaktHDJUwaqoB6WIq2Q1F86HW/dVYUaTKlklFjbJloZgfVcKWOPBuFVgmxM6k/f1WyAMRSj87dPNY9Km41Cw2tIHfcffdZZNbNMezSH4bhnbw6Dwd0TWxwaxoFzEmNQdxPCHfggcMYs4ON52MEA+pQeQ5Mph0byJ07DRefOTk6Z1RVLRJ+LzGfPi5Gx+qHxTA4Te1yNZ7Ac6qptUDwkADbz4B5E+ql73iSVFFjvxfvKIdTIMEAQYLdvEORx2WlQx5yZMoaQQfDJLo018isQup03TDc7/CwA3e51hpqrej13Ncab2uDqfgcXb5TJcOWmfuFe6EwyvS8L8xsTpuCYggboGlTqXFLKIEuzZvC4XsB8Uha1ZpPiBkRbXcXmfuyHo0yDLZLTvvvEhTdDWwcDEUyHucyqxwGbK1zSy+1yXWJsYNlOv1sn/xAPI1hzW5ByQbzOg7bLQ946zdJvfhQpYZr3uFibH1sP8A53SttlarYJ/qLy2GyCQQ4OMXGsQ09tDuhHe9a0imHCbQ9wMnQCW+KPUf4W71Do0NGWoG1TlMlpIAJg6G/B8xCApYQmpJuBZsmwO5um012JNPoG6e54kloEAtDGizHD4iRM5p5JH7m5lUBmYPbnMwwkB5M3jk20VfUeiscQXAgixyuc2Y3JaRMd9EPQ9m8KQ0im0w6QDBMxcE73TXH2DI18Y4mCxx/wDYOdO1tJvyqm9VpkRFWBBOai8gX1zAXNudlsswjKQaGlrQLhtgBzEdle4BzYGYbzBAJ5HPkkmBiUcO3/yUy9rjfNbWwMtBImDBkaHUK81nsgsdmfF8xMOv+kWHYiI7qLcQKZLCCA5xAIaSwuOolosfPWUT7rM6RfadvvdLvsGRwlVrq7Q4ubAlxawvg8ExY31jmy6Ot1GjRaAx2d5GVslzjxJLr953lc++nDpmCbAtt2smoF7T4XWJP5WPki/52laxkkjKUbYM4uo+LPmZ+cOlxA3LTrbWDOin1DK8MLIcHiZsWuG19Lor+lq1LAsALjctAzbR4YH0lZg6e/AzSqtc/DGSxzRLqZNz5sk7XHEKUrVlkcJ0xrQHUnU2TM0iAbiCSwEyLETFuyvoucB4pguimYGXLa0jYGdYtCjSq06k5TTc9otlIkAk8EwSByjMVijkLRYRciIGsjzSbGiFOo1wMi8am0D0UmUZEZgb25nj5SVijowDw4PeBuQ8wBHBsdrdkWKNRok/itsQQA1w1Idw70jTulSTHV9GtSbGhI5i03mSFOpXWbhsW6DIDgQIIN5Bvfy2U31JkrqxSi1SOecWnsuxNTM08gKnA0ZIAVBrS4D691t4KgKbS93oP2C6IK2YzdBrKIAEkJl591X24c2s8NaHAOiZ3Fj9ZCddGjHZt9A6xmYyqNxDx/cLO/n1C6SvQFQCpT+IfXkLy/2S6hkqmk74amnZ40+Yt8l3nTseabuyyi1JUzSScXaFW6w0B7MpIMbElrm3HhGo5QjcS40/xGhkRBaT4wbTBALR2W51DAGqwvw7g2oRfSH9nfysTEsLoLm5XXBEfC60ngyB9yuHPi4nTinyKalRjm5XAufJP4YlwgW1IAmNyqquDY4Q6tVgayC0NnZ1Ro14ko6jhg2DPLiNBItc8X18lU/qVMuLA5kkgRIJvYCAdVzo3v6Kel4RtB+ZrW1JBLXOOd0DWH/l12VmIzz7yQCfCcw1bIHh5cCIAPJ5VdCrkq+BoE5hlgQToXR3j6BNVxx8GdrS5xGQCCTcXyG5Ma5VVth7s28vggn1m5Gwj6+irptdYWbIkcBTr0ryTAmLAHyhTbTzGXHbj6Qs5MaBcW2cpm8wb6z3HpbsrcP4T4bRHibYg3keUXVfuPEQT8PpvqqcXV8LhDm2BAEB1/zEyQYk77JdlG1/Xkt92SDmIl2rwBeY0OiDczcGI3WN0qvUlzH1WvqfEJblsRHhgcgz+6JbiHueG1WtFr5XEgkCRYgQtH+kJJdF9N0RMElpv56WROMcXGYEmNAABAA09FGpQy3EXM2HP/SszEiIvp/Pkpt9Dr2VNw7QMzvM/p+R8k5xAqRY2vppeymxuZsRLZ+cbKuoSHmNW8RBG/7ppsKBqxD2kCRbxflO12/T5Ian0/wgZ3EgwBnIkTqYMH15RfvszgA0fpn8sSLkz9wiMJhxmI1H1g7SixNUZdLC/iA5jaZBk28z3hGOvaSJadImdnA32i0Siq9EZTE2gTyFnlhkzIsYI/If1fsj3oO1s2+i4lhZ7p4aJu25N5vc6HU+qLxYyNLX3pOAAJvldMTzwVh4Sg5zHPzNJaAXiNWgnM5t9bTGycY02zMkTYsID4mxLHQPWQtE3WzOUd6KMZ7PNaxtSmGgudBAAuXXaXR85vF+VMYEC5Gov+k+f1K0sP1qm4ZS4O/3A03t2mHAA+Yn1Q1bEt0NwNLWMd/8KZ96HFv2COwzYuDFwNtBtCjRpANygWkuHfc285+atwuLY8EREm072nVSfTymRcC/+LKSijDYJri5zPidEHRubSDzssuv7ynZ/wAeaDaJIPHC6PpxAf42wJMRJmNNNynoYEU2h1YzBLmtPiIJ7m59V0+PCTswyySBul9MDW+8qWGoCyvarr+Sk54sfhpj+47+gv6DlaGNxzqhjbYLzf2n6r76tDTLGeFvBP5nep+gC71S0jl77MoFJbmD9nnOptPIn6pKeRRR1nAGjWIuLy08XXadK6iK9EP/ADCzxw4anyOql7Z9D94zO0XF1yHs91T3FbxfA7wv7cO9D9JWSdOjR/yR6HgMeaZtpwtwsp4htrO/fzG65pzYKuw+ILTIK3TTVMw2too6/wBGeaXu3P8AduDmOY8AkFzHZhvb/lLGMblLwzxjQgCdjrr3XRYfqjXjJVAIPNwpO6TAmiRERlMG0RZcmXxn3Do6cedf2OZ6dRkCo8xZzhFgN/UomjgxfSZsOO/1Wj0fpx94RUEMp+ITa5MiBwIP0T1en5XST4TLmt4BNhFvs9pXJKLSOhSTYHLi0t376QN+YV9Grly7ka8R/lQq03bW/aNh+6DcSM4BLTEWjtvFtVnRd2Rx+OY6tAflDTDoIaHaQ2dYvfuQmD3uGVrZEQHOJIAOzGjUfL1VpwHh0bpMQCJ8j6qWHOTKHgwBY7DWJvom0NMhhKIaSZIJAg9hdwPp+yapQDqhIBteb7mBqpV3EuAbDoIIG3E5v8qjElzS2M3cjiYNht8KfYg/D1S5h4IymOZnTzV7Gy23ed5WY/pjX5i8aCWAEtLJ3HLuSh3YKHD8SqdZ/EcDrAFhcqaGbQqgN4i3nO6GFe9vXvtYrJ6TgsktrVXvklwIc9oFyYMOJ310tdFVAS+A85BYWBJ7l3mm1T0BNtY5jeGyBFvTXvb1V3S8TL8ubu6NG5pAHrBKEOHacwF3xckZss2kjmNB2Q1Lp9OnDqIDXt3gk5TALXE6g28k0vsTfo6iB8IudSP3CEIaGuI0sASZPYKrC9SY90ZajXckQ2fOfrorXFrXw14LoBLRExs6O+imq6JKKdcifMBoAJN/it96q62UAFpuBsYm0Fvpr2Tso3dMTrGgHkq6VAm5ABEmfzADW6Vu6G67B+o16dOm573NaGiSC4iew5JtbVC1i4UYDgQ58FxiYA4F5MfVXdQwLajWA5ozh0XJL2iQRFzeD6IjBey73vNSoA2bAn9I7LeMHL4q2RKaXYBSZAJNvuFt4DAFzBYtbAu762RVOjRo6DO7koTGdSc/eBwurH4tL+ZzTzt/EJrYtlL4PE7TMVj4nEF5klM8ofE4htNjqjzDWiT34A7k29V09aRh27Zj+1PVvc0sjT+JUBH+1mjneZ0HrwuU6F0w1qoEWBuq8di34isXn4nGw4GjWjsAvQ/ZHoPuqYLhc3Uv6K6NfDdMa1gEaBMjwEkUKyVWkHAg7rzH2r6GaNUuA8Lj8ivUggerdLbXplpG1lm1ZcZUzjvZTrGdgoPPiaPwz+po/L5jbt5Lc0K4LHYJ+HrRcFplp8jYhdr0jqYxNLNYPbAe3g7OH9p/4VRkOcfYayojsLjnMNis2IVjKi2TMWjo6XVGPEVB6qeKwfvcpa+cuxi4jSfl8lgMer2VyNDdEoxmqkCk49Bb8I9sh7THI3HchB1qO7fUAAgjXTyn5ozD9de2zroxnUaL/iaAfkuWfh3uLN4+TXaMVtS21riNCPNDYsRcTubzddF/plIjwPyySdjc6ofEezjnDwuaeNljLx8i9GqzQfswvfhjm5iACcotq7KTE8QCqWQ7O4gS3K1p7zzwjsR7I1MzSGN8Lw4ERmItJJ5F/mp4no1UOAaw5JkwDr5fVYywyXpmqyRfsFqU5GZriSRyeLyUE+k9hzFxLdxaRF5uJy6iPVbf9FUDQA0gXtlM3if2SrYWo4/A6PI9uyy4S7pmnNfZj1K5j8NwMxciJAi+YHW/G6ArYSsXucK5c2S5rWhrTEXk3M3F5ELoavs17zWk5v8AtEevY91HAey2JaQHAVGXu52V44JN8309VvCE66Ic4L2YeFweIexzqVEZWajNlcLScskFx3k6xqp1+s5g0vY6mbAuc0wDAtLRBFphdS32Sdu9oGhnxSOCNCpdN9lKWHkCtULdmkgtbyGyJAnaVssE5LoxeeCfZyTurUizK6qWi0lkljx+nOBIHy4uh/8AU6b3BuHY+pEttndUIi1wZDexXd/0GEZP4TXSZMgEE8kaEqf+rtaIptDR2ELWPi/ZEvJXpHO9D6VjLOyZGkkxWd4mgmTBBJI7ESt9/S2gD3tTeS1lg48Em5HZDVuqvduqy87rVePji7oxeecg/wDrKdMRTYB3OqDxOPc7UqguVTnLXroy7Ge5Uvcne9VgSpbKSEBK4X2p6575+Rh/CYbH9btC7y1A+e62Pa3rmRpoUz4iPxCPyg/k8zv2tvbG9mugHEVBbwA379lF0WkafsX7OF5968W2XoTWQICjhcKKbQ1osFakhNjJlNJMRJpU4VTSrmhIow/aX2ebiGEj4xoV53h61TC1pFnNsQdHDcHsV7DlXPe0/suK7czLVB9eyhr2i4y9MowmKZXpiozQ6jdp3afu6chcZgMdUwtU27PYdHD+eCu1w9dlZgqUzLTryDu0jYqoyFKNDsqK5tRDlqcOWqZk0FOuqs8FM2opl06q0yaJtqlX08a4aEoHKQnFVXZJrM6u8bq9vXHrGFRTzoA2h19ymfaN8RNlh50+dAGs7rjlU/qrjus7OnzIAJdjHHdVOrHlV51Bz0ATLlAuUBJ0U6bY80m6GOxnKk5yg56rL1DYyTnqpzkiUwbKhspIYNlZntD1sYZmVpmq4W/sH6j34H2but9bbhmwIdVI8Ldm/wBzu3A3XIYDptXF1jq4ky5xUNlpFXSOjvxNWBOsuce+t+V6n0vpTKFMNaPNLo3RWYemGtF9zyUfCX6wbIZU0KeVQKokZJRSQA1NXtSSSKLAkkkkBwXt7TAqtIAki9kH7FuPvyJsaZJGxgiJHqUklmvkbP4HU1Rf5qghJJbRMRwrGpkloSWNVVcXTpJoki1WJkloSSUikkgQikkkgBnKCSSBl9LRJySShjRW5QKSSllChE4caJJLNlnmWPeXVahJk53XNzqd16J7FUwMOCAATrZMkofyK9HRFMkkqIGUHJJJiKSnSSQM/9k="/>
          <p:cNvSpPr>
            <a:spLocks noChangeAspect="1" noChangeArrowheads="1"/>
          </p:cNvSpPr>
          <p:nvPr/>
        </p:nvSpPr>
        <p:spPr bwMode="auto">
          <a:xfrm>
            <a:off x="298632" y="-42566"/>
            <a:ext cx="295276" cy="304225"/>
          </a:xfrm>
          <a:prstGeom prst="rect">
            <a:avLst/>
          </a:prstGeom>
          <a:noFill/>
        </p:spPr>
        <p:txBody>
          <a:bodyPr vert="horz" wrap="square" lIns="89727" tIns="44863" rIns="89727" bIns="44863" numCol="1" anchor="t" anchorCtr="0" compatLnSpc="1">
            <a:prstTxWarp prst="textNoShape">
              <a:avLst/>
            </a:prstTxWarp>
          </a:bodyPr>
          <a:lstStyle/>
          <a:p>
            <a:pPr defTabSz="1001677"/>
            <a:endParaRPr lang="en-US">
              <a:solidFill>
                <a:prstClr val="black"/>
              </a:solidFill>
            </a:endParaRPr>
          </a:p>
        </p:txBody>
      </p:sp>
      <p:pic>
        <p:nvPicPr>
          <p:cNvPr id="39" name="Picture 38" descr="Logo Dow Corning.jpg"/>
          <p:cNvPicPr>
            <a:picLocks noChangeAspect="1"/>
          </p:cNvPicPr>
          <p:nvPr/>
        </p:nvPicPr>
        <p:blipFill>
          <a:blip r:embed="rId11" cstate="print"/>
          <a:stretch>
            <a:fillRect/>
          </a:stretch>
        </p:blipFill>
        <p:spPr>
          <a:xfrm>
            <a:off x="766887" y="6202151"/>
            <a:ext cx="518511" cy="243071"/>
          </a:xfrm>
          <a:prstGeom prst="rect">
            <a:avLst/>
          </a:prstGeom>
        </p:spPr>
      </p:pic>
      <p:sp>
        <p:nvSpPr>
          <p:cNvPr id="46" name="Text Box 17"/>
          <p:cNvSpPr txBox="1">
            <a:spLocks noChangeArrowheads="1"/>
          </p:cNvSpPr>
          <p:nvPr/>
        </p:nvSpPr>
        <p:spPr bwMode="blackGray">
          <a:xfrm>
            <a:off x="478565" y="7227816"/>
            <a:ext cx="4375315" cy="151414"/>
          </a:xfrm>
          <a:prstGeom prst="rect">
            <a:avLst/>
          </a:prstGeom>
          <a:noFill/>
          <a:ln w="9525">
            <a:noFill/>
            <a:miter lim="800000"/>
            <a:headEnd/>
            <a:tailEnd/>
          </a:ln>
        </p:spPr>
        <p:txBody>
          <a:bodyPr lIns="74431" tIns="18607" rIns="74431" bIns="18607"/>
          <a:lstStyle/>
          <a:p>
            <a:pPr indent="-314056" defTabSz="945595">
              <a:spcBef>
                <a:spcPct val="0"/>
              </a:spcBef>
              <a:tabLst>
                <a:tab pos="395686" algn="l"/>
              </a:tabLst>
            </a:pPr>
            <a:r>
              <a:rPr lang="en-US" sz="700" i="1" dirty="0">
                <a:solidFill>
                  <a:srgbClr val="292929"/>
                </a:solidFill>
                <a:cs typeface="Arial" pitchFamily="34" charset="0"/>
              </a:rPr>
              <a:t>Source: Company information, Annual Reports, CRU</a:t>
            </a:r>
          </a:p>
          <a:p>
            <a:pPr indent="-314056" defTabSz="945595">
              <a:spcBef>
                <a:spcPct val="0"/>
              </a:spcBef>
              <a:tabLst>
                <a:tab pos="395686" algn="l"/>
              </a:tabLst>
            </a:pPr>
            <a:r>
              <a:rPr lang="en-US" sz="700" i="1" dirty="0">
                <a:solidFill>
                  <a:srgbClr val="292929"/>
                </a:solidFill>
                <a:cs typeface="Arial" pitchFamily="34" charset="0"/>
              </a:rPr>
              <a:t>Note:  Split by product type and end markets is based on total shipments for calendar year 2015</a:t>
            </a:r>
          </a:p>
        </p:txBody>
      </p:sp>
      <p:pic>
        <p:nvPicPr>
          <p:cNvPr id="67" name="Picture 6" descr="http://www.arpem.com/coches/coches/subaru/tribeca/fotos/2009/subaru-tribeca-chasis.jpg"/>
          <p:cNvPicPr>
            <a:picLocks noChangeAspect="1" noChangeArrowheads="1"/>
          </p:cNvPicPr>
          <p:nvPr/>
        </p:nvPicPr>
        <p:blipFill>
          <a:blip r:embed="rId12" cstate="print"/>
          <a:srcRect/>
          <a:stretch>
            <a:fillRect/>
          </a:stretch>
        </p:blipFill>
        <p:spPr bwMode="auto">
          <a:xfrm>
            <a:off x="7109710" y="6553999"/>
            <a:ext cx="530839" cy="374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8" name="Picture 7"/>
          <p:cNvPicPr>
            <a:picLocks noChangeAspect="1" noChangeArrowheads="1"/>
          </p:cNvPicPr>
          <p:nvPr/>
        </p:nvPicPr>
        <p:blipFill>
          <a:blip r:embed="rId13" cstate="print"/>
          <a:srcRect/>
          <a:stretch>
            <a:fillRect/>
          </a:stretch>
        </p:blipFill>
        <p:spPr bwMode="auto">
          <a:xfrm>
            <a:off x="9112116" y="5556945"/>
            <a:ext cx="392163" cy="378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9" name="Picture 9" descr="http://www.herbonatur.com/media/catalog/product/cache/1/image/500x500/dacec4c6d0fbc0bddeebc99584a4d2c3/S/i/Silicio-25-mg-50-Capsulas.jpg"/>
          <p:cNvPicPr>
            <a:picLocks noChangeAspect="1" noChangeArrowheads="1"/>
          </p:cNvPicPr>
          <p:nvPr/>
        </p:nvPicPr>
        <p:blipFill>
          <a:blip r:embed="rId14" cstate="print"/>
          <a:srcRect/>
          <a:stretch>
            <a:fillRect/>
          </a:stretch>
        </p:blipFill>
        <p:spPr bwMode="auto">
          <a:xfrm>
            <a:off x="9193825" y="4786925"/>
            <a:ext cx="433687" cy="4468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0" name="Picture 11" descr="http://www.arqhys.com/wp-content/fotos/2011/12/Que-hacer-para-que-la-pintura-se-fije-a-la-perfecci%C3%B3n-sobre-una-superficie.jpg"/>
          <p:cNvPicPr>
            <a:picLocks noChangeAspect="1" noChangeArrowheads="1"/>
          </p:cNvPicPr>
          <p:nvPr/>
        </p:nvPicPr>
        <p:blipFill>
          <a:blip r:embed="rId15" cstate="print"/>
          <a:srcRect/>
          <a:stretch>
            <a:fillRect/>
          </a:stretch>
        </p:blipFill>
        <p:spPr bwMode="auto">
          <a:xfrm>
            <a:off x="9308197" y="4133044"/>
            <a:ext cx="375247" cy="320810"/>
          </a:xfrm>
          <a:prstGeom prst="rect">
            <a:avLst/>
          </a:prstGeom>
          <a:noFill/>
        </p:spPr>
      </p:pic>
      <p:pic>
        <p:nvPicPr>
          <p:cNvPr id="73" name="Picture 12"/>
          <p:cNvPicPr>
            <a:picLocks noChangeAspect="1" noChangeArrowheads="1"/>
          </p:cNvPicPr>
          <p:nvPr/>
        </p:nvPicPr>
        <p:blipFill>
          <a:blip r:embed="rId16" cstate="print"/>
          <a:srcRect t="4656" b="9870"/>
          <a:stretch>
            <a:fillRect/>
          </a:stretch>
        </p:blipFill>
        <p:spPr bwMode="auto">
          <a:xfrm rot="21266903">
            <a:off x="9163576" y="3458016"/>
            <a:ext cx="424285" cy="372137"/>
          </a:xfrm>
          <a:prstGeom prst="roundRect">
            <a:avLst>
              <a:gd name="adj" fmla="val 31998"/>
            </a:avLst>
          </a:prstGeom>
          <a:solidFill>
            <a:srgbClr val="FFFFFF">
              <a:shade val="85000"/>
            </a:srgbClr>
          </a:solidFill>
          <a:ln>
            <a:noFill/>
          </a:ln>
          <a:effectLst>
            <a:reflection blurRad="12700" stA="38000" endPos="28000" dist="5000" dir="5400000" sy="-100000" algn="bl" rotWithShape="0"/>
          </a:effectLst>
        </p:spPr>
      </p:pic>
      <p:pic>
        <p:nvPicPr>
          <p:cNvPr id="74" name="Picture 6" descr="http://www.arpem.com/coches/coches/subaru/tribeca/fotos/2009/subaru-tribeca-chasis.jpg"/>
          <p:cNvPicPr>
            <a:picLocks noChangeAspect="1" noChangeArrowheads="1"/>
          </p:cNvPicPr>
          <p:nvPr/>
        </p:nvPicPr>
        <p:blipFill>
          <a:blip r:embed="rId17" cstate="print"/>
          <a:srcRect/>
          <a:stretch>
            <a:fillRect/>
          </a:stretch>
        </p:blipFill>
        <p:spPr bwMode="auto">
          <a:xfrm>
            <a:off x="7303484" y="2068704"/>
            <a:ext cx="558521" cy="3939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5" name="Picture 15"/>
          <p:cNvPicPr>
            <a:picLocks noChangeAspect="1" noChangeArrowheads="1"/>
          </p:cNvPicPr>
          <p:nvPr/>
        </p:nvPicPr>
        <p:blipFill>
          <a:blip r:embed="rId18" cstate="print"/>
          <a:srcRect/>
          <a:stretch>
            <a:fillRect/>
          </a:stretch>
        </p:blipFill>
        <p:spPr bwMode="auto">
          <a:xfrm rot="593484">
            <a:off x="6233339" y="2262122"/>
            <a:ext cx="439234" cy="347965"/>
          </a:xfrm>
          <a:prstGeom prst="roundRect">
            <a:avLst>
              <a:gd name="adj" fmla="val 50000"/>
            </a:avLst>
          </a:prstGeom>
          <a:solidFill>
            <a:srgbClr val="FFFFFF">
              <a:shade val="85000"/>
            </a:srgbClr>
          </a:solidFill>
          <a:ln>
            <a:noFill/>
          </a:ln>
          <a:effectLst>
            <a:reflection blurRad="12700" stA="38000" endPos="28000" dist="5000" dir="5400000" sy="-100000" algn="bl" rotWithShape="0"/>
          </a:effectLst>
        </p:spPr>
      </p:pic>
      <p:pic>
        <p:nvPicPr>
          <p:cNvPr id="76" name="Picture 2" descr="File:Torre Espacio (Madrid) 07.jpg"/>
          <p:cNvPicPr>
            <a:picLocks noChangeAspect="1" noChangeArrowheads="1"/>
          </p:cNvPicPr>
          <p:nvPr/>
        </p:nvPicPr>
        <p:blipFill>
          <a:blip r:embed="rId19" cstate="print"/>
          <a:srcRect/>
          <a:stretch>
            <a:fillRect/>
          </a:stretch>
        </p:blipFill>
        <p:spPr bwMode="auto">
          <a:xfrm>
            <a:off x="5369237" y="3746737"/>
            <a:ext cx="220851" cy="383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7" name="Picture 2" descr="File:Torre Espacio (Madrid) 07.jpg"/>
          <p:cNvPicPr>
            <a:picLocks noChangeAspect="1" noChangeArrowheads="1"/>
          </p:cNvPicPr>
          <p:nvPr/>
        </p:nvPicPr>
        <p:blipFill>
          <a:blip r:embed="rId19" cstate="print"/>
          <a:srcRect/>
          <a:stretch>
            <a:fillRect/>
          </a:stretch>
        </p:blipFill>
        <p:spPr bwMode="auto">
          <a:xfrm>
            <a:off x="8176388" y="2033869"/>
            <a:ext cx="220851" cy="3839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8" name="Picture 4" descr="http://upload.wikimedia.org/wikipedia/commons/8/82/Airbus_A380_blue_sky.jpg"/>
          <p:cNvPicPr>
            <a:picLocks noChangeAspect="1" noChangeArrowheads="1"/>
          </p:cNvPicPr>
          <p:nvPr/>
        </p:nvPicPr>
        <p:blipFill>
          <a:blip r:embed="rId20" cstate="print"/>
          <a:srcRect/>
          <a:stretch>
            <a:fillRect/>
          </a:stretch>
        </p:blipFill>
        <p:spPr bwMode="auto">
          <a:xfrm>
            <a:off x="8647817" y="2577704"/>
            <a:ext cx="475132" cy="27532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9" name="Arc 49"/>
          <p:cNvSpPr>
            <a:spLocks/>
          </p:cNvSpPr>
          <p:nvPr/>
        </p:nvSpPr>
        <p:spPr bwMode="auto">
          <a:xfrm rot="8563414">
            <a:off x="6031698" y="3441102"/>
            <a:ext cx="1758723" cy="2045775"/>
          </a:xfrm>
          <a:custGeom>
            <a:avLst/>
            <a:gdLst>
              <a:gd name="G0" fmla="+- 8032 0 0"/>
              <a:gd name="G1" fmla="+- 13560 0 0"/>
              <a:gd name="G2" fmla="+- 21600 0 0"/>
              <a:gd name="T0" fmla="*/ 24846 w 29632"/>
              <a:gd name="T1" fmla="*/ 0 h 35160"/>
              <a:gd name="T2" fmla="*/ 0 w 29632"/>
              <a:gd name="T3" fmla="*/ 33611 h 35160"/>
              <a:gd name="T4" fmla="*/ 8032 w 29632"/>
              <a:gd name="T5" fmla="*/ 13560 h 35160"/>
            </a:gdLst>
            <a:ahLst/>
            <a:cxnLst>
              <a:cxn ang="0">
                <a:pos x="T0" y="T1"/>
              </a:cxn>
              <a:cxn ang="0">
                <a:pos x="T2" y="T3"/>
              </a:cxn>
              <a:cxn ang="0">
                <a:pos x="T4" y="T5"/>
              </a:cxn>
            </a:cxnLst>
            <a:rect l="0" t="0" r="r" b="b"/>
            <a:pathLst>
              <a:path w="29632" h="35160" fill="none" extrusionOk="0">
                <a:moveTo>
                  <a:pt x="24845" y="0"/>
                </a:moveTo>
                <a:cubicBezTo>
                  <a:pt x="27942" y="3840"/>
                  <a:pt x="29632" y="8626"/>
                  <a:pt x="29632" y="13560"/>
                </a:cubicBezTo>
                <a:cubicBezTo>
                  <a:pt x="29632" y="25489"/>
                  <a:pt x="19961" y="35160"/>
                  <a:pt x="8032" y="35160"/>
                </a:cubicBezTo>
                <a:cubicBezTo>
                  <a:pt x="5280" y="35160"/>
                  <a:pt x="2554" y="34634"/>
                  <a:pt x="-1" y="33611"/>
                </a:cubicBezTo>
              </a:path>
              <a:path w="29632" h="35160" stroke="0" extrusionOk="0">
                <a:moveTo>
                  <a:pt x="24845" y="0"/>
                </a:moveTo>
                <a:cubicBezTo>
                  <a:pt x="27942" y="3840"/>
                  <a:pt x="29632" y="8626"/>
                  <a:pt x="29632" y="13560"/>
                </a:cubicBezTo>
                <a:cubicBezTo>
                  <a:pt x="29632" y="25489"/>
                  <a:pt x="19961" y="35160"/>
                  <a:pt x="8032" y="35160"/>
                </a:cubicBezTo>
                <a:cubicBezTo>
                  <a:pt x="5280" y="35160"/>
                  <a:pt x="2554" y="34634"/>
                  <a:pt x="-1" y="33611"/>
                </a:cubicBezTo>
                <a:lnTo>
                  <a:pt x="8032" y="13560"/>
                </a:lnTo>
                <a:close/>
              </a:path>
            </a:pathLst>
          </a:custGeom>
          <a:noFill/>
          <a:ln w="31750">
            <a:solidFill>
              <a:schemeClr val="bg1">
                <a:lumMod val="50000"/>
              </a:schemeClr>
            </a:solidFill>
            <a:round/>
            <a:headEnd type="none" w="med" len="med"/>
            <a:tailEnd type="triangle" w="med" len="med"/>
          </a:ln>
          <a:effectLst/>
        </p:spPr>
        <p:txBody>
          <a:bodyPr wrap="none" lIns="101882" tIns="50941" rIns="101882" bIns="50941" anchor="ctr"/>
          <a:lstStyle/>
          <a:p>
            <a:pPr defTabSz="1001677"/>
            <a:endParaRPr lang="en-US">
              <a:solidFill>
                <a:prstClr val="black"/>
              </a:solidFill>
            </a:endParaRPr>
          </a:p>
        </p:txBody>
      </p:sp>
      <p:pic>
        <p:nvPicPr>
          <p:cNvPr id="80" name="Picture 2" descr="http://recetas.cocinaldia.com/wp-content/uploads/2012/08/moldes-y-utensilios-silicona.jpg"/>
          <p:cNvPicPr>
            <a:picLocks noChangeAspect="1" noChangeArrowheads="1"/>
          </p:cNvPicPr>
          <p:nvPr/>
        </p:nvPicPr>
        <p:blipFill>
          <a:blip r:embed="rId21" cstate="print"/>
          <a:srcRect/>
          <a:stretch>
            <a:fillRect/>
          </a:stretch>
        </p:blipFill>
        <p:spPr bwMode="auto">
          <a:xfrm>
            <a:off x="9141536" y="2966879"/>
            <a:ext cx="393701" cy="268884"/>
          </a:xfrm>
          <a:prstGeom prst="roundRect">
            <a:avLst>
              <a:gd name="adj" fmla="val 19594"/>
            </a:avLst>
          </a:prstGeom>
          <a:solidFill>
            <a:srgbClr val="FFFFFF">
              <a:shade val="85000"/>
            </a:srgbClr>
          </a:solidFill>
          <a:ln>
            <a:noFill/>
          </a:ln>
          <a:effectLst>
            <a:reflection blurRad="12700" stA="38000" endPos="28000" dist="5000" dir="5400000" sy="-100000" algn="bl" rotWithShape="0"/>
          </a:effectLst>
        </p:spPr>
      </p:pic>
      <p:sp>
        <p:nvSpPr>
          <p:cNvPr id="81" name="Arc 49"/>
          <p:cNvSpPr>
            <a:spLocks/>
          </p:cNvSpPr>
          <p:nvPr/>
        </p:nvSpPr>
        <p:spPr bwMode="auto">
          <a:xfrm rot="9116699">
            <a:off x="6717527" y="3960594"/>
            <a:ext cx="834137" cy="1016299"/>
          </a:xfrm>
          <a:custGeom>
            <a:avLst/>
            <a:gdLst>
              <a:gd name="G0" fmla="+- 8032 0 0"/>
              <a:gd name="G1" fmla="+- 13560 0 0"/>
              <a:gd name="G2" fmla="+- 21600 0 0"/>
              <a:gd name="T0" fmla="*/ 24846 w 29632"/>
              <a:gd name="T1" fmla="*/ 0 h 35160"/>
              <a:gd name="T2" fmla="*/ 0 w 29632"/>
              <a:gd name="T3" fmla="*/ 33611 h 35160"/>
              <a:gd name="T4" fmla="*/ 8032 w 29632"/>
              <a:gd name="T5" fmla="*/ 13560 h 35160"/>
            </a:gdLst>
            <a:ahLst/>
            <a:cxnLst>
              <a:cxn ang="0">
                <a:pos x="T0" y="T1"/>
              </a:cxn>
              <a:cxn ang="0">
                <a:pos x="T2" y="T3"/>
              </a:cxn>
              <a:cxn ang="0">
                <a:pos x="T4" y="T5"/>
              </a:cxn>
            </a:cxnLst>
            <a:rect l="0" t="0" r="r" b="b"/>
            <a:pathLst>
              <a:path w="29632" h="35160" fill="none" extrusionOk="0">
                <a:moveTo>
                  <a:pt x="24845" y="0"/>
                </a:moveTo>
                <a:cubicBezTo>
                  <a:pt x="27942" y="3840"/>
                  <a:pt x="29632" y="8626"/>
                  <a:pt x="29632" y="13560"/>
                </a:cubicBezTo>
                <a:cubicBezTo>
                  <a:pt x="29632" y="25489"/>
                  <a:pt x="19961" y="35160"/>
                  <a:pt x="8032" y="35160"/>
                </a:cubicBezTo>
                <a:cubicBezTo>
                  <a:pt x="5280" y="35160"/>
                  <a:pt x="2554" y="34634"/>
                  <a:pt x="-1" y="33611"/>
                </a:cubicBezTo>
              </a:path>
              <a:path w="29632" h="35160" stroke="0" extrusionOk="0">
                <a:moveTo>
                  <a:pt x="24845" y="0"/>
                </a:moveTo>
                <a:cubicBezTo>
                  <a:pt x="27942" y="3840"/>
                  <a:pt x="29632" y="8626"/>
                  <a:pt x="29632" y="13560"/>
                </a:cubicBezTo>
                <a:cubicBezTo>
                  <a:pt x="29632" y="25489"/>
                  <a:pt x="19961" y="35160"/>
                  <a:pt x="8032" y="35160"/>
                </a:cubicBezTo>
                <a:cubicBezTo>
                  <a:pt x="5280" y="35160"/>
                  <a:pt x="2554" y="34634"/>
                  <a:pt x="-1" y="33611"/>
                </a:cubicBezTo>
                <a:lnTo>
                  <a:pt x="8032" y="13560"/>
                </a:lnTo>
                <a:close/>
              </a:path>
            </a:pathLst>
          </a:custGeom>
          <a:noFill/>
          <a:ln w="31750">
            <a:solidFill>
              <a:schemeClr val="bg1">
                <a:lumMod val="50000"/>
              </a:schemeClr>
            </a:solidFill>
            <a:round/>
            <a:headEnd type="triangle" w="med" len="med"/>
            <a:tailEnd type="none" w="med" len="med"/>
          </a:ln>
          <a:effectLst/>
        </p:spPr>
        <p:txBody>
          <a:bodyPr wrap="none" lIns="101882" tIns="50941" rIns="101882" bIns="50941" anchor="ctr"/>
          <a:lstStyle/>
          <a:p>
            <a:pPr defTabSz="1001677"/>
            <a:endParaRPr lang="en-US">
              <a:solidFill>
                <a:prstClr val="black"/>
              </a:solidFill>
            </a:endParaRPr>
          </a:p>
        </p:txBody>
      </p:sp>
      <p:cxnSp>
        <p:nvCxnSpPr>
          <p:cNvPr id="82" name="Straight Connector 81"/>
          <p:cNvCxnSpPr/>
          <p:nvPr/>
        </p:nvCxnSpPr>
        <p:spPr>
          <a:xfrm>
            <a:off x="7417141" y="4540911"/>
            <a:ext cx="1230676" cy="1277113"/>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7421822" y="2656012"/>
            <a:ext cx="0" cy="1904393"/>
          </a:xfrm>
          <a:prstGeom prst="line">
            <a:avLst/>
          </a:prstGeom>
          <a:ln w="158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2" name="41 Imagen"/>
          <p:cNvPicPr>
            <a:picLocks noChangeAspect="1"/>
          </p:cNvPicPr>
          <p:nvPr/>
        </p:nvPicPr>
        <p:blipFill>
          <a:blip r:embed="rId22" cstate="email">
            <a:extLst>
              <a:ext uri="{28A0092B-C50C-407E-A947-70E740481C1C}">
                <a14:useLocalDpi xmlns:a14="http://schemas.microsoft.com/office/drawing/2010/main" xmlns="" val="0"/>
              </a:ext>
            </a:extLst>
          </a:blip>
          <a:stretch>
            <a:fillRect/>
          </a:stretch>
        </p:blipFill>
        <p:spPr>
          <a:xfrm>
            <a:off x="842071" y="5153281"/>
            <a:ext cx="309594" cy="270799"/>
          </a:xfrm>
          <a:prstGeom prst="rect">
            <a:avLst/>
          </a:prstGeom>
        </p:spPr>
      </p:pic>
      <p:sp>
        <p:nvSpPr>
          <p:cNvPr id="47" name="46 CuadroTexto"/>
          <p:cNvSpPr txBox="1"/>
          <p:nvPr/>
        </p:nvSpPr>
        <p:spPr>
          <a:xfrm>
            <a:off x="761901" y="5415665"/>
            <a:ext cx="591429" cy="212268"/>
          </a:xfrm>
          <a:prstGeom prst="rect">
            <a:avLst/>
          </a:prstGeom>
          <a:noFill/>
        </p:spPr>
        <p:txBody>
          <a:bodyPr wrap="square" lIns="101882" tIns="50941" rIns="101882" bIns="50941" rtlCol="0">
            <a:spAutoFit/>
          </a:bodyPr>
          <a:lstStyle/>
          <a:p>
            <a:pPr defTabSz="1001677"/>
            <a:r>
              <a:rPr lang="es-ES" sz="700" b="1" dirty="0">
                <a:solidFill>
                  <a:prstClr val="black"/>
                </a:solidFill>
              </a:rPr>
              <a:t>CHEMK</a:t>
            </a:r>
            <a:endParaRPr lang="es-ES" sz="1000" b="1" dirty="0">
              <a:solidFill>
                <a:prstClr val="black"/>
              </a:solidFill>
            </a:endParaRPr>
          </a:p>
        </p:txBody>
      </p:sp>
      <p:pic>
        <p:nvPicPr>
          <p:cNvPr id="48" name="Imagen 47"/>
          <p:cNvPicPr>
            <a:picLocks noChangeAspect="1"/>
          </p:cNvPicPr>
          <p:nvPr/>
        </p:nvPicPr>
        <p:blipFill>
          <a:blip r:embed="rId23" cstate="email">
            <a:extLst>
              <a:ext uri="{28A0092B-C50C-407E-A947-70E740481C1C}">
                <a14:useLocalDpi xmlns:a14="http://schemas.microsoft.com/office/drawing/2010/main" xmlns="" val="0"/>
              </a:ext>
            </a:extLst>
          </a:blip>
          <a:stretch>
            <a:fillRect/>
          </a:stretch>
        </p:blipFill>
        <p:spPr>
          <a:xfrm>
            <a:off x="415048" y="2862837"/>
            <a:ext cx="838904" cy="257409"/>
          </a:xfrm>
          <a:prstGeom prst="rect">
            <a:avLst/>
          </a:prstGeom>
        </p:spPr>
      </p:pic>
      <p:sp>
        <p:nvSpPr>
          <p:cNvPr id="3" name="CuadroTexto 2"/>
          <p:cNvSpPr txBox="1"/>
          <p:nvPr/>
        </p:nvSpPr>
        <p:spPr>
          <a:xfrm>
            <a:off x="86987" y="3608208"/>
            <a:ext cx="390420" cy="2020680"/>
          </a:xfrm>
          <a:prstGeom prst="rect">
            <a:avLst/>
          </a:prstGeom>
          <a:noFill/>
        </p:spPr>
        <p:txBody>
          <a:bodyPr vert="vert270" wrap="square" lIns="101882" tIns="50941" rIns="101882" bIns="50941" rtlCol="0" anchor="ctr" anchorCtr="1">
            <a:spAutoFit/>
          </a:bodyPr>
          <a:lstStyle/>
          <a:p>
            <a:pPr defTabSz="1001677"/>
            <a:r>
              <a:rPr lang="es-ES_tradnl" sz="1200" dirty="0" err="1">
                <a:solidFill>
                  <a:prstClr val="black"/>
                </a:solidFill>
              </a:rPr>
              <a:t>Capacity</a:t>
            </a:r>
            <a:r>
              <a:rPr lang="es-ES_tradnl" sz="1200" dirty="0">
                <a:solidFill>
                  <a:prstClr val="black"/>
                </a:solidFill>
              </a:rPr>
              <a:t> (‘000 t)</a:t>
            </a:r>
            <a:endParaRPr lang="en-GB" sz="3500" dirty="0">
              <a:solidFill>
                <a:prstClr val="black"/>
              </a:solidFill>
            </a:endParaRPr>
          </a:p>
        </p:txBody>
      </p:sp>
      <p:pic>
        <p:nvPicPr>
          <p:cNvPr id="49" name="Imagen 48"/>
          <p:cNvPicPr>
            <a:picLocks noChangeAspect="1"/>
          </p:cNvPicPr>
          <p:nvPr/>
        </p:nvPicPr>
        <p:blipFill>
          <a:blip r:embed="rId24" cstate="email">
            <a:extLst>
              <a:ext uri="{28A0092B-C50C-407E-A947-70E740481C1C}">
                <a14:useLocalDpi xmlns:a14="http://schemas.microsoft.com/office/drawing/2010/main" xmlns="" val="0"/>
              </a:ext>
            </a:extLst>
          </a:blip>
          <a:stretch>
            <a:fillRect/>
          </a:stretch>
        </p:blipFill>
        <p:spPr>
          <a:xfrm>
            <a:off x="757379" y="3775846"/>
            <a:ext cx="299320" cy="324000"/>
          </a:xfrm>
          <a:prstGeom prst="rect">
            <a:avLst/>
          </a:prstGeom>
        </p:spPr>
      </p:pic>
      <p:sp>
        <p:nvSpPr>
          <p:cNvPr id="50" name="CuadroTexto 49"/>
          <p:cNvSpPr txBox="1"/>
          <p:nvPr/>
        </p:nvSpPr>
        <p:spPr>
          <a:xfrm>
            <a:off x="386495" y="1080370"/>
            <a:ext cx="4128985" cy="658531"/>
          </a:xfrm>
          <a:prstGeom prst="rect">
            <a:avLst/>
          </a:prstGeom>
          <a:solidFill>
            <a:schemeClr val="tx2">
              <a:lumMod val="60000"/>
              <a:lumOff val="40000"/>
            </a:schemeClr>
          </a:solidFill>
        </p:spPr>
        <p:txBody>
          <a:bodyPr wrap="square" lIns="101882" tIns="50941" rIns="101882" bIns="50941" rtlCol="0">
            <a:spAutoFit/>
          </a:bodyPr>
          <a:lstStyle/>
          <a:p>
            <a:pPr defTabSz="1001677"/>
            <a:r>
              <a:rPr lang="es-ES_tradnl" sz="1800" b="1" dirty="0" err="1">
                <a:solidFill>
                  <a:prstClr val="white">
                    <a:lumMod val="95000"/>
                  </a:prstClr>
                </a:solidFill>
              </a:rPr>
              <a:t>Only</a:t>
            </a:r>
            <a:r>
              <a:rPr lang="es-ES_tradnl" sz="1800" b="1" dirty="0">
                <a:solidFill>
                  <a:prstClr val="white">
                    <a:lumMod val="95000"/>
                  </a:prstClr>
                </a:solidFill>
              </a:rPr>
              <a:t> </a:t>
            </a:r>
            <a:r>
              <a:rPr lang="es-ES_tradnl" sz="1800" b="1" dirty="0" err="1" smtClean="0">
                <a:solidFill>
                  <a:prstClr val="white">
                    <a:lumMod val="95000"/>
                  </a:prstClr>
                </a:solidFill>
              </a:rPr>
              <a:t>company</a:t>
            </a:r>
            <a:r>
              <a:rPr lang="es-ES_tradnl" sz="1800" b="1" dirty="0" smtClean="0">
                <a:solidFill>
                  <a:prstClr val="white">
                    <a:lumMod val="95000"/>
                  </a:prstClr>
                </a:solidFill>
              </a:rPr>
              <a:t> </a:t>
            </a:r>
            <a:r>
              <a:rPr lang="es-ES_tradnl" sz="1800" b="1" dirty="0">
                <a:solidFill>
                  <a:prstClr val="white">
                    <a:lumMod val="95000"/>
                  </a:prstClr>
                </a:solidFill>
              </a:rPr>
              <a:t>in </a:t>
            </a:r>
            <a:r>
              <a:rPr lang="es-ES_tradnl" sz="1800" b="1" dirty="0" err="1">
                <a:solidFill>
                  <a:prstClr val="white">
                    <a:lumMod val="95000"/>
                  </a:prstClr>
                </a:solidFill>
              </a:rPr>
              <a:t>our</a:t>
            </a:r>
            <a:r>
              <a:rPr lang="es-ES_tradnl" sz="1800" b="1" dirty="0">
                <a:solidFill>
                  <a:prstClr val="white">
                    <a:lumMod val="95000"/>
                  </a:prstClr>
                </a:solidFill>
              </a:rPr>
              <a:t> sector </a:t>
            </a:r>
            <a:r>
              <a:rPr lang="es-ES_tradnl" sz="1800" b="1" dirty="0" err="1">
                <a:solidFill>
                  <a:prstClr val="white">
                    <a:lumMod val="95000"/>
                  </a:prstClr>
                </a:solidFill>
              </a:rPr>
              <a:t>with</a:t>
            </a:r>
            <a:r>
              <a:rPr lang="es-ES_tradnl" sz="1800" b="1" dirty="0">
                <a:solidFill>
                  <a:prstClr val="white">
                    <a:lumMod val="95000"/>
                  </a:prstClr>
                </a:solidFill>
              </a:rPr>
              <a:t> a </a:t>
            </a:r>
            <a:r>
              <a:rPr lang="es-ES_tradnl" sz="1800" b="1" dirty="0" err="1">
                <a:solidFill>
                  <a:prstClr val="white">
                    <a:lumMod val="95000"/>
                  </a:prstClr>
                </a:solidFill>
              </a:rPr>
              <a:t>wide</a:t>
            </a:r>
            <a:r>
              <a:rPr lang="es-ES_tradnl" sz="1800" b="1" dirty="0">
                <a:solidFill>
                  <a:prstClr val="white">
                    <a:lumMod val="95000"/>
                  </a:prstClr>
                </a:solidFill>
              </a:rPr>
              <a:t> </a:t>
            </a:r>
            <a:r>
              <a:rPr lang="es-ES_tradnl" sz="1800" b="1" dirty="0" err="1">
                <a:solidFill>
                  <a:prstClr val="white">
                    <a:lumMod val="95000"/>
                  </a:prstClr>
                </a:solidFill>
              </a:rPr>
              <a:t>range</a:t>
            </a:r>
            <a:r>
              <a:rPr lang="es-ES_tradnl" sz="1800" b="1" dirty="0">
                <a:solidFill>
                  <a:prstClr val="white">
                    <a:lumMod val="95000"/>
                  </a:prstClr>
                </a:solidFill>
              </a:rPr>
              <a:t> of </a:t>
            </a:r>
            <a:r>
              <a:rPr lang="es-ES_tradnl" sz="1800" b="1" dirty="0" err="1">
                <a:solidFill>
                  <a:prstClr val="white">
                    <a:lumMod val="95000"/>
                  </a:prstClr>
                </a:solidFill>
              </a:rPr>
              <a:t>products</a:t>
            </a:r>
            <a:r>
              <a:rPr lang="es-ES_tradnl" sz="1800" b="1" dirty="0">
                <a:solidFill>
                  <a:prstClr val="white">
                    <a:lumMod val="95000"/>
                  </a:prstClr>
                </a:solidFill>
              </a:rPr>
              <a:t>…</a:t>
            </a:r>
          </a:p>
        </p:txBody>
      </p:sp>
      <p:sp>
        <p:nvSpPr>
          <p:cNvPr id="51" name="CuadroTexto 50"/>
          <p:cNvSpPr txBox="1"/>
          <p:nvPr/>
        </p:nvSpPr>
        <p:spPr>
          <a:xfrm>
            <a:off x="5064839" y="1081134"/>
            <a:ext cx="4128985" cy="658531"/>
          </a:xfrm>
          <a:prstGeom prst="rect">
            <a:avLst/>
          </a:prstGeom>
          <a:solidFill>
            <a:schemeClr val="tx2">
              <a:lumMod val="60000"/>
              <a:lumOff val="40000"/>
            </a:schemeClr>
          </a:solidFill>
        </p:spPr>
        <p:txBody>
          <a:bodyPr wrap="square" lIns="101882" tIns="50941" rIns="101882" bIns="50941" rtlCol="0">
            <a:spAutoFit/>
          </a:bodyPr>
          <a:lstStyle/>
          <a:p>
            <a:pPr defTabSz="1001677"/>
            <a:r>
              <a:rPr lang="es-ES_tradnl" sz="1800" b="1" dirty="0">
                <a:solidFill>
                  <a:prstClr val="white">
                    <a:lumMod val="95000"/>
                  </a:prstClr>
                </a:solidFill>
              </a:rPr>
              <a:t>…</a:t>
            </a:r>
            <a:r>
              <a:rPr lang="es-ES_tradnl" sz="1800" b="1" dirty="0" err="1">
                <a:solidFill>
                  <a:prstClr val="white">
                    <a:lumMod val="95000"/>
                  </a:prstClr>
                </a:solidFill>
              </a:rPr>
              <a:t>which</a:t>
            </a:r>
            <a:r>
              <a:rPr lang="es-ES_tradnl" sz="1800" b="1" dirty="0">
                <a:solidFill>
                  <a:prstClr val="white">
                    <a:lumMod val="95000"/>
                  </a:prstClr>
                </a:solidFill>
              </a:rPr>
              <a:t> </a:t>
            </a:r>
            <a:r>
              <a:rPr lang="es-ES_tradnl" sz="1800" b="1" dirty="0" err="1">
                <a:solidFill>
                  <a:prstClr val="white">
                    <a:lumMod val="95000"/>
                  </a:prstClr>
                </a:solidFill>
              </a:rPr>
              <a:t>provides</a:t>
            </a:r>
            <a:r>
              <a:rPr lang="es-ES_tradnl" sz="1800" b="1" dirty="0">
                <a:solidFill>
                  <a:prstClr val="white">
                    <a:lumMod val="95000"/>
                  </a:prstClr>
                </a:solidFill>
              </a:rPr>
              <a:t> </a:t>
            </a:r>
            <a:r>
              <a:rPr lang="es-ES_tradnl" sz="1800" b="1" dirty="0" err="1">
                <a:solidFill>
                  <a:prstClr val="white">
                    <a:lumMod val="95000"/>
                  </a:prstClr>
                </a:solidFill>
              </a:rPr>
              <a:t>exposure</a:t>
            </a:r>
            <a:r>
              <a:rPr lang="es-ES_tradnl" sz="1800" b="1" dirty="0">
                <a:solidFill>
                  <a:prstClr val="white">
                    <a:lumMod val="95000"/>
                  </a:prstClr>
                </a:solidFill>
              </a:rPr>
              <a:t> to </a:t>
            </a:r>
            <a:r>
              <a:rPr lang="es-ES_tradnl" sz="1800" b="1" dirty="0" err="1">
                <a:solidFill>
                  <a:prstClr val="white">
                    <a:lumMod val="95000"/>
                  </a:prstClr>
                </a:solidFill>
              </a:rPr>
              <a:t>diverse</a:t>
            </a:r>
            <a:r>
              <a:rPr lang="es-ES_tradnl" sz="1800" b="1" dirty="0">
                <a:solidFill>
                  <a:prstClr val="white">
                    <a:lumMod val="95000"/>
                  </a:prstClr>
                </a:solidFill>
              </a:rPr>
              <a:t> sector </a:t>
            </a:r>
            <a:r>
              <a:rPr lang="es-ES_tradnl" sz="1800" b="1" dirty="0" err="1">
                <a:solidFill>
                  <a:prstClr val="white">
                    <a:lumMod val="95000"/>
                  </a:prstClr>
                </a:solidFill>
              </a:rPr>
              <a:t>with</a:t>
            </a:r>
            <a:r>
              <a:rPr lang="es-ES_tradnl" sz="1800" b="1" dirty="0">
                <a:solidFill>
                  <a:prstClr val="white">
                    <a:lumMod val="95000"/>
                  </a:prstClr>
                </a:solidFill>
              </a:rPr>
              <a:t> </a:t>
            </a:r>
            <a:r>
              <a:rPr lang="es-ES_tradnl" sz="1800" b="1" dirty="0" err="1">
                <a:solidFill>
                  <a:prstClr val="white">
                    <a:lumMod val="95000"/>
                  </a:prstClr>
                </a:solidFill>
              </a:rPr>
              <a:t>different</a:t>
            </a:r>
            <a:r>
              <a:rPr lang="es-ES_tradnl" sz="1800" b="1" dirty="0">
                <a:solidFill>
                  <a:prstClr val="white">
                    <a:lumMod val="95000"/>
                  </a:prstClr>
                </a:solidFill>
              </a:rPr>
              <a:t> </a:t>
            </a:r>
            <a:r>
              <a:rPr lang="es-ES_tradnl" sz="1800" b="1" dirty="0" err="1">
                <a:solidFill>
                  <a:prstClr val="white">
                    <a:lumMod val="95000"/>
                  </a:prstClr>
                </a:solidFill>
              </a:rPr>
              <a:t>dynamics</a:t>
            </a:r>
            <a:endParaRPr lang="es-ES_tradnl" sz="1800" b="1" dirty="0">
              <a:solidFill>
                <a:prstClr val="white">
                  <a:lumMod val="95000"/>
                </a:prstClr>
              </a:solidFill>
            </a:endParaRPr>
          </a:p>
        </p:txBody>
      </p:sp>
    </p:spTree>
    <p:extLst>
      <p:ext uri="{BB962C8B-B14F-4D97-AF65-F5344CB8AC3E}">
        <p14:creationId xmlns:p14="http://schemas.microsoft.com/office/powerpoint/2010/main" xmlns="" val="40869179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2234183" y="2543558"/>
            <a:ext cx="973074" cy="733805"/>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10895" y="1312165"/>
            <a:ext cx="2966720" cy="256540"/>
          </a:xfrm>
          <a:custGeom>
            <a:avLst/>
            <a:gdLst/>
            <a:ahLst/>
            <a:cxnLst/>
            <a:rect l="l" t="t" r="r" b="b"/>
            <a:pathLst>
              <a:path w="2966720" h="256540">
                <a:moveTo>
                  <a:pt x="2966466" y="253746"/>
                </a:moveTo>
                <a:lnTo>
                  <a:pt x="2966466" y="2285"/>
                </a:lnTo>
                <a:lnTo>
                  <a:pt x="2964180" y="0"/>
                </a:lnTo>
                <a:lnTo>
                  <a:pt x="1523" y="0"/>
                </a:lnTo>
                <a:lnTo>
                  <a:pt x="0" y="2286"/>
                </a:lnTo>
                <a:lnTo>
                  <a:pt x="0" y="253746"/>
                </a:lnTo>
                <a:lnTo>
                  <a:pt x="1524" y="256032"/>
                </a:lnTo>
                <a:lnTo>
                  <a:pt x="4572" y="256032"/>
                </a:lnTo>
                <a:lnTo>
                  <a:pt x="4572" y="9906"/>
                </a:lnTo>
                <a:lnTo>
                  <a:pt x="9144" y="4572"/>
                </a:lnTo>
                <a:lnTo>
                  <a:pt x="9143" y="9906"/>
                </a:lnTo>
                <a:lnTo>
                  <a:pt x="2956560" y="9905"/>
                </a:lnTo>
                <a:lnTo>
                  <a:pt x="2956560" y="4571"/>
                </a:lnTo>
                <a:lnTo>
                  <a:pt x="2961132" y="9905"/>
                </a:lnTo>
                <a:lnTo>
                  <a:pt x="2961132" y="256032"/>
                </a:lnTo>
                <a:lnTo>
                  <a:pt x="2964180" y="256032"/>
                </a:lnTo>
                <a:lnTo>
                  <a:pt x="2966466" y="253746"/>
                </a:lnTo>
                <a:close/>
              </a:path>
              <a:path w="2966720" h="256540">
                <a:moveTo>
                  <a:pt x="9143" y="9906"/>
                </a:moveTo>
                <a:lnTo>
                  <a:pt x="9144" y="4572"/>
                </a:lnTo>
                <a:lnTo>
                  <a:pt x="4572" y="9906"/>
                </a:lnTo>
                <a:lnTo>
                  <a:pt x="9143" y="9906"/>
                </a:lnTo>
                <a:close/>
              </a:path>
              <a:path w="2966720" h="256540">
                <a:moveTo>
                  <a:pt x="9144" y="246126"/>
                </a:moveTo>
                <a:lnTo>
                  <a:pt x="9143" y="9906"/>
                </a:lnTo>
                <a:lnTo>
                  <a:pt x="4572" y="9906"/>
                </a:lnTo>
                <a:lnTo>
                  <a:pt x="4572" y="246126"/>
                </a:lnTo>
                <a:lnTo>
                  <a:pt x="9144" y="246126"/>
                </a:lnTo>
                <a:close/>
              </a:path>
              <a:path w="2966720" h="256540">
                <a:moveTo>
                  <a:pt x="2961132" y="246126"/>
                </a:moveTo>
                <a:lnTo>
                  <a:pt x="4572" y="246126"/>
                </a:lnTo>
                <a:lnTo>
                  <a:pt x="9144" y="251460"/>
                </a:lnTo>
                <a:lnTo>
                  <a:pt x="9144" y="256032"/>
                </a:lnTo>
                <a:lnTo>
                  <a:pt x="2956560" y="256032"/>
                </a:lnTo>
                <a:lnTo>
                  <a:pt x="2956560" y="251460"/>
                </a:lnTo>
                <a:lnTo>
                  <a:pt x="2961132" y="246126"/>
                </a:lnTo>
                <a:close/>
              </a:path>
              <a:path w="2966720" h="256540">
                <a:moveTo>
                  <a:pt x="9144" y="256032"/>
                </a:moveTo>
                <a:lnTo>
                  <a:pt x="9144" y="251460"/>
                </a:lnTo>
                <a:lnTo>
                  <a:pt x="4572" y="246126"/>
                </a:lnTo>
                <a:lnTo>
                  <a:pt x="4572" y="256032"/>
                </a:lnTo>
                <a:lnTo>
                  <a:pt x="9144" y="256032"/>
                </a:lnTo>
                <a:close/>
              </a:path>
              <a:path w="2966720" h="256540">
                <a:moveTo>
                  <a:pt x="2961132" y="9905"/>
                </a:moveTo>
                <a:lnTo>
                  <a:pt x="2956560" y="4571"/>
                </a:lnTo>
                <a:lnTo>
                  <a:pt x="2956560" y="9905"/>
                </a:lnTo>
                <a:lnTo>
                  <a:pt x="2961132" y="9905"/>
                </a:lnTo>
                <a:close/>
              </a:path>
              <a:path w="2966720" h="256540">
                <a:moveTo>
                  <a:pt x="2961132" y="246126"/>
                </a:moveTo>
                <a:lnTo>
                  <a:pt x="2961132" y="9905"/>
                </a:lnTo>
                <a:lnTo>
                  <a:pt x="2956560" y="9905"/>
                </a:lnTo>
                <a:lnTo>
                  <a:pt x="2956560" y="246126"/>
                </a:lnTo>
                <a:lnTo>
                  <a:pt x="2961132" y="246126"/>
                </a:lnTo>
                <a:close/>
              </a:path>
              <a:path w="2966720" h="256540">
                <a:moveTo>
                  <a:pt x="2961132" y="256032"/>
                </a:moveTo>
                <a:lnTo>
                  <a:pt x="2961132" y="246126"/>
                </a:lnTo>
                <a:lnTo>
                  <a:pt x="2956560" y="251460"/>
                </a:lnTo>
                <a:lnTo>
                  <a:pt x="2956560" y="256032"/>
                </a:lnTo>
                <a:lnTo>
                  <a:pt x="2961132" y="256032"/>
                </a:lnTo>
                <a:close/>
              </a:path>
            </a:pathLst>
          </a:custGeom>
          <a:solidFill>
            <a:srgbClr val="00305C"/>
          </a:solidFill>
        </p:spPr>
        <p:txBody>
          <a:bodyPr wrap="square" lIns="0" tIns="0" rIns="0" bIns="0" rtlCol="0"/>
          <a:lstStyle/>
          <a:p>
            <a:endParaRPr/>
          </a:p>
        </p:txBody>
      </p:sp>
      <p:sp>
        <p:nvSpPr>
          <p:cNvPr id="4" name="object 4"/>
          <p:cNvSpPr txBox="1"/>
          <p:nvPr/>
        </p:nvSpPr>
        <p:spPr>
          <a:xfrm>
            <a:off x="315468" y="1316738"/>
            <a:ext cx="2956560" cy="239567"/>
          </a:xfrm>
          <a:prstGeom prst="rect">
            <a:avLst/>
          </a:prstGeom>
          <a:solidFill>
            <a:srgbClr val="3775A7"/>
          </a:solidFill>
        </p:spPr>
        <p:txBody>
          <a:bodyPr vert="horz" wrap="square" lIns="0" tIns="0" rIns="0" bIns="0" rtlCol="0">
            <a:spAutoFit/>
          </a:bodyPr>
          <a:lstStyle/>
          <a:p>
            <a:pPr marL="742776">
              <a:lnSpc>
                <a:spcPts val="1830"/>
              </a:lnSpc>
            </a:pPr>
            <a:r>
              <a:rPr sz="1600" b="1" dirty="0">
                <a:solidFill>
                  <a:srgbClr val="FFFFFF"/>
                </a:solidFill>
                <a:latin typeface="Calibri"/>
                <a:cs typeface="Calibri"/>
              </a:rPr>
              <a:t>Aluminum /</a:t>
            </a:r>
            <a:r>
              <a:rPr sz="1600" b="1" spc="-95" dirty="0">
                <a:solidFill>
                  <a:srgbClr val="FFFFFF"/>
                </a:solidFill>
                <a:latin typeface="Calibri"/>
                <a:cs typeface="Calibri"/>
              </a:rPr>
              <a:t> </a:t>
            </a:r>
            <a:r>
              <a:rPr sz="1600" b="1" spc="-4" dirty="0">
                <a:solidFill>
                  <a:srgbClr val="FFFFFF"/>
                </a:solidFill>
                <a:latin typeface="Calibri"/>
                <a:cs typeface="Calibri"/>
              </a:rPr>
              <a:t>Auto</a:t>
            </a:r>
            <a:endParaRPr sz="1600">
              <a:latin typeface="Calibri"/>
              <a:cs typeface="Calibri"/>
            </a:endParaRPr>
          </a:p>
        </p:txBody>
      </p:sp>
      <p:sp>
        <p:nvSpPr>
          <p:cNvPr id="5" name="object 5"/>
          <p:cNvSpPr txBox="1"/>
          <p:nvPr/>
        </p:nvSpPr>
        <p:spPr>
          <a:xfrm>
            <a:off x="408688" y="1623316"/>
            <a:ext cx="2843530" cy="706056"/>
          </a:xfrm>
          <a:prstGeom prst="rect">
            <a:avLst/>
          </a:prstGeom>
        </p:spPr>
        <p:txBody>
          <a:bodyPr vert="horz" wrap="square" lIns="0" tIns="0" rIns="0" bIns="0" rtlCol="0">
            <a:spAutoFit/>
          </a:bodyPr>
          <a:lstStyle/>
          <a:p>
            <a:pPr marL="238069" marR="5080" indent="-225371">
              <a:buClr>
                <a:srgbClr val="1F497C"/>
              </a:buClr>
              <a:buFont typeface="Wingdings"/>
              <a:buChar char=""/>
              <a:tabLst>
                <a:tab pos="238704" algn="l"/>
              </a:tabLst>
            </a:pPr>
            <a:r>
              <a:rPr lang="en-US" sz="1000" spc="-4" dirty="0">
                <a:latin typeface="Calibri"/>
                <a:cs typeface="Calibri"/>
              </a:rPr>
              <a:t>40% of </a:t>
            </a:r>
            <a:r>
              <a:rPr lang="en-US" sz="1000" b="1" spc="-4" dirty="0">
                <a:latin typeface="Calibri"/>
                <a:cs typeface="Calibri"/>
              </a:rPr>
              <a:t>silicon metal </a:t>
            </a:r>
            <a:r>
              <a:rPr lang="en-US" sz="1000" spc="-4" dirty="0">
                <a:latin typeface="Calibri"/>
                <a:cs typeface="Calibri"/>
              </a:rPr>
              <a:t>consumption</a:t>
            </a:r>
          </a:p>
          <a:p>
            <a:pPr marL="238069" marR="5080" indent="-225371">
              <a:buClr>
                <a:srgbClr val="1F497C"/>
              </a:buClr>
              <a:buFont typeface="Wingdings"/>
              <a:buChar char=""/>
              <a:tabLst>
                <a:tab pos="238704" algn="l"/>
              </a:tabLst>
            </a:pPr>
            <a:r>
              <a:rPr sz="1000" spc="-4" dirty="0">
                <a:latin typeface="Calibri"/>
                <a:cs typeface="Calibri"/>
              </a:rPr>
              <a:t>Government </a:t>
            </a:r>
            <a:r>
              <a:rPr sz="1000" dirty="0">
                <a:latin typeface="Calibri"/>
                <a:cs typeface="Calibri"/>
              </a:rPr>
              <a:t>mandate </a:t>
            </a:r>
            <a:r>
              <a:rPr sz="1000" spc="-4" dirty="0">
                <a:latin typeface="Calibri"/>
                <a:cs typeface="Calibri"/>
              </a:rPr>
              <a:t>on </a:t>
            </a:r>
            <a:r>
              <a:rPr sz="1000" dirty="0">
                <a:latin typeface="Calibri"/>
                <a:cs typeface="Calibri"/>
              </a:rPr>
              <a:t>fuel efficiency </a:t>
            </a:r>
            <a:r>
              <a:rPr lang="en-US" sz="1000" spc="-4" dirty="0">
                <a:latin typeface="Calibri"/>
                <a:cs typeface="Calibri"/>
              </a:rPr>
              <a:t>creating new</a:t>
            </a:r>
            <a:r>
              <a:rPr sz="1000" dirty="0">
                <a:latin typeface="Calibri"/>
                <a:cs typeface="Calibri"/>
              </a:rPr>
              <a:t>  </a:t>
            </a:r>
            <a:r>
              <a:rPr lang="en-US" sz="1000" dirty="0">
                <a:latin typeface="Calibri"/>
                <a:cs typeface="Calibri"/>
              </a:rPr>
              <a:t>demand for </a:t>
            </a:r>
            <a:r>
              <a:rPr sz="1000" spc="-4" dirty="0">
                <a:latin typeface="Calibri"/>
                <a:cs typeface="Calibri"/>
              </a:rPr>
              <a:t>light‐weight</a:t>
            </a:r>
            <a:r>
              <a:rPr lang="en-US" sz="1000" spc="-4" dirty="0">
                <a:latin typeface="Calibri"/>
                <a:cs typeface="Calibri"/>
              </a:rPr>
              <a:t> aluminum</a:t>
            </a:r>
            <a:endParaRPr sz="1000" dirty="0">
              <a:latin typeface="Calibri"/>
              <a:cs typeface="Calibri"/>
            </a:endParaRPr>
          </a:p>
          <a:p>
            <a:pPr marL="238069" indent="-225371">
              <a:spcBef>
                <a:spcPts val="599"/>
              </a:spcBef>
              <a:buClr>
                <a:srgbClr val="1F497C"/>
              </a:buClr>
              <a:buFont typeface="Wingdings"/>
              <a:buChar char=""/>
              <a:tabLst>
                <a:tab pos="238704" algn="l"/>
              </a:tabLst>
            </a:pPr>
            <a:r>
              <a:rPr sz="1000" spc="-4" dirty="0">
                <a:latin typeface="Calibri"/>
                <a:cs typeface="Calibri"/>
              </a:rPr>
              <a:t>Global </a:t>
            </a:r>
            <a:r>
              <a:rPr sz="1000" dirty="0">
                <a:latin typeface="Calibri"/>
                <a:cs typeface="Calibri"/>
              </a:rPr>
              <a:t>growth </a:t>
            </a:r>
            <a:r>
              <a:rPr sz="1000" spc="-4" dirty="0">
                <a:latin typeface="Calibri"/>
                <a:cs typeface="Calibri"/>
              </a:rPr>
              <a:t>in </a:t>
            </a:r>
            <a:r>
              <a:rPr sz="1000" dirty="0">
                <a:latin typeface="Calibri"/>
                <a:cs typeface="Calibri"/>
              </a:rPr>
              <a:t>new </a:t>
            </a:r>
            <a:r>
              <a:rPr sz="1000" spc="-4" dirty="0">
                <a:latin typeface="Calibri"/>
                <a:cs typeface="Calibri"/>
              </a:rPr>
              <a:t>automobile </a:t>
            </a:r>
            <a:r>
              <a:rPr lang="en-US" sz="1000" spc="-4" dirty="0">
                <a:latin typeface="Calibri"/>
                <a:cs typeface="Calibri"/>
              </a:rPr>
              <a:t>sales</a:t>
            </a:r>
            <a:endParaRPr sz="1000" dirty="0">
              <a:latin typeface="Calibri"/>
              <a:cs typeface="Calibri"/>
            </a:endParaRPr>
          </a:p>
        </p:txBody>
      </p:sp>
      <p:sp>
        <p:nvSpPr>
          <p:cNvPr id="6" name="object 6"/>
          <p:cNvSpPr/>
          <p:nvPr/>
        </p:nvSpPr>
        <p:spPr>
          <a:xfrm>
            <a:off x="918212" y="3067051"/>
            <a:ext cx="744473" cy="461772"/>
          </a:xfrm>
          <a:prstGeom prst="rect">
            <a:avLst/>
          </a:prstGeom>
          <a:blipFill>
            <a:blip r:embed="rId3" cstate="print"/>
            <a:stretch>
              <a:fillRect/>
            </a:stretch>
          </a:blipFill>
        </p:spPr>
        <p:txBody>
          <a:bodyPr wrap="square" lIns="0" tIns="0" rIns="0" bIns="0" rtlCol="0"/>
          <a:lstStyle/>
          <a:p>
            <a:endParaRPr/>
          </a:p>
        </p:txBody>
      </p:sp>
      <p:sp>
        <p:nvSpPr>
          <p:cNvPr id="7" name="object 7"/>
          <p:cNvSpPr txBox="1"/>
          <p:nvPr/>
        </p:nvSpPr>
        <p:spPr>
          <a:xfrm>
            <a:off x="494793" y="2834133"/>
            <a:ext cx="349885" cy="215444"/>
          </a:xfrm>
          <a:prstGeom prst="rect">
            <a:avLst/>
          </a:prstGeom>
        </p:spPr>
        <p:txBody>
          <a:bodyPr vert="horz" wrap="square" lIns="0" tIns="0" rIns="0" bIns="0" rtlCol="0">
            <a:spAutoFit/>
          </a:bodyPr>
          <a:lstStyle/>
          <a:p>
            <a:pPr marL="12697" marR="5080" indent="2538"/>
            <a:r>
              <a:rPr sz="700" spc="-4" dirty="0">
                <a:latin typeface="Calibri"/>
                <a:cs typeface="Calibri"/>
              </a:rPr>
              <a:t>Weather  </a:t>
            </a:r>
            <a:r>
              <a:rPr sz="700" dirty="0">
                <a:latin typeface="Calibri"/>
                <a:cs typeface="Calibri"/>
              </a:rPr>
              <a:t>S</a:t>
            </a:r>
            <a:r>
              <a:rPr sz="700" spc="-4" dirty="0">
                <a:latin typeface="Calibri"/>
                <a:cs typeface="Calibri"/>
              </a:rPr>
              <a:t>t</a:t>
            </a:r>
            <a:r>
              <a:rPr sz="700" dirty="0">
                <a:latin typeface="Calibri"/>
                <a:cs typeface="Calibri"/>
              </a:rPr>
              <a:t>ri</a:t>
            </a:r>
            <a:r>
              <a:rPr sz="700" spc="-4" dirty="0">
                <a:latin typeface="Calibri"/>
                <a:cs typeface="Calibri"/>
              </a:rPr>
              <a:t>pp</a:t>
            </a:r>
            <a:r>
              <a:rPr sz="700" dirty="0">
                <a:latin typeface="Calibri"/>
                <a:cs typeface="Calibri"/>
              </a:rPr>
              <a:t>i</a:t>
            </a:r>
            <a:r>
              <a:rPr sz="700" spc="-4" dirty="0">
                <a:latin typeface="Calibri"/>
                <a:cs typeface="Calibri"/>
              </a:rPr>
              <a:t>ng</a:t>
            </a:r>
            <a:endParaRPr sz="700">
              <a:latin typeface="Calibri"/>
              <a:cs typeface="Calibri"/>
            </a:endParaRPr>
          </a:p>
        </p:txBody>
      </p:sp>
      <p:sp>
        <p:nvSpPr>
          <p:cNvPr id="8" name="object 8"/>
          <p:cNvSpPr/>
          <p:nvPr/>
        </p:nvSpPr>
        <p:spPr>
          <a:xfrm>
            <a:off x="760476" y="3066288"/>
            <a:ext cx="285115" cy="140970"/>
          </a:xfrm>
          <a:custGeom>
            <a:avLst/>
            <a:gdLst/>
            <a:ahLst/>
            <a:cxnLst/>
            <a:rect l="l" t="t" r="r" b="b"/>
            <a:pathLst>
              <a:path w="285115" h="140969">
                <a:moveTo>
                  <a:pt x="284988" y="132588"/>
                </a:moveTo>
                <a:lnTo>
                  <a:pt x="3810" y="0"/>
                </a:lnTo>
                <a:lnTo>
                  <a:pt x="0" y="9144"/>
                </a:lnTo>
                <a:lnTo>
                  <a:pt x="281178" y="140970"/>
                </a:lnTo>
                <a:lnTo>
                  <a:pt x="284988" y="132588"/>
                </a:lnTo>
                <a:close/>
              </a:path>
            </a:pathLst>
          </a:custGeom>
          <a:solidFill>
            <a:srgbClr val="4A7EBB"/>
          </a:solidFill>
        </p:spPr>
        <p:txBody>
          <a:bodyPr wrap="square" lIns="0" tIns="0" rIns="0" bIns="0" rtlCol="0"/>
          <a:lstStyle/>
          <a:p>
            <a:endParaRPr/>
          </a:p>
        </p:txBody>
      </p:sp>
      <p:sp>
        <p:nvSpPr>
          <p:cNvPr id="9" name="object 9"/>
          <p:cNvSpPr/>
          <p:nvPr/>
        </p:nvSpPr>
        <p:spPr>
          <a:xfrm>
            <a:off x="912115" y="3429003"/>
            <a:ext cx="54610" cy="170815"/>
          </a:xfrm>
          <a:custGeom>
            <a:avLst/>
            <a:gdLst/>
            <a:ahLst/>
            <a:cxnLst/>
            <a:rect l="l" t="t" r="r" b="b"/>
            <a:pathLst>
              <a:path w="54609" h="170814">
                <a:moveTo>
                  <a:pt x="54101" y="2285"/>
                </a:moveTo>
                <a:lnTo>
                  <a:pt x="44957" y="0"/>
                </a:lnTo>
                <a:lnTo>
                  <a:pt x="0" y="168402"/>
                </a:lnTo>
                <a:lnTo>
                  <a:pt x="9143" y="170688"/>
                </a:lnTo>
                <a:lnTo>
                  <a:pt x="54101" y="2285"/>
                </a:lnTo>
                <a:close/>
              </a:path>
            </a:pathLst>
          </a:custGeom>
          <a:solidFill>
            <a:srgbClr val="4A7EBB"/>
          </a:solidFill>
        </p:spPr>
        <p:txBody>
          <a:bodyPr wrap="square" lIns="0" tIns="0" rIns="0" bIns="0" rtlCol="0"/>
          <a:lstStyle/>
          <a:p>
            <a:endParaRPr/>
          </a:p>
        </p:txBody>
      </p:sp>
      <p:sp>
        <p:nvSpPr>
          <p:cNvPr id="10" name="object 10"/>
          <p:cNvSpPr txBox="1"/>
          <p:nvPr/>
        </p:nvSpPr>
        <p:spPr>
          <a:xfrm>
            <a:off x="688342" y="3612896"/>
            <a:ext cx="200025" cy="107722"/>
          </a:xfrm>
          <a:prstGeom prst="rect">
            <a:avLst/>
          </a:prstGeom>
        </p:spPr>
        <p:txBody>
          <a:bodyPr vert="horz" wrap="square" lIns="0" tIns="0" rIns="0" bIns="0" rtlCol="0">
            <a:spAutoFit/>
          </a:bodyPr>
          <a:lstStyle/>
          <a:p>
            <a:pPr marL="12697"/>
            <a:r>
              <a:rPr sz="700" dirty="0">
                <a:latin typeface="Calibri"/>
                <a:cs typeface="Calibri"/>
              </a:rPr>
              <a:t>Tires</a:t>
            </a:r>
            <a:endParaRPr sz="700">
              <a:latin typeface="Calibri"/>
              <a:cs typeface="Calibri"/>
            </a:endParaRPr>
          </a:p>
        </p:txBody>
      </p:sp>
      <p:sp>
        <p:nvSpPr>
          <p:cNvPr id="11" name="object 11"/>
          <p:cNvSpPr/>
          <p:nvPr/>
        </p:nvSpPr>
        <p:spPr>
          <a:xfrm>
            <a:off x="1197863" y="3297173"/>
            <a:ext cx="115570" cy="303530"/>
          </a:xfrm>
          <a:custGeom>
            <a:avLst/>
            <a:gdLst/>
            <a:ahLst/>
            <a:cxnLst/>
            <a:rect l="l" t="t" r="r" b="b"/>
            <a:pathLst>
              <a:path w="115569" h="303529">
                <a:moveTo>
                  <a:pt x="115062" y="300227"/>
                </a:moveTo>
                <a:lnTo>
                  <a:pt x="8382" y="0"/>
                </a:lnTo>
                <a:lnTo>
                  <a:pt x="0" y="3047"/>
                </a:lnTo>
                <a:lnTo>
                  <a:pt x="105918" y="303275"/>
                </a:lnTo>
                <a:lnTo>
                  <a:pt x="115062" y="300227"/>
                </a:lnTo>
                <a:close/>
              </a:path>
            </a:pathLst>
          </a:custGeom>
          <a:solidFill>
            <a:srgbClr val="4A7EBB"/>
          </a:solidFill>
        </p:spPr>
        <p:txBody>
          <a:bodyPr wrap="square" lIns="0" tIns="0" rIns="0" bIns="0" rtlCol="0"/>
          <a:lstStyle/>
          <a:p>
            <a:endParaRPr/>
          </a:p>
        </p:txBody>
      </p:sp>
      <p:sp>
        <p:nvSpPr>
          <p:cNvPr id="12" name="object 12"/>
          <p:cNvSpPr txBox="1"/>
          <p:nvPr/>
        </p:nvSpPr>
        <p:spPr>
          <a:xfrm>
            <a:off x="1230124" y="3638803"/>
            <a:ext cx="335915" cy="107722"/>
          </a:xfrm>
          <a:prstGeom prst="rect">
            <a:avLst/>
          </a:prstGeom>
        </p:spPr>
        <p:txBody>
          <a:bodyPr vert="horz" wrap="square" lIns="0" tIns="0" rIns="0" bIns="0" rtlCol="0">
            <a:spAutoFit/>
          </a:bodyPr>
          <a:lstStyle/>
          <a:p>
            <a:pPr marL="12697"/>
            <a:r>
              <a:rPr sz="700" spc="-4" dirty="0">
                <a:latin typeface="Calibri"/>
                <a:cs typeface="Calibri"/>
              </a:rPr>
              <a:t>C</a:t>
            </a:r>
            <a:r>
              <a:rPr sz="700" dirty="0">
                <a:latin typeface="Calibri"/>
                <a:cs typeface="Calibri"/>
              </a:rPr>
              <a:t>o</a:t>
            </a:r>
            <a:r>
              <a:rPr sz="700" spc="-4" dirty="0">
                <a:latin typeface="Calibri"/>
                <a:cs typeface="Calibri"/>
              </a:rPr>
              <a:t>atings</a:t>
            </a:r>
            <a:endParaRPr sz="700">
              <a:latin typeface="Calibri"/>
              <a:cs typeface="Calibri"/>
            </a:endParaRPr>
          </a:p>
        </p:txBody>
      </p:sp>
      <p:sp>
        <p:nvSpPr>
          <p:cNvPr id="13" name="object 13"/>
          <p:cNvSpPr/>
          <p:nvPr/>
        </p:nvSpPr>
        <p:spPr>
          <a:xfrm>
            <a:off x="1445515" y="2955037"/>
            <a:ext cx="86360" cy="273685"/>
          </a:xfrm>
          <a:custGeom>
            <a:avLst/>
            <a:gdLst/>
            <a:ahLst/>
            <a:cxnLst/>
            <a:rect l="l" t="t" r="r" b="b"/>
            <a:pathLst>
              <a:path w="86359" h="273685">
                <a:moveTo>
                  <a:pt x="86105" y="2286"/>
                </a:moveTo>
                <a:lnTo>
                  <a:pt x="76961" y="0"/>
                </a:lnTo>
                <a:lnTo>
                  <a:pt x="0" y="270510"/>
                </a:lnTo>
                <a:lnTo>
                  <a:pt x="9143" y="273558"/>
                </a:lnTo>
                <a:lnTo>
                  <a:pt x="86105" y="2286"/>
                </a:lnTo>
                <a:close/>
              </a:path>
            </a:pathLst>
          </a:custGeom>
          <a:solidFill>
            <a:srgbClr val="4A7EBB"/>
          </a:solidFill>
        </p:spPr>
        <p:txBody>
          <a:bodyPr wrap="square" lIns="0" tIns="0" rIns="0" bIns="0" rtlCol="0"/>
          <a:lstStyle/>
          <a:p>
            <a:endParaRPr/>
          </a:p>
        </p:txBody>
      </p:sp>
      <p:sp>
        <p:nvSpPr>
          <p:cNvPr id="14" name="object 14"/>
          <p:cNvSpPr/>
          <p:nvPr/>
        </p:nvSpPr>
        <p:spPr>
          <a:xfrm>
            <a:off x="1524000" y="3294890"/>
            <a:ext cx="224154" cy="139700"/>
          </a:xfrm>
          <a:custGeom>
            <a:avLst/>
            <a:gdLst/>
            <a:ahLst/>
            <a:cxnLst/>
            <a:rect l="l" t="t" r="r" b="b"/>
            <a:pathLst>
              <a:path w="224155" h="139700">
                <a:moveTo>
                  <a:pt x="224028" y="131063"/>
                </a:moveTo>
                <a:lnTo>
                  <a:pt x="5334" y="0"/>
                </a:lnTo>
                <a:lnTo>
                  <a:pt x="0" y="7620"/>
                </a:lnTo>
                <a:lnTo>
                  <a:pt x="218694" y="139445"/>
                </a:lnTo>
                <a:lnTo>
                  <a:pt x="224028" y="131063"/>
                </a:lnTo>
                <a:close/>
              </a:path>
            </a:pathLst>
          </a:custGeom>
          <a:solidFill>
            <a:srgbClr val="4A7EBB"/>
          </a:solidFill>
        </p:spPr>
        <p:txBody>
          <a:bodyPr wrap="square" lIns="0" tIns="0" rIns="0" bIns="0" rtlCol="0"/>
          <a:lstStyle/>
          <a:p>
            <a:endParaRPr/>
          </a:p>
        </p:txBody>
      </p:sp>
      <p:sp>
        <p:nvSpPr>
          <p:cNvPr id="15" name="object 15"/>
          <p:cNvSpPr txBox="1"/>
          <p:nvPr/>
        </p:nvSpPr>
        <p:spPr>
          <a:xfrm>
            <a:off x="1826767" y="3508504"/>
            <a:ext cx="261620" cy="107722"/>
          </a:xfrm>
          <a:prstGeom prst="rect">
            <a:avLst/>
          </a:prstGeom>
        </p:spPr>
        <p:txBody>
          <a:bodyPr vert="horz" wrap="square" lIns="0" tIns="0" rIns="0" bIns="0" rtlCol="0">
            <a:spAutoFit/>
          </a:bodyPr>
          <a:lstStyle/>
          <a:p>
            <a:pPr marL="12697"/>
            <a:r>
              <a:rPr sz="700" spc="-4" dirty="0">
                <a:latin typeface="Calibri"/>
                <a:cs typeface="Calibri"/>
              </a:rPr>
              <a:t>Cables</a:t>
            </a:r>
            <a:endParaRPr sz="700">
              <a:latin typeface="Calibri"/>
              <a:cs typeface="Calibri"/>
            </a:endParaRPr>
          </a:p>
        </p:txBody>
      </p:sp>
      <p:sp>
        <p:nvSpPr>
          <p:cNvPr id="16" name="object 16"/>
          <p:cNvSpPr txBox="1"/>
          <p:nvPr/>
        </p:nvSpPr>
        <p:spPr>
          <a:xfrm>
            <a:off x="1429765" y="2791464"/>
            <a:ext cx="419100" cy="107722"/>
          </a:xfrm>
          <a:prstGeom prst="rect">
            <a:avLst/>
          </a:prstGeom>
        </p:spPr>
        <p:txBody>
          <a:bodyPr vert="horz" wrap="square" lIns="0" tIns="0" rIns="0" bIns="0" rtlCol="0">
            <a:spAutoFit/>
          </a:bodyPr>
          <a:lstStyle/>
          <a:p>
            <a:pPr marL="12697"/>
            <a:r>
              <a:rPr sz="700" spc="-4" dirty="0">
                <a:latin typeface="Calibri"/>
                <a:cs typeface="Calibri"/>
              </a:rPr>
              <a:t>Dashboard</a:t>
            </a:r>
            <a:endParaRPr sz="700">
              <a:latin typeface="Calibri"/>
              <a:cs typeface="Calibri"/>
            </a:endParaRPr>
          </a:p>
        </p:txBody>
      </p:sp>
      <p:sp>
        <p:nvSpPr>
          <p:cNvPr id="17" name="object 17"/>
          <p:cNvSpPr/>
          <p:nvPr/>
        </p:nvSpPr>
        <p:spPr>
          <a:xfrm>
            <a:off x="2340102" y="3331465"/>
            <a:ext cx="745998" cy="727709"/>
          </a:xfrm>
          <a:prstGeom prst="rect">
            <a:avLst/>
          </a:prstGeom>
          <a:blipFill>
            <a:blip r:embed="rId4" cstate="print"/>
            <a:stretch>
              <a:fillRect/>
            </a:stretch>
          </a:blipFill>
        </p:spPr>
        <p:txBody>
          <a:bodyPr wrap="square" lIns="0" tIns="0" rIns="0" bIns="0" rtlCol="0"/>
          <a:lstStyle/>
          <a:p>
            <a:endParaRPr/>
          </a:p>
        </p:txBody>
      </p:sp>
      <p:sp>
        <p:nvSpPr>
          <p:cNvPr id="18" name="object 18"/>
          <p:cNvSpPr/>
          <p:nvPr/>
        </p:nvSpPr>
        <p:spPr>
          <a:xfrm>
            <a:off x="3860293" y="2440687"/>
            <a:ext cx="870203" cy="751331"/>
          </a:xfrm>
          <a:prstGeom prst="rect">
            <a:avLst/>
          </a:prstGeom>
          <a:blipFill>
            <a:blip r:embed="rId5" cstate="print"/>
            <a:stretch>
              <a:fillRect/>
            </a:stretch>
          </a:blipFill>
        </p:spPr>
        <p:txBody>
          <a:bodyPr wrap="square" lIns="0" tIns="0" rIns="0" bIns="0" rtlCol="0"/>
          <a:lstStyle/>
          <a:p>
            <a:endParaRPr/>
          </a:p>
        </p:txBody>
      </p:sp>
      <p:sp>
        <p:nvSpPr>
          <p:cNvPr id="19" name="object 19"/>
          <p:cNvSpPr/>
          <p:nvPr/>
        </p:nvSpPr>
        <p:spPr>
          <a:xfrm>
            <a:off x="4682491" y="3268217"/>
            <a:ext cx="660655" cy="547116"/>
          </a:xfrm>
          <a:prstGeom prst="rect">
            <a:avLst/>
          </a:prstGeom>
          <a:blipFill>
            <a:blip r:embed="rId6" cstate="print"/>
            <a:stretch>
              <a:fillRect/>
            </a:stretch>
          </a:blipFill>
        </p:spPr>
        <p:txBody>
          <a:bodyPr wrap="square" lIns="0" tIns="0" rIns="0" bIns="0" rtlCol="0"/>
          <a:lstStyle/>
          <a:p>
            <a:endParaRPr/>
          </a:p>
        </p:txBody>
      </p:sp>
      <p:sp>
        <p:nvSpPr>
          <p:cNvPr id="20" name="object 20"/>
          <p:cNvSpPr/>
          <p:nvPr/>
        </p:nvSpPr>
        <p:spPr>
          <a:xfrm>
            <a:off x="5343146" y="2475740"/>
            <a:ext cx="941069" cy="585216"/>
          </a:xfrm>
          <a:prstGeom prst="rect">
            <a:avLst/>
          </a:prstGeom>
          <a:blipFill>
            <a:blip r:embed="rId7" cstate="print"/>
            <a:stretch>
              <a:fillRect/>
            </a:stretch>
          </a:blipFill>
        </p:spPr>
        <p:txBody>
          <a:bodyPr wrap="square" lIns="0" tIns="0" rIns="0" bIns="0" rtlCol="0"/>
          <a:lstStyle/>
          <a:p>
            <a:endParaRPr/>
          </a:p>
        </p:txBody>
      </p:sp>
      <p:sp>
        <p:nvSpPr>
          <p:cNvPr id="21" name="object 21"/>
          <p:cNvSpPr/>
          <p:nvPr/>
        </p:nvSpPr>
        <p:spPr>
          <a:xfrm>
            <a:off x="3539492" y="1312165"/>
            <a:ext cx="2967355" cy="256540"/>
          </a:xfrm>
          <a:custGeom>
            <a:avLst/>
            <a:gdLst/>
            <a:ahLst/>
            <a:cxnLst/>
            <a:rect l="l" t="t" r="r" b="b"/>
            <a:pathLst>
              <a:path w="2967354" h="256540">
                <a:moveTo>
                  <a:pt x="2967228" y="253746"/>
                </a:moveTo>
                <a:lnTo>
                  <a:pt x="2967228" y="2285"/>
                </a:lnTo>
                <a:lnTo>
                  <a:pt x="2964942" y="0"/>
                </a:lnTo>
                <a:lnTo>
                  <a:pt x="2285" y="0"/>
                </a:lnTo>
                <a:lnTo>
                  <a:pt x="0" y="2286"/>
                </a:lnTo>
                <a:lnTo>
                  <a:pt x="0" y="253746"/>
                </a:lnTo>
                <a:lnTo>
                  <a:pt x="2286" y="256032"/>
                </a:lnTo>
                <a:lnTo>
                  <a:pt x="5333" y="256032"/>
                </a:lnTo>
                <a:lnTo>
                  <a:pt x="5334" y="9906"/>
                </a:lnTo>
                <a:lnTo>
                  <a:pt x="9906" y="4572"/>
                </a:lnTo>
                <a:lnTo>
                  <a:pt x="9906" y="9906"/>
                </a:lnTo>
                <a:lnTo>
                  <a:pt x="2957322" y="9905"/>
                </a:lnTo>
                <a:lnTo>
                  <a:pt x="2957322" y="4571"/>
                </a:lnTo>
                <a:lnTo>
                  <a:pt x="2961894" y="9905"/>
                </a:lnTo>
                <a:lnTo>
                  <a:pt x="2961894" y="256032"/>
                </a:lnTo>
                <a:lnTo>
                  <a:pt x="2964942" y="256032"/>
                </a:lnTo>
                <a:lnTo>
                  <a:pt x="2967228" y="253746"/>
                </a:lnTo>
                <a:close/>
              </a:path>
              <a:path w="2967354" h="256540">
                <a:moveTo>
                  <a:pt x="9906" y="9906"/>
                </a:moveTo>
                <a:lnTo>
                  <a:pt x="9906" y="4572"/>
                </a:lnTo>
                <a:lnTo>
                  <a:pt x="5334" y="9906"/>
                </a:lnTo>
                <a:lnTo>
                  <a:pt x="9906" y="9906"/>
                </a:lnTo>
                <a:close/>
              </a:path>
              <a:path w="2967354" h="256540">
                <a:moveTo>
                  <a:pt x="9906" y="246126"/>
                </a:moveTo>
                <a:lnTo>
                  <a:pt x="9906" y="9906"/>
                </a:lnTo>
                <a:lnTo>
                  <a:pt x="5334" y="9906"/>
                </a:lnTo>
                <a:lnTo>
                  <a:pt x="5334" y="246126"/>
                </a:lnTo>
                <a:lnTo>
                  <a:pt x="9906" y="246126"/>
                </a:lnTo>
                <a:close/>
              </a:path>
              <a:path w="2967354" h="256540">
                <a:moveTo>
                  <a:pt x="2961894" y="246126"/>
                </a:moveTo>
                <a:lnTo>
                  <a:pt x="5334" y="246126"/>
                </a:lnTo>
                <a:lnTo>
                  <a:pt x="9906" y="251460"/>
                </a:lnTo>
                <a:lnTo>
                  <a:pt x="9906" y="256032"/>
                </a:lnTo>
                <a:lnTo>
                  <a:pt x="2957322" y="256032"/>
                </a:lnTo>
                <a:lnTo>
                  <a:pt x="2957322" y="251460"/>
                </a:lnTo>
                <a:lnTo>
                  <a:pt x="2961894" y="246126"/>
                </a:lnTo>
                <a:close/>
              </a:path>
              <a:path w="2967354" h="256540">
                <a:moveTo>
                  <a:pt x="9906" y="256032"/>
                </a:moveTo>
                <a:lnTo>
                  <a:pt x="9906" y="251460"/>
                </a:lnTo>
                <a:lnTo>
                  <a:pt x="5334" y="246126"/>
                </a:lnTo>
                <a:lnTo>
                  <a:pt x="5333" y="256032"/>
                </a:lnTo>
                <a:lnTo>
                  <a:pt x="9906" y="256032"/>
                </a:lnTo>
                <a:close/>
              </a:path>
              <a:path w="2967354" h="256540">
                <a:moveTo>
                  <a:pt x="2961894" y="9905"/>
                </a:moveTo>
                <a:lnTo>
                  <a:pt x="2957322" y="4571"/>
                </a:lnTo>
                <a:lnTo>
                  <a:pt x="2957322" y="9905"/>
                </a:lnTo>
                <a:lnTo>
                  <a:pt x="2961894" y="9905"/>
                </a:lnTo>
                <a:close/>
              </a:path>
              <a:path w="2967354" h="256540">
                <a:moveTo>
                  <a:pt x="2961894" y="246126"/>
                </a:moveTo>
                <a:lnTo>
                  <a:pt x="2961894" y="9905"/>
                </a:lnTo>
                <a:lnTo>
                  <a:pt x="2957322" y="9905"/>
                </a:lnTo>
                <a:lnTo>
                  <a:pt x="2957322" y="246126"/>
                </a:lnTo>
                <a:lnTo>
                  <a:pt x="2961894" y="246126"/>
                </a:lnTo>
                <a:close/>
              </a:path>
              <a:path w="2967354" h="256540">
                <a:moveTo>
                  <a:pt x="2961894" y="256032"/>
                </a:moveTo>
                <a:lnTo>
                  <a:pt x="2961894" y="246126"/>
                </a:lnTo>
                <a:lnTo>
                  <a:pt x="2957322" y="251460"/>
                </a:lnTo>
                <a:lnTo>
                  <a:pt x="2957322" y="256032"/>
                </a:lnTo>
                <a:lnTo>
                  <a:pt x="2961894" y="256032"/>
                </a:lnTo>
                <a:close/>
              </a:path>
            </a:pathLst>
          </a:custGeom>
          <a:solidFill>
            <a:srgbClr val="00305C"/>
          </a:solidFill>
        </p:spPr>
        <p:txBody>
          <a:bodyPr wrap="square" lIns="0" tIns="0" rIns="0" bIns="0" rtlCol="0"/>
          <a:lstStyle/>
          <a:p>
            <a:endParaRPr/>
          </a:p>
        </p:txBody>
      </p:sp>
      <p:sp>
        <p:nvSpPr>
          <p:cNvPr id="22" name="object 22"/>
          <p:cNvSpPr txBox="1"/>
          <p:nvPr/>
        </p:nvSpPr>
        <p:spPr>
          <a:xfrm>
            <a:off x="3544823" y="1316738"/>
            <a:ext cx="2956560" cy="239567"/>
          </a:xfrm>
          <a:prstGeom prst="rect">
            <a:avLst/>
          </a:prstGeom>
          <a:solidFill>
            <a:srgbClr val="3775A7"/>
          </a:solidFill>
        </p:spPr>
        <p:txBody>
          <a:bodyPr vert="horz" wrap="square" lIns="0" tIns="0" rIns="0" bIns="0" rtlCol="0">
            <a:spAutoFit/>
          </a:bodyPr>
          <a:lstStyle/>
          <a:p>
            <a:pPr marL="598030">
              <a:lnSpc>
                <a:spcPts val="1830"/>
              </a:lnSpc>
            </a:pPr>
            <a:r>
              <a:rPr sz="1600" b="1" spc="-4" dirty="0">
                <a:solidFill>
                  <a:srgbClr val="FFFFFF"/>
                </a:solidFill>
                <a:latin typeface="Calibri"/>
                <a:cs typeface="Calibri"/>
              </a:rPr>
              <a:t>Chemicals </a:t>
            </a:r>
            <a:r>
              <a:rPr sz="1600" b="1" dirty="0">
                <a:solidFill>
                  <a:srgbClr val="FFFFFF"/>
                </a:solidFill>
                <a:latin typeface="Calibri"/>
                <a:cs typeface="Calibri"/>
              </a:rPr>
              <a:t>/</a:t>
            </a:r>
            <a:r>
              <a:rPr sz="1600" b="1" spc="-95" dirty="0">
                <a:solidFill>
                  <a:srgbClr val="FFFFFF"/>
                </a:solidFill>
                <a:latin typeface="Calibri"/>
                <a:cs typeface="Calibri"/>
              </a:rPr>
              <a:t> </a:t>
            </a:r>
            <a:r>
              <a:rPr sz="1600" b="1" dirty="0">
                <a:solidFill>
                  <a:srgbClr val="FFFFFF"/>
                </a:solidFill>
                <a:latin typeface="Calibri"/>
                <a:cs typeface="Calibri"/>
              </a:rPr>
              <a:t>Silicones</a:t>
            </a:r>
            <a:endParaRPr sz="1600">
              <a:latin typeface="Calibri"/>
              <a:cs typeface="Calibri"/>
            </a:endParaRPr>
          </a:p>
        </p:txBody>
      </p:sp>
      <p:sp>
        <p:nvSpPr>
          <p:cNvPr id="23" name="object 23"/>
          <p:cNvSpPr txBox="1"/>
          <p:nvPr/>
        </p:nvSpPr>
        <p:spPr>
          <a:xfrm>
            <a:off x="3641854" y="1623315"/>
            <a:ext cx="2793365" cy="470898"/>
          </a:xfrm>
          <a:prstGeom prst="rect">
            <a:avLst/>
          </a:prstGeom>
        </p:spPr>
        <p:txBody>
          <a:bodyPr vert="horz" wrap="square" lIns="0" tIns="0" rIns="0" bIns="0" rtlCol="0">
            <a:spAutoFit/>
          </a:bodyPr>
          <a:lstStyle/>
          <a:p>
            <a:pPr marL="238069" marR="5080" indent="-225371">
              <a:buClr>
                <a:srgbClr val="1F497C"/>
              </a:buClr>
              <a:buFont typeface="Wingdings"/>
              <a:buChar char=""/>
              <a:tabLst>
                <a:tab pos="238704" algn="l"/>
              </a:tabLst>
            </a:pPr>
            <a:r>
              <a:rPr lang="en-US" sz="1000" spc="-4" dirty="0">
                <a:latin typeface="Calibri"/>
                <a:cs typeface="Calibri"/>
              </a:rPr>
              <a:t>50% of </a:t>
            </a:r>
            <a:r>
              <a:rPr lang="en-US" sz="1000" b="1" spc="-4" dirty="0">
                <a:latin typeface="Calibri"/>
                <a:cs typeface="Calibri"/>
              </a:rPr>
              <a:t>silicon metal </a:t>
            </a:r>
            <a:r>
              <a:rPr lang="en-US" sz="1000" spc="-4" dirty="0">
                <a:latin typeface="Calibri"/>
                <a:cs typeface="Calibri"/>
              </a:rPr>
              <a:t>consumption</a:t>
            </a:r>
          </a:p>
          <a:p>
            <a:pPr marL="238069" marR="5080" indent="-225371">
              <a:buClr>
                <a:srgbClr val="1F497C"/>
              </a:buClr>
              <a:buFont typeface="Wingdings"/>
              <a:buChar char=""/>
              <a:tabLst>
                <a:tab pos="238704" algn="l"/>
              </a:tabLst>
            </a:pPr>
            <a:r>
              <a:rPr lang="en-US" sz="1000" spc="-4" dirty="0">
                <a:latin typeface="Calibri"/>
                <a:cs typeface="Calibri"/>
              </a:rPr>
              <a:t>Rise in global middle class </a:t>
            </a:r>
            <a:r>
              <a:rPr sz="1000" spc="-4" dirty="0">
                <a:latin typeface="Calibri"/>
                <a:cs typeface="Calibri"/>
              </a:rPr>
              <a:t>driving strong </a:t>
            </a:r>
            <a:r>
              <a:rPr sz="1000" dirty="0">
                <a:latin typeface="Calibri"/>
                <a:cs typeface="Calibri"/>
              </a:rPr>
              <a:t>consumer product</a:t>
            </a:r>
            <a:r>
              <a:rPr sz="1000" spc="-100" dirty="0">
                <a:latin typeface="Calibri"/>
                <a:cs typeface="Calibri"/>
              </a:rPr>
              <a:t> </a:t>
            </a:r>
            <a:r>
              <a:rPr sz="1000" dirty="0">
                <a:latin typeface="Calibri"/>
                <a:cs typeface="Calibri"/>
              </a:rPr>
              <a:t>consumption</a:t>
            </a:r>
          </a:p>
        </p:txBody>
      </p:sp>
      <p:sp>
        <p:nvSpPr>
          <p:cNvPr id="24" name="object 24"/>
          <p:cNvSpPr/>
          <p:nvPr/>
        </p:nvSpPr>
        <p:spPr>
          <a:xfrm>
            <a:off x="6768847" y="1312165"/>
            <a:ext cx="2967355" cy="256540"/>
          </a:xfrm>
          <a:custGeom>
            <a:avLst/>
            <a:gdLst/>
            <a:ahLst/>
            <a:cxnLst/>
            <a:rect l="l" t="t" r="r" b="b"/>
            <a:pathLst>
              <a:path w="2967354" h="256540">
                <a:moveTo>
                  <a:pt x="2967228" y="253746"/>
                </a:moveTo>
                <a:lnTo>
                  <a:pt x="2967228" y="2285"/>
                </a:lnTo>
                <a:lnTo>
                  <a:pt x="2964942" y="0"/>
                </a:lnTo>
                <a:lnTo>
                  <a:pt x="2285" y="0"/>
                </a:lnTo>
                <a:lnTo>
                  <a:pt x="0" y="2286"/>
                </a:lnTo>
                <a:lnTo>
                  <a:pt x="0" y="253746"/>
                </a:lnTo>
                <a:lnTo>
                  <a:pt x="2286" y="256032"/>
                </a:lnTo>
                <a:lnTo>
                  <a:pt x="5333" y="256032"/>
                </a:lnTo>
                <a:lnTo>
                  <a:pt x="5334" y="9906"/>
                </a:lnTo>
                <a:lnTo>
                  <a:pt x="9906" y="4572"/>
                </a:lnTo>
                <a:lnTo>
                  <a:pt x="9906" y="9906"/>
                </a:lnTo>
                <a:lnTo>
                  <a:pt x="2957322" y="9905"/>
                </a:lnTo>
                <a:lnTo>
                  <a:pt x="2957322" y="4571"/>
                </a:lnTo>
                <a:lnTo>
                  <a:pt x="2961894" y="9905"/>
                </a:lnTo>
                <a:lnTo>
                  <a:pt x="2961894" y="256032"/>
                </a:lnTo>
                <a:lnTo>
                  <a:pt x="2964942" y="256032"/>
                </a:lnTo>
                <a:lnTo>
                  <a:pt x="2967228" y="253746"/>
                </a:lnTo>
                <a:close/>
              </a:path>
              <a:path w="2967354" h="256540">
                <a:moveTo>
                  <a:pt x="9906" y="9906"/>
                </a:moveTo>
                <a:lnTo>
                  <a:pt x="9906" y="4572"/>
                </a:lnTo>
                <a:lnTo>
                  <a:pt x="5334" y="9906"/>
                </a:lnTo>
                <a:lnTo>
                  <a:pt x="9906" y="9906"/>
                </a:lnTo>
                <a:close/>
              </a:path>
              <a:path w="2967354" h="256540">
                <a:moveTo>
                  <a:pt x="9906" y="246126"/>
                </a:moveTo>
                <a:lnTo>
                  <a:pt x="9906" y="9906"/>
                </a:lnTo>
                <a:lnTo>
                  <a:pt x="5334" y="9906"/>
                </a:lnTo>
                <a:lnTo>
                  <a:pt x="5334" y="246126"/>
                </a:lnTo>
                <a:lnTo>
                  <a:pt x="9906" y="246126"/>
                </a:lnTo>
                <a:close/>
              </a:path>
              <a:path w="2967354" h="256540">
                <a:moveTo>
                  <a:pt x="2961894" y="246126"/>
                </a:moveTo>
                <a:lnTo>
                  <a:pt x="5334" y="246126"/>
                </a:lnTo>
                <a:lnTo>
                  <a:pt x="9906" y="251460"/>
                </a:lnTo>
                <a:lnTo>
                  <a:pt x="9906" y="256032"/>
                </a:lnTo>
                <a:lnTo>
                  <a:pt x="2957322" y="256032"/>
                </a:lnTo>
                <a:lnTo>
                  <a:pt x="2957322" y="251460"/>
                </a:lnTo>
                <a:lnTo>
                  <a:pt x="2961894" y="246126"/>
                </a:lnTo>
                <a:close/>
              </a:path>
              <a:path w="2967354" h="256540">
                <a:moveTo>
                  <a:pt x="9906" y="256032"/>
                </a:moveTo>
                <a:lnTo>
                  <a:pt x="9906" y="251460"/>
                </a:lnTo>
                <a:lnTo>
                  <a:pt x="5334" y="246126"/>
                </a:lnTo>
                <a:lnTo>
                  <a:pt x="5333" y="256032"/>
                </a:lnTo>
                <a:lnTo>
                  <a:pt x="9906" y="256032"/>
                </a:lnTo>
                <a:close/>
              </a:path>
              <a:path w="2967354" h="256540">
                <a:moveTo>
                  <a:pt x="2961894" y="9905"/>
                </a:moveTo>
                <a:lnTo>
                  <a:pt x="2957322" y="4571"/>
                </a:lnTo>
                <a:lnTo>
                  <a:pt x="2957322" y="9905"/>
                </a:lnTo>
                <a:lnTo>
                  <a:pt x="2961894" y="9905"/>
                </a:lnTo>
                <a:close/>
              </a:path>
              <a:path w="2967354" h="256540">
                <a:moveTo>
                  <a:pt x="2961894" y="246126"/>
                </a:moveTo>
                <a:lnTo>
                  <a:pt x="2961894" y="9905"/>
                </a:lnTo>
                <a:lnTo>
                  <a:pt x="2957322" y="9905"/>
                </a:lnTo>
                <a:lnTo>
                  <a:pt x="2957322" y="246126"/>
                </a:lnTo>
                <a:lnTo>
                  <a:pt x="2961894" y="246126"/>
                </a:lnTo>
                <a:close/>
              </a:path>
              <a:path w="2967354" h="256540">
                <a:moveTo>
                  <a:pt x="2961894" y="256032"/>
                </a:moveTo>
                <a:lnTo>
                  <a:pt x="2961894" y="246126"/>
                </a:lnTo>
                <a:lnTo>
                  <a:pt x="2957322" y="251460"/>
                </a:lnTo>
                <a:lnTo>
                  <a:pt x="2957322" y="256032"/>
                </a:lnTo>
                <a:lnTo>
                  <a:pt x="2961894" y="256032"/>
                </a:lnTo>
                <a:close/>
              </a:path>
            </a:pathLst>
          </a:custGeom>
          <a:solidFill>
            <a:srgbClr val="00305C"/>
          </a:solidFill>
        </p:spPr>
        <p:txBody>
          <a:bodyPr wrap="square" lIns="0" tIns="0" rIns="0" bIns="0" rtlCol="0"/>
          <a:lstStyle/>
          <a:p>
            <a:endParaRPr/>
          </a:p>
        </p:txBody>
      </p:sp>
      <p:sp>
        <p:nvSpPr>
          <p:cNvPr id="25" name="object 25"/>
          <p:cNvSpPr txBox="1"/>
          <p:nvPr/>
        </p:nvSpPr>
        <p:spPr>
          <a:xfrm>
            <a:off x="6774180" y="1316738"/>
            <a:ext cx="2956560" cy="239567"/>
          </a:xfrm>
          <a:prstGeom prst="rect">
            <a:avLst/>
          </a:prstGeom>
          <a:solidFill>
            <a:srgbClr val="3775A7"/>
          </a:solidFill>
        </p:spPr>
        <p:txBody>
          <a:bodyPr vert="horz" wrap="square" lIns="0" tIns="0" rIns="0" bIns="0" rtlCol="0">
            <a:spAutoFit/>
          </a:bodyPr>
          <a:lstStyle/>
          <a:p>
            <a:pPr marL="635" algn="ctr">
              <a:lnSpc>
                <a:spcPts val="1830"/>
              </a:lnSpc>
            </a:pPr>
            <a:r>
              <a:rPr sz="1600" b="1" dirty="0">
                <a:solidFill>
                  <a:srgbClr val="FFFFFF"/>
                </a:solidFill>
                <a:latin typeface="Calibri"/>
                <a:cs typeface="Calibri"/>
              </a:rPr>
              <a:t>Solar</a:t>
            </a:r>
            <a:endParaRPr sz="1600">
              <a:latin typeface="Calibri"/>
              <a:cs typeface="Calibri"/>
            </a:endParaRPr>
          </a:p>
        </p:txBody>
      </p:sp>
      <p:sp>
        <p:nvSpPr>
          <p:cNvPr id="26" name="object 26"/>
          <p:cNvSpPr txBox="1"/>
          <p:nvPr/>
        </p:nvSpPr>
        <p:spPr>
          <a:xfrm>
            <a:off x="6816345" y="1595122"/>
            <a:ext cx="2704466" cy="784830"/>
          </a:xfrm>
          <a:prstGeom prst="rect">
            <a:avLst/>
          </a:prstGeom>
        </p:spPr>
        <p:txBody>
          <a:bodyPr vert="horz" wrap="square" lIns="0" tIns="0" rIns="0" bIns="0" rtlCol="0">
            <a:spAutoFit/>
          </a:bodyPr>
          <a:lstStyle/>
          <a:p>
            <a:pPr marL="238069" marR="5080" indent="-225371">
              <a:buClr>
                <a:srgbClr val="1F497C"/>
              </a:buClr>
              <a:buFont typeface="Wingdings"/>
              <a:buChar char=""/>
              <a:tabLst>
                <a:tab pos="238704" algn="l"/>
              </a:tabLst>
            </a:pPr>
            <a:r>
              <a:rPr lang="en-US" sz="1000" spc="-4" dirty="0">
                <a:latin typeface="Calibri"/>
                <a:cs typeface="Calibri"/>
              </a:rPr>
              <a:t>10% of </a:t>
            </a:r>
            <a:r>
              <a:rPr lang="en-US" sz="1000" b="1" spc="-4" dirty="0">
                <a:latin typeface="Calibri"/>
                <a:cs typeface="Calibri"/>
              </a:rPr>
              <a:t>silicon metal </a:t>
            </a:r>
            <a:r>
              <a:rPr lang="en-US" sz="1000" spc="-4" dirty="0">
                <a:latin typeface="Calibri"/>
                <a:cs typeface="Calibri"/>
              </a:rPr>
              <a:t>demand</a:t>
            </a:r>
          </a:p>
          <a:p>
            <a:pPr marL="238069" marR="5080" indent="-225371">
              <a:buClr>
                <a:srgbClr val="1F497C"/>
              </a:buClr>
              <a:buFont typeface="Wingdings"/>
              <a:buChar char=""/>
              <a:tabLst>
                <a:tab pos="238704" algn="l"/>
              </a:tabLst>
            </a:pPr>
            <a:r>
              <a:rPr sz="1000" spc="-4" dirty="0">
                <a:latin typeface="Calibri"/>
                <a:cs typeface="Calibri"/>
              </a:rPr>
              <a:t>Significant </a:t>
            </a:r>
            <a:r>
              <a:rPr sz="1000" dirty="0">
                <a:latin typeface="Calibri"/>
                <a:cs typeface="Calibri"/>
              </a:rPr>
              <a:t>growth </a:t>
            </a:r>
            <a:r>
              <a:rPr sz="1000" spc="-4" dirty="0">
                <a:latin typeface="Calibri"/>
                <a:cs typeface="Calibri"/>
              </a:rPr>
              <a:t>potential</a:t>
            </a:r>
            <a:endParaRPr lang="en-US" sz="1000" spc="-4" dirty="0">
              <a:latin typeface="Calibri"/>
              <a:cs typeface="Calibri"/>
            </a:endParaRPr>
          </a:p>
          <a:p>
            <a:pPr marL="238069" marR="5080" indent="-225371">
              <a:buClr>
                <a:srgbClr val="1F497C"/>
              </a:buClr>
              <a:buFont typeface="Wingdings"/>
              <a:buChar char=""/>
              <a:tabLst>
                <a:tab pos="238704" algn="l"/>
              </a:tabLst>
            </a:pPr>
            <a:r>
              <a:rPr lang="en-US" sz="1000" spc="-4" dirty="0">
                <a:cs typeface="Calibri"/>
              </a:rPr>
              <a:t>Rise in e</a:t>
            </a:r>
            <a:r>
              <a:rPr lang="en-US" sz="1000" dirty="0">
                <a:cs typeface="Calibri"/>
              </a:rPr>
              <a:t>nergy-</a:t>
            </a:r>
            <a:r>
              <a:rPr lang="en-US" sz="1000" spc="-4" dirty="0">
                <a:cs typeface="Calibri"/>
              </a:rPr>
              <a:t>related financing </a:t>
            </a:r>
            <a:r>
              <a:rPr lang="en-US" sz="1000" dirty="0">
                <a:cs typeface="Calibri"/>
              </a:rPr>
              <a:t>and residential demand for solar installations</a:t>
            </a:r>
          </a:p>
          <a:p>
            <a:pPr marL="238069" marR="5080" indent="-225371">
              <a:buClr>
                <a:srgbClr val="1F497C"/>
              </a:buClr>
              <a:buFont typeface="Wingdings"/>
              <a:buChar char=""/>
              <a:tabLst>
                <a:tab pos="238704" algn="l"/>
              </a:tabLst>
            </a:pPr>
            <a:endParaRPr sz="1000" dirty="0">
              <a:latin typeface="Calibri"/>
              <a:cs typeface="Calibri"/>
            </a:endParaRPr>
          </a:p>
        </p:txBody>
      </p:sp>
      <p:sp>
        <p:nvSpPr>
          <p:cNvPr id="28" name="object 28"/>
          <p:cNvSpPr/>
          <p:nvPr/>
        </p:nvSpPr>
        <p:spPr>
          <a:xfrm>
            <a:off x="6841237" y="2476501"/>
            <a:ext cx="490727" cy="383287"/>
          </a:xfrm>
          <a:prstGeom prst="rect">
            <a:avLst/>
          </a:prstGeom>
          <a:blipFill>
            <a:blip r:embed="rId8" cstate="print"/>
            <a:stretch>
              <a:fillRect/>
            </a:stretch>
          </a:blipFill>
        </p:spPr>
        <p:txBody>
          <a:bodyPr wrap="square" lIns="0" tIns="0" rIns="0" bIns="0" rtlCol="0"/>
          <a:lstStyle/>
          <a:p>
            <a:endParaRPr/>
          </a:p>
        </p:txBody>
      </p:sp>
      <p:sp>
        <p:nvSpPr>
          <p:cNvPr id="29" name="object 29"/>
          <p:cNvSpPr/>
          <p:nvPr/>
        </p:nvSpPr>
        <p:spPr>
          <a:xfrm>
            <a:off x="8013194" y="2506218"/>
            <a:ext cx="453390" cy="278891"/>
          </a:xfrm>
          <a:prstGeom prst="rect">
            <a:avLst/>
          </a:prstGeom>
          <a:blipFill>
            <a:blip r:embed="rId9" cstate="print"/>
            <a:stretch>
              <a:fillRect/>
            </a:stretch>
          </a:blipFill>
        </p:spPr>
        <p:txBody>
          <a:bodyPr wrap="square" lIns="0" tIns="0" rIns="0" bIns="0" rtlCol="0"/>
          <a:lstStyle/>
          <a:p>
            <a:endParaRPr/>
          </a:p>
        </p:txBody>
      </p:sp>
      <p:sp>
        <p:nvSpPr>
          <p:cNvPr id="30" name="object 30"/>
          <p:cNvSpPr/>
          <p:nvPr/>
        </p:nvSpPr>
        <p:spPr>
          <a:xfrm>
            <a:off x="9151621" y="2452116"/>
            <a:ext cx="503681" cy="503681"/>
          </a:xfrm>
          <a:prstGeom prst="rect">
            <a:avLst/>
          </a:prstGeom>
          <a:blipFill>
            <a:blip r:embed="rId10" cstate="print"/>
            <a:stretch>
              <a:fillRect/>
            </a:stretch>
          </a:blipFill>
        </p:spPr>
        <p:txBody>
          <a:bodyPr wrap="square" lIns="0" tIns="0" rIns="0" bIns="0" rtlCol="0"/>
          <a:lstStyle/>
          <a:p>
            <a:endParaRPr/>
          </a:p>
        </p:txBody>
      </p:sp>
      <p:sp>
        <p:nvSpPr>
          <p:cNvPr id="31" name="object 31"/>
          <p:cNvSpPr/>
          <p:nvPr/>
        </p:nvSpPr>
        <p:spPr>
          <a:xfrm>
            <a:off x="9205721" y="3316223"/>
            <a:ext cx="486918" cy="483108"/>
          </a:xfrm>
          <a:prstGeom prst="rect">
            <a:avLst/>
          </a:prstGeom>
          <a:blipFill>
            <a:blip r:embed="rId11" cstate="print"/>
            <a:stretch>
              <a:fillRect/>
            </a:stretch>
          </a:blipFill>
        </p:spPr>
        <p:txBody>
          <a:bodyPr wrap="square" lIns="0" tIns="0" rIns="0" bIns="0" rtlCol="0"/>
          <a:lstStyle/>
          <a:p>
            <a:endParaRPr/>
          </a:p>
        </p:txBody>
      </p:sp>
      <p:sp>
        <p:nvSpPr>
          <p:cNvPr id="32" name="object 32"/>
          <p:cNvSpPr/>
          <p:nvPr/>
        </p:nvSpPr>
        <p:spPr>
          <a:xfrm>
            <a:off x="8062722" y="3192019"/>
            <a:ext cx="599694" cy="465581"/>
          </a:xfrm>
          <a:prstGeom prst="rect">
            <a:avLst/>
          </a:prstGeom>
          <a:blipFill>
            <a:blip r:embed="rId12" cstate="print"/>
            <a:stretch>
              <a:fillRect/>
            </a:stretch>
          </a:blipFill>
        </p:spPr>
        <p:txBody>
          <a:bodyPr wrap="square" lIns="0" tIns="0" rIns="0" bIns="0" rtlCol="0"/>
          <a:lstStyle/>
          <a:p>
            <a:endParaRPr/>
          </a:p>
        </p:txBody>
      </p:sp>
      <p:sp>
        <p:nvSpPr>
          <p:cNvPr id="33" name="object 33"/>
          <p:cNvSpPr/>
          <p:nvPr/>
        </p:nvSpPr>
        <p:spPr>
          <a:xfrm>
            <a:off x="6899147" y="3208020"/>
            <a:ext cx="620268" cy="391668"/>
          </a:xfrm>
          <a:prstGeom prst="rect">
            <a:avLst/>
          </a:prstGeom>
          <a:blipFill>
            <a:blip r:embed="rId13" cstate="print"/>
            <a:stretch>
              <a:fillRect/>
            </a:stretch>
          </a:blipFill>
        </p:spPr>
        <p:txBody>
          <a:bodyPr wrap="square" lIns="0" tIns="0" rIns="0" bIns="0" rtlCol="0"/>
          <a:lstStyle/>
          <a:p>
            <a:endParaRPr/>
          </a:p>
        </p:txBody>
      </p:sp>
      <p:sp>
        <p:nvSpPr>
          <p:cNvPr id="34" name="object 34"/>
          <p:cNvSpPr/>
          <p:nvPr/>
        </p:nvSpPr>
        <p:spPr>
          <a:xfrm>
            <a:off x="7511035" y="2618234"/>
            <a:ext cx="360680" cy="100329"/>
          </a:xfrm>
          <a:custGeom>
            <a:avLst/>
            <a:gdLst/>
            <a:ahLst/>
            <a:cxnLst/>
            <a:rect l="l" t="t" r="r" b="b"/>
            <a:pathLst>
              <a:path w="360679" h="100330">
                <a:moveTo>
                  <a:pt x="341069" y="49946"/>
                </a:moveTo>
                <a:lnTo>
                  <a:pt x="333782" y="45719"/>
                </a:lnTo>
                <a:lnTo>
                  <a:pt x="0" y="45719"/>
                </a:lnTo>
                <a:lnTo>
                  <a:pt x="0" y="54863"/>
                </a:lnTo>
                <a:lnTo>
                  <a:pt x="332735" y="54863"/>
                </a:lnTo>
                <a:lnTo>
                  <a:pt x="341069" y="49946"/>
                </a:lnTo>
                <a:close/>
              </a:path>
              <a:path w="360679" h="100330">
                <a:moveTo>
                  <a:pt x="360425" y="50292"/>
                </a:moveTo>
                <a:lnTo>
                  <a:pt x="277368" y="1524"/>
                </a:lnTo>
                <a:lnTo>
                  <a:pt x="275082" y="0"/>
                </a:lnTo>
                <a:lnTo>
                  <a:pt x="272034" y="762"/>
                </a:lnTo>
                <a:lnTo>
                  <a:pt x="268986" y="5334"/>
                </a:lnTo>
                <a:lnTo>
                  <a:pt x="269748" y="8381"/>
                </a:lnTo>
                <a:lnTo>
                  <a:pt x="272034" y="9906"/>
                </a:lnTo>
                <a:lnTo>
                  <a:pt x="333782" y="45719"/>
                </a:lnTo>
                <a:lnTo>
                  <a:pt x="350520" y="45719"/>
                </a:lnTo>
                <a:lnTo>
                  <a:pt x="350520" y="56017"/>
                </a:lnTo>
                <a:lnTo>
                  <a:pt x="360425" y="50292"/>
                </a:lnTo>
                <a:close/>
              </a:path>
              <a:path w="360679" h="100330">
                <a:moveTo>
                  <a:pt x="350520" y="56017"/>
                </a:moveTo>
                <a:lnTo>
                  <a:pt x="350520" y="54863"/>
                </a:lnTo>
                <a:lnTo>
                  <a:pt x="332735" y="54863"/>
                </a:lnTo>
                <a:lnTo>
                  <a:pt x="272034" y="90678"/>
                </a:lnTo>
                <a:lnTo>
                  <a:pt x="269748" y="91440"/>
                </a:lnTo>
                <a:lnTo>
                  <a:pt x="268986" y="94487"/>
                </a:lnTo>
                <a:lnTo>
                  <a:pt x="272034" y="99060"/>
                </a:lnTo>
                <a:lnTo>
                  <a:pt x="275082" y="99822"/>
                </a:lnTo>
                <a:lnTo>
                  <a:pt x="277368" y="98298"/>
                </a:lnTo>
                <a:lnTo>
                  <a:pt x="350520" y="56017"/>
                </a:lnTo>
                <a:close/>
              </a:path>
              <a:path w="360679" h="100330">
                <a:moveTo>
                  <a:pt x="348234" y="54863"/>
                </a:moveTo>
                <a:lnTo>
                  <a:pt x="348234" y="54101"/>
                </a:lnTo>
                <a:lnTo>
                  <a:pt x="341069" y="49946"/>
                </a:lnTo>
                <a:lnTo>
                  <a:pt x="332735" y="54863"/>
                </a:lnTo>
                <a:lnTo>
                  <a:pt x="348234" y="54863"/>
                </a:lnTo>
                <a:close/>
              </a:path>
              <a:path w="360679" h="100330">
                <a:moveTo>
                  <a:pt x="348234" y="45719"/>
                </a:moveTo>
                <a:lnTo>
                  <a:pt x="333782" y="45719"/>
                </a:lnTo>
                <a:lnTo>
                  <a:pt x="341069" y="49946"/>
                </a:lnTo>
                <a:lnTo>
                  <a:pt x="348234" y="45719"/>
                </a:lnTo>
                <a:close/>
              </a:path>
              <a:path w="360679" h="100330">
                <a:moveTo>
                  <a:pt x="350520" y="54863"/>
                </a:moveTo>
                <a:lnTo>
                  <a:pt x="350520" y="45719"/>
                </a:lnTo>
                <a:lnTo>
                  <a:pt x="348234" y="45719"/>
                </a:lnTo>
                <a:lnTo>
                  <a:pt x="341069" y="49946"/>
                </a:lnTo>
                <a:lnTo>
                  <a:pt x="348234" y="54101"/>
                </a:lnTo>
                <a:lnTo>
                  <a:pt x="348234" y="54863"/>
                </a:lnTo>
                <a:lnTo>
                  <a:pt x="350520" y="54863"/>
                </a:lnTo>
                <a:close/>
              </a:path>
            </a:pathLst>
          </a:custGeom>
          <a:solidFill>
            <a:srgbClr val="4A7EBB"/>
          </a:solidFill>
        </p:spPr>
        <p:txBody>
          <a:bodyPr wrap="square" lIns="0" tIns="0" rIns="0" bIns="0" rtlCol="0"/>
          <a:lstStyle/>
          <a:p>
            <a:endParaRPr/>
          </a:p>
        </p:txBody>
      </p:sp>
      <p:sp>
        <p:nvSpPr>
          <p:cNvPr id="35" name="object 35"/>
          <p:cNvSpPr/>
          <p:nvPr/>
        </p:nvSpPr>
        <p:spPr>
          <a:xfrm>
            <a:off x="8625842" y="2577845"/>
            <a:ext cx="360045" cy="100329"/>
          </a:xfrm>
          <a:custGeom>
            <a:avLst/>
            <a:gdLst/>
            <a:ahLst/>
            <a:cxnLst/>
            <a:rect l="l" t="t" r="r" b="b"/>
            <a:pathLst>
              <a:path w="360045" h="100330">
                <a:moveTo>
                  <a:pt x="341665" y="50292"/>
                </a:moveTo>
                <a:lnTo>
                  <a:pt x="333782" y="45720"/>
                </a:lnTo>
                <a:lnTo>
                  <a:pt x="0" y="45720"/>
                </a:lnTo>
                <a:lnTo>
                  <a:pt x="0" y="54864"/>
                </a:lnTo>
                <a:lnTo>
                  <a:pt x="333782" y="54864"/>
                </a:lnTo>
                <a:lnTo>
                  <a:pt x="341665" y="50292"/>
                </a:lnTo>
                <a:close/>
              </a:path>
              <a:path w="360045" h="100330">
                <a:moveTo>
                  <a:pt x="359663" y="50292"/>
                </a:moveTo>
                <a:lnTo>
                  <a:pt x="276605" y="1524"/>
                </a:lnTo>
                <a:lnTo>
                  <a:pt x="274319" y="0"/>
                </a:lnTo>
                <a:lnTo>
                  <a:pt x="271271" y="762"/>
                </a:lnTo>
                <a:lnTo>
                  <a:pt x="269748" y="3048"/>
                </a:lnTo>
                <a:lnTo>
                  <a:pt x="268985" y="5334"/>
                </a:lnTo>
                <a:lnTo>
                  <a:pt x="269748" y="8382"/>
                </a:lnTo>
                <a:lnTo>
                  <a:pt x="272033" y="9906"/>
                </a:lnTo>
                <a:lnTo>
                  <a:pt x="333782" y="45720"/>
                </a:lnTo>
                <a:lnTo>
                  <a:pt x="350520" y="45720"/>
                </a:lnTo>
                <a:lnTo>
                  <a:pt x="350520" y="55660"/>
                </a:lnTo>
                <a:lnTo>
                  <a:pt x="359663" y="50292"/>
                </a:lnTo>
                <a:close/>
              </a:path>
              <a:path w="360045" h="100330">
                <a:moveTo>
                  <a:pt x="350520" y="55660"/>
                </a:moveTo>
                <a:lnTo>
                  <a:pt x="350520" y="54864"/>
                </a:lnTo>
                <a:lnTo>
                  <a:pt x="333782" y="54864"/>
                </a:lnTo>
                <a:lnTo>
                  <a:pt x="272033" y="90678"/>
                </a:lnTo>
                <a:lnTo>
                  <a:pt x="269748" y="92202"/>
                </a:lnTo>
                <a:lnTo>
                  <a:pt x="268985" y="94488"/>
                </a:lnTo>
                <a:lnTo>
                  <a:pt x="269748" y="96774"/>
                </a:lnTo>
                <a:lnTo>
                  <a:pt x="271271" y="99060"/>
                </a:lnTo>
                <a:lnTo>
                  <a:pt x="274319" y="99822"/>
                </a:lnTo>
                <a:lnTo>
                  <a:pt x="276605" y="99060"/>
                </a:lnTo>
                <a:lnTo>
                  <a:pt x="350520" y="55660"/>
                </a:lnTo>
                <a:close/>
              </a:path>
              <a:path w="360045" h="100330">
                <a:moveTo>
                  <a:pt x="350520" y="54864"/>
                </a:moveTo>
                <a:lnTo>
                  <a:pt x="350520" y="45720"/>
                </a:lnTo>
                <a:lnTo>
                  <a:pt x="333782" y="45720"/>
                </a:lnTo>
                <a:lnTo>
                  <a:pt x="341665" y="50292"/>
                </a:lnTo>
                <a:lnTo>
                  <a:pt x="348233" y="46482"/>
                </a:lnTo>
                <a:lnTo>
                  <a:pt x="348233" y="54864"/>
                </a:lnTo>
                <a:lnTo>
                  <a:pt x="350520" y="54864"/>
                </a:lnTo>
                <a:close/>
              </a:path>
              <a:path w="360045" h="100330">
                <a:moveTo>
                  <a:pt x="348233" y="54864"/>
                </a:moveTo>
                <a:lnTo>
                  <a:pt x="348233" y="54102"/>
                </a:lnTo>
                <a:lnTo>
                  <a:pt x="341665" y="50292"/>
                </a:lnTo>
                <a:lnTo>
                  <a:pt x="333782" y="54864"/>
                </a:lnTo>
                <a:lnTo>
                  <a:pt x="348233" y="54864"/>
                </a:lnTo>
                <a:close/>
              </a:path>
              <a:path w="360045" h="100330">
                <a:moveTo>
                  <a:pt x="348233" y="54102"/>
                </a:moveTo>
                <a:lnTo>
                  <a:pt x="348233" y="46482"/>
                </a:lnTo>
                <a:lnTo>
                  <a:pt x="341665" y="50292"/>
                </a:lnTo>
                <a:lnTo>
                  <a:pt x="348233" y="54102"/>
                </a:lnTo>
                <a:close/>
              </a:path>
            </a:pathLst>
          </a:custGeom>
          <a:solidFill>
            <a:srgbClr val="4A7EBB"/>
          </a:solidFill>
        </p:spPr>
        <p:txBody>
          <a:bodyPr wrap="square" lIns="0" tIns="0" rIns="0" bIns="0" rtlCol="0"/>
          <a:lstStyle/>
          <a:p>
            <a:endParaRPr/>
          </a:p>
        </p:txBody>
      </p:sp>
      <p:sp>
        <p:nvSpPr>
          <p:cNvPr id="36" name="object 36"/>
          <p:cNvSpPr/>
          <p:nvPr/>
        </p:nvSpPr>
        <p:spPr>
          <a:xfrm>
            <a:off x="7597904" y="3414521"/>
            <a:ext cx="360045" cy="99060"/>
          </a:xfrm>
          <a:custGeom>
            <a:avLst/>
            <a:gdLst/>
            <a:ahLst/>
            <a:cxnLst/>
            <a:rect l="l" t="t" r="r" b="b"/>
            <a:pathLst>
              <a:path w="360045" h="99060">
                <a:moveTo>
                  <a:pt x="90677" y="4572"/>
                </a:moveTo>
                <a:lnTo>
                  <a:pt x="89153" y="2286"/>
                </a:lnTo>
                <a:lnTo>
                  <a:pt x="88392" y="762"/>
                </a:lnTo>
                <a:lnTo>
                  <a:pt x="85344" y="0"/>
                </a:lnTo>
                <a:lnTo>
                  <a:pt x="83057" y="762"/>
                </a:lnTo>
                <a:lnTo>
                  <a:pt x="0" y="49529"/>
                </a:lnTo>
                <a:lnTo>
                  <a:pt x="9144" y="54898"/>
                </a:lnTo>
                <a:lnTo>
                  <a:pt x="9144" y="44957"/>
                </a:lnTo>
                <a:lnTo>
                  <a:pt x="25881" y="44957"/>
                </a:lnTo>
                <a:lnTo>
                  <a:pt x="87629" y="9143"/>
                </a:lnTo>
                <a:lnTo>
                  <a:pt x="89916" y="7619"/>
                </a:lnTo>
                <a:lnTo>
                  <a:pt x="90677" y="4572"/>
                </a:lnTo>
                <a:close/>
              </a:path>
              <a:path w="360045" h="99060">
                <a:moveTo>
                  <a:pt x="25881" y="44957"/>
                </a:moveTo>
                <a:lnTo>
                  <a:pt x="9144" y="44957"/>
                </a:lnTo>
                <a:lnTo>
                  <a:pt x="9144" y="54101"/>
                </a:lnTo>
                <a:lnTo>
                  <a:pt x="11429" y="54101"/>
                </a:lnTo>
                <a:lnTo>
                  <a:pt x="11429" y="45719"/>
                </a:lnTo>
                <a:lnTo>
                  <a:pt x="17998" y="49529"/>
                </a:lnTo>
                <a:lnTo>
                  <a:pt x="25881" y="44957"/>
                </a:lnTo>
                <a:close/>
              </a:path>
              <a:path w="360045" h="99060">
                <a:moveTo>
                  <a:pt x="90677" y="93725"/>
                </a:moveTo>
                <a:lnTo>
                  <a:pt x="89916" y="91439"/>
                </a:lnTo>
                <a:lnTo>
                  <a:pt x="87629" y="89915"/>
                </a:lnTo>
                <a:lnTo>
                  <a:pt x="25881" y="54101"/>
                </a:lnTo>
                <a:lnTo>
                  <a:pt x="9144" y="54101"/>
                </a:lnTo>
                <a:lnTo>
                  <a:pt x="9144" y="54898"/>
                </a:lnTo>
                <a:lnTo>
                  <a:pt x="83057" y="98298"/>
                </a:lnTo>
                <a:lnTo>
                  <a:pt x="85344" y="99060"/>
                </a:lnTo>
                <a:lnTo>
                  <a:pt x="88392" y="98298"/>
                </a:lnTo>
                <a:lnTo>
                  <a:pt x="89153" y="96012"/>
                </a:lnTo>
                <a:lnTo>
                  <a:pt x="90677" y="93725"/>
                </a:lnTo>
                <a:close/>
              </a:path>
              <a:path w="360045" h="99060">
                <a:moveTo>
                  <a:pt x="17998" y="49529"/>
                </a:moveTo>
                <a:lnTo>
                  <a:pt x="11429" y="45719"/>
                </a:lnTo>
                <a:lnTo>
                  <a:pt x="11429" y="53339"/>
                </a:lnTo>
                <a:lnTo>
                  <a:pt x="17998" y="49529"/>
                </a:lnTo>
                <a:close/>
              </a:path>
              <a:path w="360045" h="99060">
                <a:moveTo>
                  <a:pt x="25881" y="54101"/>
                </a:moveTo>
                <a:lnTo>
                  <a:pt x="17998" y="49529"/>
                </a:lnTo>
                <a:lnTo>
                  <a:pt x="11429" y="53339"/>
                </a:lnTo>
                <a:lnTo>
                  <a:pt x="11429" y="54101"/>
                </a:lnTo>
                <a:lnTo>
                  <a:pt x="25881" y="54101"/>
                </a:lnTo>
                <a:close/>
              </a:path>
              <a:path w="360045" h="99060">
                <a:moveTo>
                  <a:pt x="359664" y="54101"/>
                </a:moveTo>
                <a:lnTo>
                  <a:pt x="359664" y="44957"/>
                </a:lnTo>
                <a:lnTo>
                  <a:pt x="25881" y="44957"/>
                </a:lnTo>
                <a:lnTo>
                  <a:pt x="17998" y="49529"/>
                </a:lnTo>
                <a:lnTo>
                  <a:pt x="25881" y="54101"/>
                </a:lnTo>
                <a:lnTo>
                  <a:pt x="359664" y="54101"/>
                </a:lnTo>
                <a:close/>
              </a:path>
            </a:pathLst>
          </a:custGeom>
          <a:solidFill>
            <a:srgbClr val="4A7EBB"/>
          </a:solidFill>
        </p:spPr>
        <p:txBody>
          <a:bodyPr wrap="square" lIns="0" tIns="0" rIns="0" bIns="0" rtlCol="0"/>
          <a:lstStyle/>
          <a:p>
            <a:endParaRPr/>
          </a:p>
        </p:txBody>
      </p:sp>
      <p:sp>
        <p:nvSpPr>
          <p:cNvPr id="37" name="object 37"/>
          <p:cNvSpPr/>
          <p:nvPr/>
        </p:nvSpPr>
        <p:spPr>
          <a:xfrm>
            <a:off x="8699755" y="3439668"/>
            <a:ext cx="360045" cy="100329"/>
          </a:xfrm>
          <a:custGeom>
            <a:avLst/>
            <a:gdLst/>
            <a:ahLst/>
            <a:cxnLst/>
            <a:rect l="l" t="t" r="r" b="b"/>
            <a:pathLst>
              <a:path w="360045" h="100329">
                <a:moveTo>
                  <a:pt x="90677" y="5334"/>
                </a:moveTo>
                <a:lnTo>
                  <a:pt x="89916" y="3048"/>
                </a:lnTo>
                <a:lnTo>
                  <a:pt x="88392" y="762"/>
                </a:lnTo>
                <a:lnTo>
                  <a:pt x="85344" y="0"/>
                </a:lnTo>
                <a:lnTo>
                  <a:pt x="83057" y="1524"/>
                </a:lnTo>
                <a:lnTo>
                  <a:pt x="0" y="49530"/>
                </a:lnTo>
                <a:lnTo>
                  <a:pt x="9144" y="54898"/>
                </a:lnTo>
                <a:lnTo>
                  <a:pt x="9144" y="44958"/>
                </a:lnTo>
                <a:lnTo>
                  <a:pt x="26928" y="44958"/>
                </a:lnTo>
                <a:lnTo>
                  <a:pt x="87629" y="9144"/>
                </a:lnTo>
                <a:lnTo>
                  <a:pt x="89916" y="8382"/>
                </a:lnTo>
                <a:lnTo>
                  <a:pt x="90677" y="5334"/>
                </a:lnTo>
                <a:close/>
              </a:path>
              <a:path w="360045" h="100329">
                <a:moveTo>
                  <a:pt x="26928" y="44958"/>
                </a:moveTo>
                <a:lnTo>
                  <a:pt x="9144" y="44958"/>
                </a:lnTo>
                <a:lnTo>
                  <a:pt x="9144" y="54864"/>
                </a:lnTo>
                <a:lnTo>
                  <a:pt x="11429" y="54864"/>
                </a:lnTo>
                <a:lnTo>
                  <a:pt x="11429" y="45720"/>
                </a:lnTo>
                <a:lnTo>
                  <a:pt x="18594" y="49875"/>
                </a:lnTo>
                <a:lnTo>
                  <a:pt x="26928" y="44958"/>
                </a:lnTo>
                <a:close/>
              </a:path>
              <a:path w="360045" h="100329">
                <a:moveTo>
                  <a:pt x="90677" y="94487"/>
                </a:moveTo>
                <a:lnTo>
                  <a:pt x="89916" y="91440"/>
                </a:lnTo>
                <a:lnTo>
                  <a:pt x="87629" y="89916"/>
                </a:lnTo>
                <a:lnTo>
                  <a:pt x="27195" y="54864"/>
                </a:lnTo>
                <a:lnTo>
                  <a:pt x="9144" y="54864"/>
                </a:lnTo>
                <a:lnTo>
                  <a:pt x="83057" y="98298"/>
                </a:lnTo>
                <a:lnTo>
                  <a:pt x="85344" y="99822"/>
                </a:lnTo>
                <a:lnTo>
                  <a:pt x="88392" y="99060"/>
                </a:lnTo>
                <a:lnTo>
                  <a:pt x="89916" y="96774"/>
                </a:lnTo>
                <a:lnTo>
                  <a:pt x="90677" y="94487"/>
                </a:lnTo>
                <a:close/>
              </a:path>
              <a:path w="360045" h="100329">
                <a:moveTo>
                  <a:pt x="18594" y="49875"/>
                </a:moveTo>
                <a:lnTo>
                  <a:pt x="11429" y="45720"/>
                </a:lnTo>
                <a:lnTo>
                  <a:pt x="11429" y="54102"/>
                </a:lnTo>
                <a:lnTo>
                  <a:pt x="18594" y="49875"/>
                </a:lnTo>
                <a:close/>
              </a:path>
              <a:path w="360045" h="100329">
                <a:moveTo>
                  <a:pt x="27195" y="54864"/>
                </a:moveTo>
                <a:lnTo>
                  <a:pt x="18594" y="49875"/>
                </a:lnTo>
                <a:lnTo>
                  <a:pt x="11429" y="54102"/>
                </a:lnTo>
                <a:lnTo>
                  <a:pt x="11429" y="54864"/>
                </a:lnTo>
                <a:lnTo>
                  <a:pt x="27195" y="54864"/>
                </a:lnTo>
                <a:close/>
              </a:path>
              <a:path w="360045" h="100329">
                <a:moveTo>
                  <a:pt x="359664" y="54864"/>
                </a:moveTo>
                <a:lnTo>
                  <a:pt x="359664" y="44958"/>
                </a:lnTo>
                <a:lnTo>
                  <a:pt x="26928" y="44958"/>
                </a:lnTo>
                <a:lnTo>
                  <a:pt x="18594" y="49875"/>
                </a:lnTo>
                <a:lnTo>
                  <a:pt x="27195" y="54864"/>
                </a:lnTo>
                <a:lnTo>
                  <a:pt x="359664" y="54864"/>
                </a:lnTo>
                <a:close/>
              </a:path>
            </a:pathLst>
          </a:custGeom>
          <a:solidFill>
            <a:srgbClr val="4A7EBB"/>
          </a:solidFill>
        </p:spPr>
        <p:txBody>
          <a:bodyPr wrap="square" lIns="0" tIns="0" rIns="0" bIns="0" rtlCol="0"/>
          <a:lstStyle/>
          <a:p>
            <a:endParaRPr/>
          </a:p>
        </p:txBody>
      </p:sp>
      <p:sp>
        <p:nvSpPr>
          <p:cNvPr id="38" name="object 38"/>
          <p:cNvSpPr txBox="1"/>
          <p:nvPr/>
        </p:nvSpPr>
        <p:spPr>
          <a:xfrm>
            <a:off x="7028182" y="2910334"/>
            <a:ext cx="259716" cy="107722"/>
          </a:xfrm>
          <a:prstGeom prst="rect">
            <a:avLst/>
          </a:prstGeom>
        </p:spPr>
        <p:txBody>
          <a:bodyPr vert="horz" wrap="square" lIns="0" tIns="0" rIns="0" bIns="0" rtlCol="0">
            <a:spAutoFit/>
          </a:bodyPr>
          <a:lstStyle/>
          <a:p>
            <a:pPr marL="12697"/>
            <a:r>
              <a:rPr sz="700" dirty="0">
                <a:latin typeface="Calibri"/>
                <a:cs typeface="Calibri"/>
              </a:rPr>
              <a:t>Sili</a:t>
            </a:r>
            <a:r>
              <a:rPr sz="700" spc="-4" dirty="0">
                <a:latin typeface="Calibri"/>
                <a:cs typeface="Calibri"/>
              </a:rPr>
              <a:t>c</a:t>
            </a:r>
            <a:r>
              <a:rPr sz="700" dirty="0">
                <a:latin typeface="Calibri"/>
                <a:cs typeface="Calibri"/>
              </a:rPr>
              <a:t>on</a:t>
            </a:r>
            <a:endParaRPr sz="700">
              <a:latin typeface="Calibri"/>
              <a:cs typeface="Calibri"/>
            </a:endParaRPr>
          </a:p>
        </p:txBody>
      </p:sp>
      <p:sp>
        <p:nvSpPr>
          <p:cNvPr id="39" name="object 39"/>
          <p:cNvSpPr txBox="1"/>
          <p:nvPr/>
        </p:nvSpPr>
        <p:spPr>
          <a:xfrm>
            <a:off x="8208117" y="2910334"/>
            <a:ext cx="407670" cy="107722"/>
          </a:xfrm>
          <a:prstGeom prst="rect">
            <a:avLst/>
          </a:prstGeom>
        </p:spPr>
        <p:txBody>
          <a:bodyPr vert="horz" wrap="square" lIns="0" tIns="0" rIns="0" bIns="0" rtlCol="0">
            <a:spAutoFit/>
          </a:bodyPr>
          <a:lstStyle/>
          <a:p>
            <a:pPr marL="12697"/>
            <a:r>
              <a:rPr sz="700" spc="-4" dirty="0">
                <a:latin typeface="Calibri"/>
                <a:cs typeface="Calibri"/>
              </a:rPr>
              <a:t>Polysilicon</a:t>
            </a:r>
            <a:endParaRPr sz="700">
              <a:latin typeface="Calibri"/>
              <a:cs typeface="Calibri"/>
            </a:endParaRPr>
          </a:p>
        </p:txBody>
      </p:sp>
      <p:sp>
        <p:nvSpPr>
          <p:cNvPr id="40" name="object 40"/>
          <p:cNvSpPr txBox="1"/>
          <p:nvPr/>
        </p:nvSpPr>
        <p:spPr>
          <a:xfrm>
            <a:off x="9363784" y="2910334"/>
            <a:ext cx="250825" cy="107722"/>
          </a:xfrm>
          <a:prstGeom prst="rect">
            <a:avLst/>
          </a:prstGeom>
        </p:spPr>
        <p:txBody>
          <a:bodyPr vert="horz" wrap="square" lIns="0" tIns="0" rIns="0" bIns="0" rtlCol="0">
            <a:spAutoFit/>
          </a:bodyPr>
          <a:lstStyle/>
          <a:p>
            <a:pPr marL="12697"/>
            <a:r>
              <a:rPr sz="700" dirty="0">
                <a:latin typeface="Calibri"/>
                <a:cs typeface="Calibri"/>
              </a:rPr>
              <a:t>Wafer</a:t>
            </a:r>
            <a:endParaRPr sz="700">
              <a:latin typeface="Calibri"/>
              <a:cs typeface="Calibri"/>
            </a:endParaRPr>
          </a:p>
        </p:txBody>
      </p:sp>
      <p:sp>
        <p:nvSpPr>
          <p:cNvPr id="41" name="object 41"/>
          <p:cNvSpPr/>
          <p:nvPr/>
        </p:nvSpPr>
        <p:spPr>
          <a:xfrm>
            <a:off x="9436609" y="3073907"/>
            <a:ext cx="100330" cy="280035"/>
          </a:xfrm>
          <a:custGeom>
            <a:avLst/>
            <a:gdLst/>
            <a:ahLst/>
            <a:cxnLst/>
            <a:rect l="l" t="t" r="r" b="b"/>
            <a:pathLst>
              <a:path w="100329" h="280035">
                <a:moveTo>
                  <a:pt x="49875" y="261059"/>
                </a:moveTo>
                <a:lnTo>
                  <a:pt x="9144" y="192024"/>
                </a:lnTo>
                <a:lnTo>
                  <a:pt x="8382" y="189737"/>
                </a:lnTo>
                <a:lnTo>
                  <a:pt x="5334" y="188975"/>
                </a:lnTo>
                <a:lnTo>
                  <a:pt x="3048" y="190500"/>
                </a:lnTo>
                <a:lnTo>
                  <a:pt x="762" y="191262"/>
                </a:lnTo>
                <a:lnTo>
                  <a:pt x="0" y="194309"/>
                </a:lnTo>
                <a:lnTo>
                  <a:pt x="762" y="196595"/>
                </a:lnTo>
                <a:lnTo>
                  <a:pt x="44957" y="271866"/>
                </a:lnTo>
                <a:lnTo>
                  <a:pt x="44957" y="270509"/>
                </a:lnTo>
                <a:lnTo>
                  <a:pt x="45720" y="270509"/>
                </a:lnTo>
                <a:lnTo>
                  <a:pt x="45720" y="268224"/>
                </a:lnTo>
                <a:lnTo>
                  <a:pt x="49875" y="261059"/>
                </a:lnTo>
                <a:close/>
              </a:path>
              <a:path w="100329" h="280035">
                <a:moveTo>
                  <a:pt x="54101" y="253772"/>
                </a:moveTo>
                <a:lnTo>
                  <a:pt x="54101" y="0"/>
                </a:lnTo>
                <a:lnTo>
                  <a:pt x="44957" y="0"/>
                </a:lnTo>
                <a:lnTo>
                  <a:pt x="44957" y="252725"/>
                </a:lnTo>
                <a:lnTo>
                  <a:pt x="49875" y="261059"/>
                </a:lnTo>
                <a:lnTo>
                  <a:pt x="54101" y="253772"/>
                </a:lnTo>
                <a:close/>
              </a:path>
              <a:path w="100329" h="280035">
                <a:moveTo>
                  <a:pt x="54101" y="271867"/>
                </a:moveTo>
                <a:lnTo>
                  <a:pt x="54101" y="270509"/>
                </a:lnTo>
                <a:lnTo>
                  <a:pt x="44957" y="270509"/>
                </a:lnTo>
                <a:lnTo>
                  <a:pt x="44957" y="271866"/>
                </a:lnTo>
                <a:lnTo>
                  <a:pt x="49530" y="279653"/>
                </a:lnTo>
                <a:lnTo>
                  <a:pt x="54101" y="271867"/>
                </a:lnTo>
                <a:close/>
              </a:path>
              <a:path w="100329" h="280035">
                <a:moveTo>
                  <a:pt x="54101" y="268224"/>
                </a:moveTo>
                <a:lnTo>
                  <a:pt x="49875" y="261059"/>
                </a:lnTo>
                <a:lnTo>
                  <a:pt x="45720" y="268224"/>
                </a:lnTo>
                <a:lnTo>
                  <a:pt x="54101" y="268224"/>
                </a:lnTo>
                <a:close/>
              </a:path>
              <a:path w="100329" h="280035">
                <a:moveTo>
                  <a:pt x="54101" y="270509"/>
                </a:moveTo>
                <a:lnTo>
                  <a:pt x="54101" y="268224"/>
                </a:lnTo>
                <a:lnTo>
                  <a:pt x="45720" y="268224"/>
                </a:lnTo>
                <a:lnTo>
                  <a:pt x="45720" y="270509"/>
                </a:lnTo>
                <a:lnTo>
                  <a:pt x="54101" y="270509"/>
                </a:lnTo>
                <a:close/>
              </a:path>
              <a:path w="100329" h="280035">
                <a:moveTo>
                  <a:pt x="99822" y="194309"/>
                </a:moveTo>
                <a:lnTo>
                  <a:pt x="99060" y="191262"/>
                </a:lnTo>
                <a:lnTo>
                  <a:pt x="96774" y="190500"/>
                </a:lnTo>
                <a:lnTo>
                  <a:pt x="94488" y="188975"/>
                </a:lnTo>
                <a:lnTo>
                  <a:pt x="91440" y="189737"/>
                </a:lnTo>
                <a:lnTo>
                  <a:pt x="89916" y="192024"/>
                </a:lnTo>
                <a:lnTo>
                  <a:pt x="49875" y="261059"/>
                </a:lnTo>
                <a:lnTo>
                  <a:pt x="54101" y="268224"/>
                </a:lnTo>
                <a:lnTo>
                  <a:pt x="54101" y="271867"/>
                </a:lnTo>
                <a:lnTo>
                  <a:pt x="98298" y="196595"/>
                </a:lnTo>
                <a:lnTo>
                  <a:pt x="99822" y="194309"/>
                </a:lnTo>
                <a:close/>
              </a:path>
            </a:pathLst>
          </a:custGeom>
          <a:solidFill>
            <a:srgbClr val="4A7EBB"/>
          </a:solidFill>
        </p:spPr>
        <p:txBody>
          <a:bodyPr wrap="square" lIns="0" tIns="0" rIns="0" bIns="0" rtlCol="0"/>
          <a:lstStyle/>
          <a:p>
            <a:endParaRPr/>
          </a:p>
        </p:txBody>
      </p:sp>
      <p:sp>
        <p:nvSpPr>
          <p:cNvPr id="42" name="object 42"/>
          <p:cNvSpPr txBox="1"/>
          <p:nvPr/>
        </p:nvSpPr>
        <p:spPr>
          <a:xfrm>
            <a:off x="9314180" y="3831592"/>
            <a:ext cx="363220" cy="107722"/>
          </a:xfrm>
          <a:prstGeom prst="rect">
            <a:avLst/>
          </a:prstGeom>
        </p:spPr>
        <p:txBody>
          <a:bodyPr vert="horz" wrap="square" lIns="0" tIns="0" rIns="0" bIns="0" rtlCol="0">
            <a:spAutoFit/>
          </a:bodyPr>
          <a:lstStyle/>
          <a:p>
            <a:pPr marL="12697"/>
            <a:r>
              <a:rPr sz="700" dirty="0">
                <a:latin typeface="Calibri"/>
                <a:cs typeface="Calibri"/>
              </a:rPr>
              <a:t>Solar</a:t>
            </a:r>
            <a:r>
              <a:rPr sz="700" spc="-80" dirty="0">
                <a:latin typeface="Calibri"/>
                <a:cs typeface="Calibri"/>
              </a:rPr>
              <a:t> </a:t>
            </a:r>
            <a:r>
              <a:rPr sz="700" spc="-4" dirty="0">
                <a:latin typeface="Calibri"/>
                <a:cs typeface="Calibri"/>
              </a:rPr>
              <a:t>Cell</a:t>
            </a:r>
            <a:endParaRPr sz="700">
              <a:latin typeface="Calibri"/>
              <a:cs typeface="Calibri"/>
            </a:endParaRPr>
          </a:p>
        </p:txBody>
      </p:sp>
      <p:sp>
        <p:nvSpPr>
          <p:cNvPr id="43" name="object 43"/>
          <p:cNvSpPr txBox="1"/>
          <p:nvPr/>
        </p:nvSpPr>
        <p:spPr>
          <a:xfrm>
            <a:off x="8176521" y="3794252"/>
            <a:ext cx="429895" cy="107722"/>
          </a:xfrm>
          <a:prstGeom prst="rect">
            <a:avLst/>
          </a:prstGeom>
        </p:spPr>
        <p:txBody>
          <a:bodyPr vert="horz" wrap="square" lIns="0" tIns="0" rIns="0" bIns="0" rtlCol="0">
            <a:spAutoFit/>
          </a:bodyPr>
          <a:lstStyle/>
          <a:p>
            <a:pPr marL="12697"/>
            <a:r>
              <a:rPr sz="700" dirty="0">
                <a:latin typeface="Calibri"/>
                <a:cs typeface="Calibri"/>
              </a:rPr>
              <a:t>Solar</a:t>
            </a:r>
            <a:r>
              <a:rPr sz="700" spc="-80" dirty="0">
                <a:latin typeface="Calibri"/>
                <a:cs typeface="Calibri"/>
              </a:rPr>
              <a:t> </a:t>
            </a:r>
            <a:r>
              <a:rPr sz="700" spc="-4" dirty="0">
                <a:latin typeface="Calibri"/>
                <a:cs typeface="Calibri"/>
              </a:rPr>
              <a:t>Panel</a:t>
            </a:r>
            <a:endParaRPr sz="700">
              <a:latin typeface="Calibri"/>
              <a:cs typeface="Calibri"/>
            </a:endParaRPr>
          </a:p>
        </p:txBody>
      </p:sp>
      <p:sp>
        <p:nvSpPr>
          <p:cNvPr id="44" name="object 44"/>
          <p:cNvSpPr/>
          <p:nvPr/>
        </p:nvSpPr>
        <p:spPr>
          <a:xfrm>
            <a:off x="2186179" y="5215892"/>
            <a:ext cx="902208" cy="927353"/>
          </a:xfrm>
          <a:prstGeom prst="rect">
            <a:avLst/>
          </a:prstGeom>
          <a:blipFill>
            <a:blip r:embed="rId14" cstate="print"/>
            <a:stretch>
              <a:fillRect/>
            </a:stretch>
          </a:blipFill>
        </p:spPr>
        <p:txBody>
          <a:bodyPr wrap="square" lIns="0" tIns="0" rIns="0" bIns="0" rtlCol="0"/>
          <a:lstStyle/>
          <a:p>
            <a:endParaRPr/>
          </a:p>
        </p:txBody>
      </p:sp>
      <p:sp>
        <p:nvSpPr>
          <p:cNvPr id="45" name="object 45"/>
          <p:cNvSpPr txBox="1"/>
          <p:nvPr/>
        </p:nvSpPr>
        <p:spPr>
          <a:xfrm>
            <a:off x="458218" y="4707129"/>
            <a:ext cx="2783205" cy="470898"/>
          </a:xfrm>
          <a:prstGeom prst="rect">
            <a:avLst/>
          </a:prstGeom>
        </p:spPr>
        <p:txBody>
          <a:bodyPr vert="horz" wrap="square" lIns="0" tIns="0" rIns="0" bIns="0" rtlCol="0">
            <a:spAutoFit/>
          </a:bodyPr>
          <a:lstStyle/>
          <a:p>
            <a:pPr marL="238069" marR="5080" indent="-225371">
              <a:buClr>
                <a:srgbClr val="1F497C"/>
              </a:buClr>
              <a:buFont typeface="Wingdings"/>
              <a:buChar char=""/>
              <a:tabLst>
                <a:tab pos="238704" algn="l"/>
              </a:tabLst>
            </a:pPr>
            <a:r>
              <a:rPr lang="en-US" sz="1000" b="1" dirty="0">
                <a:latin typeface="Calibri"/>
                <a:cs typeface="Calibri"/>
              </a:rPr>
              <a:t>Silicon</a:t>
            </a:r>
            <a:r>
              <a:rPr lang="en-US" sz="1000" dirty="0">
                <a:latin typeface="Calibri"/>
                <a:cs typeface="Calibri"/>
              </a:rPr>
              <a:t> market driven by demand for </a:t>
            </a:r>
            <a:r>
              <a:rPr sz="1000" spc="-4" dirty="0">
                <a:latin typeface="Calibri"/>
                <a:cs typeface="Calibri"/>
              </a:rPr>
              <a:t>microprocessor</a:t>
            </a:r>
            <a:r>
              <a:rPr lang="en-US" sz="1000" spc="-4" dirty="0">
                <a:latin typeface="Calibri"/>
                <a:cs typeface="Calibri"/>
              </a:rPr>
              <a:t>s needed in </a:t>
            </a:r>
            <a:r>
              <a:rPr sz="1000" spc="-4" dirty="0">
                <a:latin typeface="Calibri"/>
                <a:cs typeface="Calibri"/>
              </a:rPr>
              <a:t>computers, table</a:t>
            </a:r>
            <a:r>
              <a:rPr lang="en-US" sz="1000" spc="-4" dirty="0">
                <a:latin typeface="Calibri"/>
                <a:cs typeface="Calibri"/>
              </a:rPr>
              <a:t>t</a:t>
            </a:r>
            <a:r>
              <a:rPr sz="1000" spc="-4" dirty="0">
                <a:latin typeface="Calibri"/>
                <a:cs typeface="Calibri"/>
              </a:rPr>
              <a:t>s, smartphones,</a:t>
            </a:r>
            <a:r>
              <a:rPr sz="1000" spc="-85" dirty="0">
                <a:latin typeface="Calibri"/>
                <a:cs typeface="Calibri"/>
              </a:rPr>
              <a:t> </a:t>
            </a:r>
            <a:r>
              <a:rPr sz="1000" dirty="0">
                <a:latin typeface="Calibri"/>
                <a:cs typeface="Calibri"/>
              </a:rPr>
              <a:t>etc.</a:t>
            </a:r>
          </a:p>
        </p:txBody>
      </p:sp>
      <p:sp>
        <p:nvSpPr>
          <p:cNvPr id="46" name="object 46"/>
          <p:cNvSpPr/>
          <p:nvPr/>
        </p:nvSpPr>
        <p:spPr>
          <a:xfrm>
            <a:off x="1375410" y="6230111"/>
            <a:ext cx="840486" cy="603505"/>
          </a:xfrm>
          <a:prstGeom prst="rect">
            <a:avLst/>
          </a:prstGeom>
          <a:blipFill>
            <a:blip r:embed="rId15" cstate="print"/>
            <a:stretch>
              <a:fillRect/>
            </a:stretch>
          </a:blipFill>
        </p:spPr>
        <p:txBody>
          <a:bodyPr wrap="square" lIns="0" tIns="0" rIns="0" bIns="0" rtlCol="0"/>
          <a:lstStyle/>
          <a:p>
            <a:endParaRPr/>
          </a:p>
        </p:txBody>
      </p:sp>
      <p:sp>
        <p:nvSpPr>
          <p:cNvPr id="47" name="object 47"/>
          <p:cNvSpPr/>
          <p:nvPr/>
        </p:nvSpPr>
        <p:spPr>
          <a:xfrm>
            <a:off x="523494" y="5298949"/>
            <a:ext cx="969263" cy="728472"/>
          </a:xfrm>
          <a:prstGeom prst="rect">
            <a:avLst/>
          </a:prstGeom>
          <a:blipFill>
            <a:blip r:embed="rId16" cstate="print"/>
            <a:stretch>
              <a:fillRect/>
            </a:stretch>
          </a:blipFill>
        </p:spPr>
        <p:txBody>
          <a:bodyPr wrap="square" lIns="0" tIns="0" rIns="0" bIns="0" rtlCol="0"/>
          <a:lstStyle/>
          <a:p>
            <a:endParaRPr/>
          </a:p>
        </p:txBody>
      </p:sp>
      <p:sp>
        <p:nvSpPr>
          <p:cNvPr id="48" name="object 48"/>
          <p:cNvSpPr/>
          <p:nvPr/>
        </p:nvSpPr>
        <p:spPr>
          <a:xfrm>
            <a:off x="4423409" y="5779009"/>
            <a:ext cx="1018032" cy="921258"/>
          </a:xfrm>
          <a:prstGeom prst="rect">
            <a:avLst/>
          </a:prstGeom>
          <a:blipFill>
            <a:blip r:embed="rId17" cstate="print"/>
            <a:stretch>
              <a:fillRect/>
            </a:stretch>
          </a:blipFill>
        </p:spPr>
        <p:txBody>
          <a:bodyPr wrap="square" lIns="0" tIns="0" rIns="0" bIns="0" rtlCol="0"/>
          <a:lstStyle/>
          <a:p>
            <a:endParaRPr/>
          </a:p>
        </p:txBody>
      </p:sp>
      <p:sp>
        <p:nvSpPr>
          <p:cNvPr id="49" name="object 49"/>
          <p:cNvSpPr txBox="1"/>
          <p:nvPr/>
        </p:nvSpPr>
        <p:spPr>
          <a:xfrm>
            <a:off x="3679954" y="4707129"/>
            <a:ext cx="2770505" cy="627864"/>
          </a:xfrm>
          <a:prstGeom prst="rect">
            <a:avLst/>
          </a:prstGeom>
        </p:spPr>
        <p:txBody>
          <a:bodyPr vert="horz" wrap="square" lIns="0" tIns="0" rIns="0" bIns="0" rtlCol="0">
            <a:spAutoFit/>
          </a:bodyPr>
          <a:lstStyle/>
          <a:p>
            <a:pPr marL="238069" marR="5080" indent="-225371">
              <a:buClr>
                <a:srgbClr val="1F497C"/>
              </a:buClr>
              <a:buFont typeface="Wingdings"/>
              <a:buChar char=""/>
              <a:tabLst>
                <a:tab pos="238704" algn="l"/>
              </a:tabLst>
            </a:pPr>
            <a:r>
              <a:rPr lang="en-US" sz="1000" b="1" dirty="0">
                <a:latin typeface="Calibri"/>
                <a:cs typeface="Calibri"/>
              </a:rPr>
              <a:t>Manganese and silicon-based specialty alloys, and ferroalloys </a:t>
            </a:r>
            <a:r>
              <a:rPr lang="en-US" sz="1000" dirty="0">
                <a:latin typeface="Calibri"/>
                <a:cs typeface="Calibri"/>
              </a:rPr>
              <a:t>critical to steel industry</a:t>
            </a:r>
          </a:p>
          <a:p>
            <a:pPr marL="238069" marR="5080" indent="-225371">
              <a:buClr>
                <a:srgbClr val="1F497C"/>
              </a:buClr>
              <a:buFont typeface="Wingdings"/>
              <a:buChar char=""/>
              <a:tabLst>
                <a:tab pos="238704" algn="l"/>
              </a:tabLst>
            </a:pPr>
            <a:r>
              <a:rPr sz="1000" dirty="0">
                <a:latin typeface="Calibri"/>
                <a:cs typeface="Calibri"/>
              </a:rPr>
              <a:t>Long</a:t>
            </a:r>
            <a:r>
              <a:rPr lang="en-US" sz="1000" dirty="0">
                <a:latin typeface="Calibri"/>
                <a:cs typeface="Calibri"/>
              </a:rPr>
              <a:t>-</a:t>
            </a:r>
            <a:r>
              <a:rPr sz="1000" spc="-4" dirty="0">
                <a:latin typeface="Calibri"/>
                <a:cs typeface="Calibri"/>
              </a:rPr>
              <a:t>term urbanization </a:t>
            </a:r>
            <a:r>
              <a:rPr sz="1000" dirty="0">
                <a:latin typeface="Calibri"/>
                <a:cs typeface="Calibri"/>
              </a:rPr>
              <a:t>trends create </a:t>
            </a:r>
            <a:r>
              <a:rPr sz="1000" spc="-4" dirty="0">
                <a:latin typeface="Calibri"/>
                <a:cs typeface="Calibri"/>
              </a:rPr>
              <a:t>substantial  </a:t>
            </a:r>
            <a:r>
              <a:rPr sz="1000" dirty="0">
                <a:latin typeface="Calibri"/>
                <a:cs typeface="Calibri"/>
              </a:rPr>
              <a:t>growth</a:t>
            </a:r>
            <a:r>
              <a:rPr sz="1000" spc="-95" dirty="0">
                <a:latin typeface="Calibri"/>
                <a:cs typeface="Calibri"/>
              </a:rPr>
              <a:t> </a:t>
            </a:r>
            <a:r>
              <a:rPr sz="1000" spc="-4" dirty="0">
                <a:latin typeface="Calibri"/>
                <a:cs typeface="Calibri"/>
              </a:rPr>
              <a:t>potential</a:t>
            </a:r>
            <a:endParaRPr sz="1000" dirty="0">
              <a:latin typeface="Calibri"/>
              <a:cs typeface="Calibri"/>
            </a:endParaRPr>
          </a:p>
        </p:txBody>
      </p:sp>
      <p:sp>
        <p:nvSpPr>
          <p:cNvPr id="50" name="object 50"/>
          <p:cNvSpPr/>
          <p:nvPr/>
        </p:nvSpPr>
        <p:spPr>
          <a:xfrm>
            <a:off x="5343146" y="5377434"/>
            <a:ext cx="819911" cy="660654"/>
          </a:xfrm>
          <a:prstGeom prst="rect">
            <a:avLst/>
          </a:prstGeom>
          <a:blipFill>
            <a:blip r:embed="rId18" cstate="print"/>
            <a:stretch>
              <a:fillRect/>
            </a:stretch>
          </a:blipFill>
        </p:spPr>
        <p:txBody>
          <a:bodyPr wrap="square" lIns="0" tIns="0" rIns="0" bIns="0" rtlCol="0"/>
          <a:lstStyle/>
          <a:p>
            <a:endParaRPr/>
          </a:p>
        </p:txBody>
      </p:sp>
      <p:sp>
        <p:nvSpPr>
          <p:cNvPr id="51" name="object 51"/>
          <p:cNvSpPr txBox="1"/>
          <p:nvPr/>
        </p:nvSpPr>
        <p:spPr>
          <a:xfrm>
            <a:off x="6880354" y="4707129"/>
            <a:ext cx="2870835" cy="627864"/>
          </a:xfrm>
          <a:prstGeom prst="rect">
            <a:avLst/>
          </a:prstGeom>
        </p:spPr>
        <p:txBody>
          <a:bodyPr vert="horz" wrap="square" lIns="0" tIns="0" rIns="0" bIns="0" rtlCol="0">
            <a:spAutoFit/>
          </a:bodyPr>
          <a:lstStyle/>
          <a:p>
            <a:pPr marL="238069" marR="5080" indent="-225371">
              <a:buClr>
                <a:srgbClr val="1F497C"/>
              </a:buClr>
              <a:buFont typeface="Wingdings"/>
              <a:buChar char=""/>
              <a:tabLst>
                <a:tab pos="238704" algn="l"/>
              </a:tabLst>
            </a:pPr>
            <a:r>
              <a:rPr lang="en-US" sz="1000" b="1" spc="-4" dirty="0">
                <a:latin typeface="Calibri"/>
                <a:cs typeface="Calibri"/>
              </a:rPr>
              <a:t>Silicones and silica fume </a:t>
            </a:r>
            <a:r>
              <a:rPr lang="en-US" sz="1000" spc="-4" dirty="0">
                <a:latin typeface="Calibri"/>
                <a:cs typeface="Calibri"/>
              </a:rPr>
              <a:t>needed in residential and commercial construction</a:t>
            </a:r>
          </a:p>
          <a:p>
            <a:pPr marL="238069" marR="5080" indent="-225371">
              <a:buClr>
                <a:srgbClr val="1F497C"/>
              </a:buClr>
              <a:buFont typeface="Wingdings"/>
              <a:buChar char=""/>
              <a:tabLst>
                <a:tab pos="238704" algn="l"/>
              </a:tabLst>
            </a:pPr>
            <a:r>
              <a:rPr sz="1000" spc="-4" dirty="0">
                <a:latin typeface="Calibri"/>
                <a:cs typeface="Calibri"/>
              </a:rPr>
              <a:t>Improving </a:t>
            </a:r>
            <a:r>
              <a:rPr sz="1000" dirty="0">
                <a:latin typeface="Calibri"/>
                <a:cs typeface="Calibri"/>
              </a:rPr>
              <a:t>economic </a:t>
            </a:r>
            <a:r>
              <a:rPr sz="1000" spc="-4" dirty="0">
                <a:latin typeface="Calibri"/>
                <a:cs typeface="Calibri"/>
              </a:rPr>
              <a:t>conditions leading </a:t>
            </a:r>
            <a:r>
              <a:rPr sz="1000" dirty="0">
                <a:latin typeface="Calibri"/>
                <a:cs typeface="Calibri"/>
              </a:rPr>
              <a:t>to </a:t>
            </a:r>
            <a:r>
              <a:rPr sz="1000" spc="-4" dirty="0">
                <a:latin typeface="Calibri"/>
                <a:cs typeface="Calibri"/>
              </a:rPr>
              <a:t>increase  in </a:t>
            </a:r>
            <a:r>
              <a:rPr sz="1000" dirty="0">
                <a:latin typeface="Calibri"/>
                <a:cs typeface="Calibri"/>
              </a:rPr>
              <a:t>construction and </a:t>
            </a:r>
            <a:r>
              <a:rPr sz="1000" spc="-4" dirty="0">
                <a:latin typeface="Calibri"/>
                <a:cs typeface="Calibri"/>
              </a:rPr>
              <a:t>infrastructure</a:t>
            </a:r>
            <a:r>
              <a:rPr sz="1000" spc="-105" dirty="0">
                <a:latin typeface="Calibri"/>
                <a:cs typeface="Calibri"/>
              </a:rPr>
              <a:t> </a:t>
            </a:r>
            <a:r>
              <a:rPr sz="1000" spc="-4" dirty="0">
                <a:latin typeface="Calibri"/>
                <a:cs typeface="Calibri"/>
              </a:rPr>
              <a:t>build‐out</a:t>
            </a:r>
            <a:endParaRPr sz="1000" dirty="0">
              <a:latin typeface="Calibri"/>
              <a:cs typeface="Calibri"/>
            </a:endParaRPr>
          </a:p>
        </p:txBody>
      </p:sp>
      <p:sp>
        <p:nvSpPr>
          <p:cNvPr id="52" name="object 52"/>
          <p:cNvSpPr/>
          <p:nvPr/>
        </p:nvSpPr>
        <p:spPr>
          <a:xfrm>
            <a:off x="8031482" y="5426966"/>
            <a:ext cx="1255013" cy="657605"/>
          </a:xfrm>
          <a:prstGeom prst="rect">
            <a:avLst/>
          </a:prstGeom>
          <a:blipFill>
            <a:blip r:embed="rId19" cstate="print"/>
            <a:stretch>
              <a:fillRect/>
            </a:stretch>
          </a:blipFill>
        </p:spPr>
        <p:txBody>
          <a:bodyPr wrap="square" lIns="0" tIns="0" rIns="0" bIns="0" rtlCol="0"/>
          <a:lstStyle/>
          <a:p>
            <a:endParaRPr/>
          </a:p>
        </p:txBody>
      </p:sp>
      <p:sp>
        <p:nvSpPr>
          <p:cNvPr id="53" name="object 53"/>
          <p:cNvSpPr/>
          <p:nvPr/>
        </p:nvSpPr>
        <p:spPr>
          <a:xfrm>
            <a:off x="7241285" y="5311140"/>
            <a:ext cx="813816" cy="773430"/>
          </a:xfrm>
          <a:prstGeom prst="rect">
            <a:avLst/>
          </a:prstGeom>
          <a:blipFill>
            <a:blip r:embed="rId20" cstate="print"/>
            <a:stretch>
              <a:fillRect/>
            </a:stretch>
          </a:blipFill>
        </p:spPr>
        <p:txBody>
          <a:bodyPr wrap="square" lIns="0" tIns="0" rIns="0" bIns="0" rtlCol="0"/>
          <a:lstStyle/>
          <a:p>
            <a:endParaRPr/>
          </a:p>
        </p:txBody>
      </p:sp>
      <p:sp>
        <p:nvSpPr>
          <p:cNvPr id="54" name="object 54"/>
          <p:cNvSpPr/>
          <p:nvPr/>
        </p:nvSpPr>
        <p:spPr>
          <a:xfrm>
            <a:off x="7324343" y="5914646"/>
            <a:ext cx="55244" cy="170815"/>
          </a:xfrm>
          <a:custGeom>
            <a:avLst/>
            <a:gdLst/>
            <a:ahLst/>
            <a:cxnLst/>
            <a:rect l="l" t="t" r="r" b="b"/>
            <a:pathLst>
              <a:path w="55245" h="170814">
                <a:moveTo>
                  <a:pt x="54864" y="2285"/>
                </a:moveTo>
                <a:lnTo>
                  <a:pt x="45720" y="0"/>
                </a:lnTo>
                <a:lnTo>
                  <a:pt x="0" y="168402"/>
                </a:lnTo>
                <a:lnTo>
                  <a:pt x="9144" y="170688"/>
                </a:lnTo>
                <a:lnTo>
                  <a:pt x="54864" y="2285"/>
                </a:lnTo>
                <a:close/>
              </a:path>
            </a:pathLst>
          </a:custGeom>
          <a:solidFill>
            <a:srgbClr val="4A7EBB"/>
          </a:solidFill>
        </p:spPr>
        <p:txBody>
          <a:bodyPr wrap="square" lIns="0" tIns="0" rIns="0" bIns="0" rtlCol="0"/>
          <a:lstStyle/>
          <a:p>
            <a:endParaRPr/>
          </a:p>
        </p:txBody>
      </p:sp>
      <p:sp>
        <p:nvSpPr>
          <p:cNvPr id="55" name="object 55"/>
          <p:cNvSpPr txBox="1"/>
          <p:nvPr/>
        </p:nvSpPr>
        <p:spPr>
          <a:xfrm>
            <a:off x="7082281" y="6098542"/>
            <a:ext cx="236854" cy="107722"/>
          </a:xfrm>
          <a:prstGeom prst="rect">
            <a:avLst/>
          </a:prstGeom>
        </p:spPr>
        <p:txBody>
          <a:bodyPr vert="horz" wrap="square" lIns="0" tIns="0" rIns="0" bIns="0" rtlCol="0">
            <a:spAutoFit/>
          </a:bodyPr>
          <a:lstStyle/>
          <a:p>
            <a:pPr marL="12697"/>
            <a:r>
              <a:rPr sz="700" dirty="0">
                <a:latin typeface="Calibri"/>
                <a:cs typeface="Calibri"/>
              </a:rPr>
              <a:t>Gro</a:t>
            </a:r>
            <a:r>
              <a:rPr sz="700" spc="-4" dirty="0">
                <a:latin typeface="Calibri"/>
                <a:cs typeface="Calibri"/>
              </a:rPr>
              <a:t>u</a:t>
            </a:r>
            <a:r>
              <a:rPr sz="700" dirty="0">
                <a:latin typeface="Calibri"/>
                <a:cs typeface="Calibri"/>
              </a:rPr>
              <a:t>t</a:t>
            </a:r>
            <a:endParaRPr sz="700">
              <a:latin typeface="Calibri"/>
              <a:cs typeface="Calibri"/>
            </a:endParaRPr>
          </a:p>
        </p:txBody>
      </p:sp>
      <p:sp>
        <p:nvSpPr>
          <p:cNvPr id="56" name="object 56"/>
          <p:cNvSpPr/>
          <p:nvPr/>
        </p:nvSpPr>
        <p:spPr>
          <a:xfrm>
            <a:off x="8772145" y="5310380"/>
            <a:ext cx="54610" cy="394335"/>
          </a:xfrm>
          <a:custGeom>
            <a:avLst/>
            <a:gdLst/>
            <a:ahLst/>
            <a:cxnLst/>
            <a:rect l="l" t="t" r="r" b="b"/>
            <a:pathLst>
              <a:path w="54609" h="394335">
                <a:moveTo>
                  <a:pt x="54101" y="761"/>
                </a:moveTo>
                <a:lnTo>
                  <a:pt x="44957" y="0"/>
                </a:lnTo>
                <a:lnTo>
                  <a:pt x="0" y="393192"/>
                </a:lnTo>
                <a:lnTo>
                  <a:pt x="9143" y="393954"/>
                </a:lnTo>
                <a:lnTo>
                  <a:pt x="54101" y="761"/>
                </a:lnTo>
                <a:close/>
              </a:path>
            </a:pathLst>
          </a:custGeom>
          <a:solidFill>
            <a:srgbClr val="4A7EBB"/>
          </a:solidFill>
        </p:spPr>
        <p:txBody>
          <a:bodyPr wrap="square" lIns="0" tIns="0" rIns="0" bIns="0" rtlCol="0"/>
          <a:lstStyle/>
          <a:p>
            <a:endParaRPr/>
          </a:p>
        </p:txBody>
      </p:sp>
      <p:sp>
        <p:nvSpPr>
          <p:cNvPr id="57" name="object 57"/>
          <p:cNvSpPr txBox="1"/>
          <p:nvPr/>
        </p:nvSpPr>
        <p:spPr>
          <a:xfrm>
            <a:off x="8693911" y="5153659"/>
            <a:ext cx="210821" cy="107722"/>
          </a:xfrm>
          <a:prstGeom prst="rect">
            <a:avLst/>
          </a:prstGeom>
        </p:spPr>
        <p:txBody>
          <a:bodyPr vert="horz" wrap="square" lIns="0" tIns="0" rIns="0" bIns="0" rtlCol="0">
            <a:spAutoFit/>
          </a:bodyPr>
          <a:lstStyle/>
          <a:p>
            <a:pPr marL="12697"/>
            <a:r>
              <a:rPr sz="700" spc="-4" dirty="0">
                <a:latin typeface="Calibri"/>
                <a:cs typeface="Calibri"/>
              </a:rPr>
              <a:t>Pa</a:t>
            </a:r>
            <a:r>
              <a:rPr sz="700" dirty="0">
                <a:latin typeface="Calibri"/>
                <a:cs typeface="Calibri"/>
              </a:rPr>
              <a:t>i</a:t>
            </a:r>
            <a:r>
              <a:rPr sz="700" spc="-4" dirty="0">
                <a:latin typeface="Calibri"/>
                <a:cs typeface="Calibri"/>
              </a:rPr>
              <a:t>n</a:t>
            </a:r>
            <a:r>
              <a:rPr sz="700" dirty="0">
                <a:latin typeface="Calibri"/>
                <a:cs typeface="Calibri"/>
              </a:rPr>
              <a:t>t</a:t>
            </a:r>
            <a:endParaRPr sz="700">
              <a:latin typeface="Calibri"/>
              <a:cs typeface="Calibri"/>
            </a:endParaRPr>
          </a:p>
        </p:txBody>
      </p:sp>
      <p:sp>
        <p:nvSpPr>
          <p:cNvPr id="58" name="object 58"/>
          <p:cNvSpPr/>
          <p:nvPr/>
        </p:nvSpPr>
        <p:spPr>
          <a:xfrm>
            <a:off x="7758684" y="5847588"/>
            <a:ext cx="467359" cy="386080"/>
          </a:xfrm>
          <a:custGeom>
            <a:avLst/>
            <a:gdLst/>
            <a:ahLst/>
            <a:cxnLst/>
            <a:rect l="l" t="t" r="r" b="b"/>
            <a:pathLst>
              <a:path w="467359" h="386079">
                <a:moveTo>
                  <a:pt x="467105" y="377952"/>
                </a:moveTo>
                <a:lnTo>
                  <a:pt x="5333" y="0"/>
                </a:lnTo>
                <a:lnTo>
                  <a:pt x="0" y="7620"/>
                </a:lnTo>
                <a:lnTo>
                  <a:pt x="461009" y="385571"/>
                </a:lnTo>
                <a:lnTo>
                  <a:pt x="467105" y="377952"/>
                </a:lnTo>
                <a:close/>
              </a:path>
            </a:pathLst>
          </a:custGeom>
          <a:solidFill>
            <a:srgbClr val="4A7EBB"/>
          </a:solidFill>
        </p:spPr>
        <p:txBody>
          <a:bodyPr wrap="square" lIns="0" tIns="0" rIns="0" bIns="0" rtlCol="0"/>
          <a:lstStyle/>
          <a:p>
            <a:endParaRPr/>
          </a:p>
        </p:txBody>
      </p:sp>
      <p:sp>
        <p:nvSpPr>
          <p:cNvPr id="59" name="object 59"/>
          <p:cNvSpPr/>
          <p:nvPr/>
        </p:nvSpPr>
        <p:spPr>
          <a:xfrm>
            <a:off x="8218933" y="5913882"/>
            <a:ext cx="197485" cy="318770"/>
          </a:xfrm>
          <a:custGeom>
            <a:avLst/>
            <a:gdLst/>
            <a:ahLst/>
            <a:cxnLst/>
            <a:rect l="l" t="t" r="r" b="b"/>
            <a:pathLst>
              <a:path w="197484" h="318770">
                <a:moveTo>
                  <a:pt x="197357" y="4571"/>
                </a:moveTo>
                <a:lnTo>
                  <a:pt x="189737" y="0"/>
                </a:lnTo>
                <a:lnTo>
                  <a:pt x="0" y="313182"/>
                </a:lnTo>
                <a:lnTo>
                  <a:pt x="8381" y="318516"/>
                </a:lnTo>
                <a:lnTo>
                  <a:pt x="197357" y="4571"/>
                </a:lnTo>
                <a:close/>
              </a:path>
            </a:pathLst>
          </a:custGeom>
          <a:solidFill>
            <a:srgbClr val="4A7EBB"/>
          </a:solidFill>
        </p:spPr>
        <p:txBody>
          <a:bodyPr wrap="square" lIns="0" tIns="0" rIns="0" bIns="0" rtlCol="0"/>
          <a:lstStyle/>
          <a:p>
            <a:endParaRPr/>
          </a:p>
        </p:txBody>
      </p:sp>
      <p:sp>
        <p:nvSpPr>
          <p:cNvPr id="60" name="object 60"/>
          <p:cNvSpPr/>
          <p:nvPr/>
        </p:nvSpPr>
        <p:spPr>
          <a:xfrm>
            <a:off x="8237981" y="5883404"/>
            <a:ext cx="457200" cy="355600"/>
          </a:xfrm>
          <a:custGeom>
            <a:avLst/>
            <a:gdLst/>
            <a:ahLst/>
            <a:cxnLst/>
            <a:rect l="l" t="t" r="r" b="b"/>
            <a:pathLst>
              <a:path w="457200" h="355600">
                <a:moveTo>
                  <a:pt x="457199" y="7620"/>
                </a:moveTo>
                <a:lnTo>
                  <a:pt x="451103" y="0"/>
                </a:lnTo>
                <a:lnTo>
                  <a:pt x="0" y="347472"/>
                </a:lnTo>
                <a:lnTo>
                  <a:pt x="6095" y="355092"/>
                </a:lnTo>
                <a:lnTo>
                  <a:pt x="457199" y="7620"/>
                </a:lnTo>
                <a:close/>
              </a:path>
            </a:pathLst>
          </a:custGeom>
          <a:solidFill>
            <a:srgbClr val="4A7EBB"/>
          </a:solidFill>
        </p:spPr>
        <p:txBody>
          <a:bodyPr wrap="square" lIns="0" tIns="0" rIns="0" bIns="0" rtlCol="0"/>
          <a:lstStyle/>
          <a:p>
            <a:endParaRPr/>
          </a:p>
        </p:txBody>
      </p:sp>
      <p:sp>
        <p:nvSpPr>
          <p:cNvPr id="61" name="object 61"/>
          <p:cNvSpPr txBox="1"/>
          <p:nvPr/>
        </p:nvSpPr>
        <p:spPr>
          <a:xfrm>
            <a:off x="8397495" y="6186168"/>
            <a:ext cx="292735" cy="107722"/>
          </a:xfrm>
          <a:prstGeom prst="rect">
            <a:avLst/>
          </a:prstGeom>
        </p:spPr>
        <p:txBody>
          <a:bodyPr vert="horz" wrap="square" lIns="0" tIns="0" rIns="0" bIns="0" rtlCol="0">
            <a:spAutoFit/>
          </a:bodyPr>
          <a:lstStyle/>
          <a:p>
            <a:pPr marL="12697"/>
            <a:r>
              <a:rPr sz="700" spc="-4" dirty="0">
                <a:latin typeface="Calibri"/>
                <a:cs typeface="Calibri"/>
              </a:rPr>
              <a:t>Sealant</a:t>
            </a:r>
            <a:endParaRPr sz="700">
              <a:latin typeface="Calibri"/>
              <a:cs typeface="Calibri"/>
            </a:endParaRPr>
          </a:p>
        </p:txBody>
      </p:sp>
      <p:sp>
        <p:nvSpPr>
          <p:cNvPr id="62" name="object 62"/>
          <p:cNvSpPr/>
          <p:nvPr/>
        </p:nvSpPr>
        <p:spPr>
          <a:xfrm>
            <a:off x="9297161" y="5473448"/>
            <a:ext cx="200405" cy="615695"/>
          </a:xfrm>
          <a:prstGeom prst="rect">
            <a:avLst/>
          </a:prstGeom>
          <a:blipFill>
            <a:blip r:embed="rId21" cstate="print"/>
            <a:stretch>
              <a:fillRect/>
            </a:stretch>
          </a:blipFill>
        </p:spPr>
        <p:txBody>
          <a:bodyPr wrap="square" lIns="0" tIns="0" rIns="0" bIns="0" rtlCol="0"/>
          <a:lstStyle/>
          <a:p>
            <a:endParaRPr/>
          </a:p>
        </p:txBody>
      </p:sp>
      <p:sp>
        <p:nvSpPr>
          <p:cNvPr id="63" name="object 63"/>
          <p:cNvSpPr txBox="1">
            <a:spLocks noGrp="1"/>
          </p:cNvSpPr>
          <p:nvPr>
            <p:ph type="title"/>
          </p:nvPr>
        </p:nvSpPr>
        <p:spPr>
          <a:xfrm>
            <a:off x="319027" y="304800"/>
            <a:ext cx="9420351" cy="1194124"/>
          </a:xfrm>
          <a:prstGeom prst="rect">
            <a:avLst/>
          </a:prstGeom>
        </p:spPr>
        <p:txBody>
          <a:bodyPr vert="horz" wrap="square" lIns="0" tIns="41899" rIns="0" bIns="0" rtlCol="0">
            <a:spAutoFit/>
          </a:bodyPr>
          <a:lstStyle/>
          <a:p>
            <a:pPr marL="572001"/>
            <a:r>
              <a:rPr lang="en-US" sz="2500" spc="-4" dirty="0">
                <a:solidFill>
                  <a:srgbClr val="1F497D"/>
                </a:solidFill>
              </a:rPr>
              <a:t>Silicon metal, silicon-based specialty alloys, and ferroalloys are critical to an array of </a:t>
            </a:r>
            <a:r>
              <a:rPr lang="en-US" sz="2500" spc="-14" dirty="0">
                <a:solidFill>
                  <a:srgbClr val="1F497D"/>
                </a:solidFill>
              </a:rPr>
              <a:t>f</a:t>
            </a:r>
            <a:r>
              <a:rPr sz="2500" spc="-14" dirty="0">
                <a:solidFill>
                  <a:srgbClr val="1F497D"/>
                </a:solidFill>
              </a:rPr>
              <a:t>ast‐</a:t>
            </a:r>
            <a:r>
              <a:rPr lang="en-US" sz="2500" spc="-14" dirty="0">
                <a:solidFill>
                  <a:srgbClr val="1F497D"/>
                </a:solidFill>
              </a:rPr>
              <a:t>g</a:t>
            </a:r>
            <a:r>
              <a:rPr sz="2500" spc="-14" dirty="0">
                <a:solidFill>
                  <a:srgbClr val="1F497D"/>
                </a:solidFill>
              </a:rPr>
              <a:t>rowing </a:t>
            </a:r>
            <a:r>
              <a:rPr lang="en-US" sz="2500" dirty="0">
                <a:solidFill>
                  <a:srgbClr val="1F497D"/>
                </a:solidFill>
              </a:rPr>
              <a:t>e</a:t>
            </a:r>
            <a:r>
              <a:rPr sz="2500" dirty="0">
                <a:solidFill>
                  <a:srgbClr val="1F497D"/>
                </a:solidFill>
              </a:rPr>
              <a:t>nd</a:t>
            </a:r>
            <a:r>
              <a:rPr sz="2500" spc="-25" dirty="0">
                <a:solidFill>
                  <a:srgbClr val="1F497D"/>
                </a:solidFill>
              </a:rPr>
              <a:t> </a:t>
            </a:r>
            <a:r>
              <a:rPr lang="en-US" sz="2500" spc="-20" dirty="0">
                <a:solidFill>
                  <a:srgbClr val="1F497D"/>
                </a:solidFill>
              </a:rPr>
              <a:t>m</a:t>
            </a:r>
            <a:r>
              <a:rPr sz="2500" spc="-20" dirty="0">
                <a:solidFill>
                  <a:srgbClr val="1F497D"/>
                </a:solidFill>
              </a:rPr>
              <a:t>arkets</a:t>
            </a:r>
            <a:r>
              <a:rPr lang="en-US" sz="2500" spc="-20" dirty="0">
                <a:solidFill>
                  <a:srgbClr val="1F497D"/>
                </a:solidFill>
              </a:rPr>
              <a:t/>
            </a:r>
            <a:br>
              <a:rPr lang="en-US" sz="2500" spc="-20" dirty="0">
                <a:solidFill>
                  <a:srgbClr val="1F497D"/>
                </a:solidFill>
              </a:rPr>
            </a:br>
            <a:endParaRPr sz="2500" i="1" dirty="0">
              <a:solidFill>
                <a:srgbClr val="1F497D"/>
              </a:solidFill>
            </a:endParaRPr>
          </a:p>
        </p:txBody>
      </p:sp>
      <p:sp>
        <p:nvSpPr>
          <p:cNvPr id="65" name="object 65"/>
          <p:cNvSpPr/>
          <p:nvPr/>
        </p:nvSpPr>
        <p:spPr>
          <a:xfrm>
            <a:off x="265938" y="288998"/>
            <a:ext cx="497840" cy="496570"/>
          </a:xfrm>
          <a:custGeom>
            <a:avLst/>
            <a:gdLst/>
            <a:ahLst/>
            <a:cxnLst/>
            <a:rect l="l" t="t" r="r" b="b"/>
            <a:pathLst>
              <a:path w="497840" h="496570">
                <a:moveTo>
                  <a:pt x="497586" y="248211"/>
                </a:moveTo>
                <a:lnTo>
                  <a:pt x="497586" y="235257"/>
                </a:lnTo>
                <a:lnTo>
                  <a:pt x="496823" y="223065"/>
                </a:lnTo>
                <a:lnTo>
                  <a:pt x="487943" y="180722"/>
                </a:lnTo>
                <a:lnTo>
                  <a:pt x="474036" y="142828"/>
                </a:lnTo>
                <a:lnTo>
                  <a:pt x="455659" y="109383"/>
                </a:lnTo>
                <a:lnTo>
                  <a:pt x="407739" y="55852"/>
                </a:lnTo>
                <a:lnTo>
                  <a:pt x="348655" y="20138"/>
                </a:lnTo>
                <a:lnTo>
                  <a:pt x="282884" y="2253"/>
                </a:lnTo>
                <a:lnTo>
                  <a:pt x="248888" y="0"/>
                </a:lnTo>
                <a:lnTo>
                  <a:pt x="214898" y="2208"/>
                </a:lnTo>
                <a:lnTo>
                  <a:pt x="149172" y="20013"/>
                </a:lnTo>
                <a:lnTo>
                  <a:pt x="90180" y="55680"/>
                </a:lnTo>
                <a:lnTo>
                  <a:pt x="42396" y="109220"/>
                </a:lnTo>
                <a:lnTo>
                  <a:pt x="24106" y="142696"/>
                </a:lnTo>
                <a:lnTo>
                  <a:pt x="10295" y="180644"/>
                </a:lnTo>
                <a:lnTo>
                  <a:pt x="1523" y="223065"/>
                </a:lnTo>
                <a:lnTo>
                  <a:pt x="0" y="248211"/>
                </a:lnTo>
                <a:lnTo>
                  <a:pt x="0" y="261165"/>
                </a:lnTo>
                <a:lnTo>
                  <a:pt x="3048" y="286311"/>
                </a:lnTo>
                <a:lnTo>
                  <a:pt x="9906" y="312654"/>
                </a:lnTo>
                <a:lnTo>
                  <a:pt x="9905" y="236019"/>
                </a:lnTo>
                <a:lnTo>
                  <a:pt x="10667" y="223827"/>
                </a:lnTo>
                <a:lnTo>
                  <a:pt x="19575" y="182188"/>
                </a:lnTo>
                <a:lnTo>
                  <a:pt x="33439" y="145080"/>
                </a:lnTo>
                <a:lnTo>
                  <a:pt x="73783" y="84403"/>
                </a:lnTo>
                <a:lnTo>
                  <a:pt x="127187" y="41685"/>
                </a:lnTo>
                <a:lnTo>
                  <a:pt x="189139" y="16812"/>
                </a:lnTo>
                <a:lnTo>
                  <a:pt x="255127" y="9672"/>
                </a:lnTo>
                <a:lnTo>
                  <a:pt x="288224" y="12717"/>
                </a:lnTo>
                <a:lnTo>
                  <a:pt x="351805" y="31965"/>
                </a:lnTo>
                <a:lnTo>
                  <a:pt x="408142" y="68663"/>
                </a:lnTo>
                <a:lnTo>
                  <a:pt x="452723" y="122701"/>
                </a:lnTo>
                <a:lnTo>
                  <a:pt x="481034" y="193964"/>
                </a:lnTo>
                <a:lnTo>
                  <a:pt x="487680" y="236019"/>
                </a:lnTo>
                <a:lnTo>
                  <a:pt x="488442" y="248211"/>
                </a:lnTo>
                <a:lnTo>
                  <a:pt x="488442" y="310508"/>
                </a:lnTo>
                <a:lnTo>
                  <a:pt x="493409" y="290191"/>
                </a:lnTo>
                <a:lnTo>
                  <a:pt x="497586" y="248211"/>
                </a:lnTo>
                <a:close/>
              </a:path>
              <a:path w="497840" h="496570">
                <a:moveTo>
                  <a:pt x="488442" y="310508"/>
                </a:moveTo>
                <a:lnTo>
                  <a:pt x="488442" y="248211"/>
                </a:lnTo>
                <a:lnTo>
                  <a:pt x="487680" y="260403"/>
                </a:lnTo>
                <a:lnTo>
                  <a:pt x="480920" y="303581"/>
                </a:lnTo>
                <a:lnTo>
                  <a:pt x="468574" y="342284"/>
                </a:lnTo>
                <a:lnTo>
                  <a:pt x="451267" y="376479"/>
                </a:lnTo>
                <a:lnTo>
                  <a:pt x="404286" y="431221"/>
                </a:lnTo>
                <a:lnTo>
                  <a:pt x="345000" y="467555"/>
                </a:lnTo>
                <a:lnTo>
                  <a:pt x="278433" y="485226"/>
                </a:lnTo>
                <a:lnTo>
                  <a:pt x="243988" y="486984"/>
                </a:lnTo>
                <a:lnTo>
                  <a:pt x="209607" y="483982"/>
                </a:lnTo>
                <a:lnTo>
                  <a:pt x="143547" y="463570"/>
                </a:lnTo>
                <a:lnTo>
                  <a:pt x="85276" y="423735"/>
                </a:lnTo>
                <a:lnTo>
                  <a:pt x="39816" y="364226"/>
                </a:lnTo>
                <a:lnTo>
                  <a:pt x="23460" y="327013"/>
                </a:lnTo>
                <a:lnTo>
                  <a:pt x="12192" y="284787"/>
                </a:lnTo>
                <a:lnTo>
                  <a:pt x="9906" y="260403"/>
                </a:lnTo>
                <a:lnTo>
                  <a:pt x="9906" y="312654"/>
                </a:lnTo>
                <a:lnTo>
                  <a:pt x="28842" y="363514"/>
                </a:lnTo>
                <a:lnTo>
                  <a:pt x="70676" y="422801"/>
                </a:lnTo>
                <a:lnTo>
                  <a:pt x="124472" y="464491"/>
                </a:lnTo>
                <a:lnTo>
                  <a:pt x="186151" y="488899"/>
                </a:lnTo>
                <a:lnTo>
                  <a:pt x="251636" y="496343"/>
                </a:lnTo>
                <a:lnTo>
                  <a:pt x="284531" y="493802"/>
                </a:lnTo>
                <a:lnTo>
                  <a:pt x="348077" y="476394"/>
                </a:lnTo>
                <a:lnTo>
                  <a:pt x="405234" y="442814"/>
                </a:lnTo>
                <a:lnTo>
                  <a:pt x="451923" y="393379"/>
                </a:lnTo>
                <a:lnTo>
                  <a:pt x="484066" y="328406"/>
                </a:lnTo>
                <a:lnTo>
                  <a:pt x="488442" y="310508"/>
                </a:lnTo>
                <a:close/>
              </a:path>
            </a:pathLst>
          </a:custGeom>
          <a:solidFill>
            <a:srgbClr val="FFFFFF"/>
          </a:solidFill>
        </p:spPr>
        <p:txBody>
          <a:bodyPr wrap="square" lIns="0" tIns="0" rIns="0" bIns="0" rtlCol="0"/>
          <a:lstStyle/>
          <a:p>
            <a:endParaRPr/>
          </a:p>
        </p:txBody>
      </p:sp>
      <p:sp>
        <p:nvSpPr>
          <p:cNvPr id="67" name="object 67"/>
          <p:cNvSpPr/>
          <p:nvPr/>
        </p:nvSpPr>
        <p:spPr>
          <a:xfrm>
            <a:off x="348995" y="4389120"/>
            <a:ext cx="2966720" cy="255270"/>
          </a:xfrm>
          <a:custGeom>
            <a:avLst/>
            <a:gdLst/>
            <a:ahLst/>
            <a:cxnLst/>
            <a:rect l="l" t="t" r="r" b="b"/>
            <a:pathLst>
              <a:path w="2966720" h="255270">
                <a:moveTo>
                  <a:pt x="2966466" y="253746"/>
                </a:moveTo>
                <a:lnTo>
                  <a:pt x="2966466" y="2285"/>
                </a:lnTo>
                <a:lnTo>
                  <a:pt x="2964180" y="0"/>
                </a:lnTo>
                <a:lnTo>
                  <a:pt x="1523" y="0"/>
                </a:lnTo>
                <a:lnTo>
                  <a:pt x="0" y="2286"/>
                </a:lnTo>
                <a:lnTo>
                  <a:pt x="0" y="253746"/>
                </a:lnTo>
                <a:lnTo>
                  <a:pt x="1524" y="255270"/>
                </a:lnTo>
                <a:lnTo>
                  <a:pt x="4572" y="255270"/>
                </a:lnTo>
                <a:lnTo>
                  <a:pt x="4572" y="9144"/>
                </a:lnTo>
                <a:lnTo>
                  <a:pt x="9144" y="4572"/>
                </a:lnTo>
                <a:lnTo>
                  <a:pt x="9144" y="9144"/>
                </a:lnTo>
                <a:lnTo>
                  <a:pt x="2956559" y="9143"/>
                </a:lnTo>
                <a:lnTo>
                  <a:pt x="2956560" y="4571"/>
                </a:lnTo>
                <a:lnTo>
                  <a:pt x="2961894" y="9143"/>
                </a:lnTo>
                <a:lnTo>
                  <a:pt x="2961894" y="255269"/>
                </a:lnTo>
                <a:lnTo>
                  <a:pt x="2964180" y="255269"/>
                </a:lnTo>
                <a:lnTo>
                  <a:pt x="2966466" y="253746"/>
                </a:lnTo>
                <a:close/>
              </a:path>
              <a:path w="2966720" h="255270">
                <a:moveTo>
                  <a:pt x="9144" y="9144"/>
                </a:moveTo>
                <a:lnTo>
                  <a:pt x="9144" y="4572"/>
                </a:lnTo>
                <a:lnTo>
                  <a:pt x="4572" y="9144"/>
                </a:lnTo>
                <a:lnTo>
                  <a:pt x="9144" y="9144"/>
                </a:lnTo>
                <a:close/>
              </a:path>
              <a:path w="2966720" h="255270">
                <a:moveTo>
                  <a:pt x="9144" y="246126"/>
                </a:moveTo>
                <a:lnTo>
                  <a:pt x="9144" y="9144"/>
                </a:lnTo>
                <a:lnTo>
                  <a:pt x="4572" y="9144"/>
                </a:lnTo>
                <a:lnTo>
                  <a:pt x="4572" y="246126"/>
                </a:lnTo>
                <a:lnTo>
                  <a:pt x="9144" y="246126"/>
                </a:lnTo>
                <a:close/>
              </a:path>
              <a:path w="2966720" h="255270">
                <a:moveTo>
                  <a:pt x="2961894" y="246126"/>
                </a:moveTo>
                <a:lnTo>
                  <a:pt x="4572" y="246126"/>
                </a:lnTo>
                <a:lnTo>
                  <a:pt x="9144" y="250698"/>
                </a:lnTo>
                <a:lnTo>
                  <a:pt x="9144" y="255270"/>
                </a:lnTo>
                <a:lnTo>
                  <a:pt x="2956559" y="255269"/>
                </a:lnTo>
                <a:lnTo>
                  <a:pt x="2956560" y="250697"/>
                </a:lnTo>
                <a:lnTo>
                  <a:pt x="2961894" y="246126"/>
                </a:lnTo>
                <a:close/>
              </a:path>
              <a:path w="2966720" h="255270">
                <a:moveTo>
                  <a:pt x="9144" y="255270"/>
                </a:moveTo>
                <a:lnTo>
                  <a:pt x="9144" y="250698"/>
                </a:lnTo>
                <a:lnTo>
                  <a:pt x="4572" y="246126"/>
                </a:lnTo>
                <a:lnTo>
                  <a:pt x="4572" y="255270"/>
                </a:lnTo>
                <a:lnTo>
                  <a:pt x="9144" y="255270"/>
                </a:lnTo>
                <a:close/>
              </a:path>
              <a:path w="2966720" h="255270">
                <a:moveTo>
                  <a:pt x="2961894" y="9143"/>
                </a:moveTo>
                <a:lnTo>
                  <a:pt x="2956560" y="4571"/>
                </a:lnTo>
                <a:lnTo>
                  <a:pt x="2956559" y="9143"/>
                </a:lnTo>
                <a:lnTo>
                  <a:pt x="2961894" y="9143"/>
                </a:lnTo>
                <a:close/>
              </a:path>
              <a:path w="2966720" h="255270">
                <a:moveTo>
                  <a:pt x="2961894" y="246126"/>
                </a:moveTo>
                <a:lnTo>
                  <a:pt x="2961894" y="9143"/>
                </a:lnTo>
                <a:lnTo>
                  <a:pt x="2956559" y="9143"/>
                </a:lnTo>
                <a:lnTo>
                  <a:pt x="2956559" y="246126"/>
                </a:lnTo>
                <a:lnTo>
                  <a:pt x="2961894" y="246126"/>
                </a:lnTo>
                <a:close/>
              </a:path>
              <a:path w="2966720" h="255270">
                <a:moveTo>
                  <a:pt x="2961894" y="255269"/>
                </a:moveTo>
                <a:lnTo>
                  <a:pt x="2961894" y="246126"/>
                </a:lnTo>
                <a:lnTo>
                  <a:pt x="2956560" y="250697"/>
                </a:lnTo>
                <a:lnTo>
                  <a:pt x="2956559" y="255269"/>
                </a:lnTo>
                <a:lnTo>
                  <a:pt x="2961894" y="255269"/>
                </a:lnTo>
                <a:close/>
              </a:path>
            </a:pathLst>
          </a:custGeom>
          <a:solidFill>
            <a:srgbClr val="00305C"/>
          </a:solidFill>
        </p:spPr>
        <p:txBody>
          <a:bodyPr wrap="square" lIns="0" tIns="0" rIns="0" bIns="0" rtlCol="0"/>
          <a:lstStyle/>
          <a:p>
            <a:endParaRPr/>
          </a:p>
        </p:txBody>
      </p:sp>
      <p:sp>
        <p:nvSpPr>
          <p:cNvPr id="68" name="object 68"/>
          <p:cNvSpPr txBox="1"/>
          <p:nvPr/>
        </p:nvSpPr>
        <p:spPr>
          <a:xfrm>
            <a:off x="353568" y="4393694"/>
            <a:ext cx="2957830" cy="239567"/>
          </a:xfrm>
          <a:prstGeom prst="rect">
            <a:avLst/>
          </a:prstGeom>
          <a:solidFill>
            <a:srgbClr val="3775A7"/>
          </a:solidFill>
        </p:spPr>
        <p:txBody>
          <a:bodyPr vert="horz" wrap="square" lIns="0" tIns="0" rIns="0" bIns="0" rtlCol="0">
            <a:spAutoFit/>
          </a:bodyPr>
          <a:lstStyle/>
          <a:p>
            <a:pPr algn="ctr">
              <a:lnSpc>
                <a:spcPts val="1830"/>
              </a:lnSpc>
            </a:pPr>
            <a:r>
              <a:rPr sz="1600" b="1" spc="-4" dirty="0">
                <a:solidFill>
                  <a:srgbClr val="FFFFFF"/>
                </a:solidFill>
                <a:latin typeface="Calibri"/>
                <a:cs typeface="Calibri"/>
              </a:rPr>
              <a:t>Electronics</a:t>
            </a:r>
            <a:endParaRPr sz="1600">
              <a:latin typeface="Calibri"/>
              <a:cs typeface="Calibri"/>
            </a:endParaRPr>
          </a:p>
        </p:txBody>
      </p:sp>
      <p:sp>
        <p:nvSpPr>
          <p:cNvPr id="69" name="object 69"/>
          <p:cNvSpPr/>
          <p:nvPr/>
        </p:nvSpPr>
        <p:spPr>
          <a:xfrm>
            <a:off x="3578352" y="4389120"/>
            <a:ext cx="2966720" cy="255270"/>
          </a:xfrm>
          <a:custGeom>
            <a:avLst/>
            <a:gdLst/>
            <a:ahLst/>
            <a:cxnLst/>
            <a:rect l="l" t="t" r="r" b="b"/>
            <a:pathLst>
              <a:path w="2966720" h="255270">
                <a:moveTo>
                  <a:pt x="2966466" y="253746"/>
                </a:moveTo>
                <a:lnTo>
                  <a:pt x="2966466" y="2285"/>
                </a:lnTo>
                <a:lnTo>
                  <a:pt x="2964180" y="0"/>
                </a:lnTo>
                <a:lnTo>
                  <a:pt x="1523" y="0"/>
                </a:lnTo>
                <a:lnTo>
                  <a:pt x="0" y="2286"/>
                </a:lnTo>
                <a:lnTo>
                  <a:pt x="0" y="253746"/>
                </a:lnTo>
                <a:lnTo>
                  <a:pt x="1524" y="255270"/>
                </a:lnTo>
                <a:lnTo>
                  <a:pt x="4572" y="255270"/>
                </a:lnTo>
                <a:lnTo>
                  <a:pt x="4572" y="9144"/>
                </a:lnTo>
                <a:lnTo>
                  <a:pt x="9144" y="4572"/>
                </a:lnTo>
                <a:lnTo>
                  <a:pt x="9144" y="9144"/>
                </a:lnTo>
                <a:lnTo>
                  <a:pt x="2956559" y="9143"/>
                </a:lnTo>
                <a:lnTo>
                  <a:pt x="2956560" y="4571"/>
                </a:lnTo>
                <a:lnTo>
                  <a:pt x="2961894" y="9143"/>
                </a:lnTo>
                <a:lnTo>
                  <a:pt x="2961894" y="255269"/>
                </a:lnTo>
                <a:lnTo>
                  <a:pt x="2964180" y="255269"/>
                </a:lnTo>
                <a:lnTo>
                  <a:pt x="2966466" y="253746"/>
                </a:lnTo>
                <a:close/>
              </a:path>
              <a:path w="2966720" h="255270">
                <a:moveTo>
                  <a:pt x="9144" y="9144"/>
                </a:moveTo>
                <a:lnTo>
                  <a:pt x="9144" y="4572"/>
                </a:lnTo>
                <a:lnTo>
                  <a:pt x="4572" y="9144"/>
                </a:lnTo>
                <a:lnTo>
                  <a:pt x="9144" y="9144"/>
                </a:lnTo>
                <a:close/>
              </a:path>
              <a:path w="2966720" h="255270">
                <a:moveTo>
                  <a:pt x="9144" y="246126"/>
                </a:moveTo>
                <a:lnTo>
                  <a:pt x="9144" y="9144"/>
                </a:lnTo>
                <a:lnTo>
                  <a:pt x="4572" y="9144"/>
                </a:lnTo>
                <a:lnTo>
                  <a:pt x="4572" y="246126"/>
                </a:lnTo>
                <a:lnTo>
                  <a:pt x="9144" y="246126"/>
                </a:lnTo>
                <a:close/>
              </a:path>
              <a:path w="2966720" h="255270">
                <a:moveTo>
                  <a:pt x="2961894" y="246126"/>
                </a:moveTo>
                <a:lnTo>
                  <a:pt x="4572" y="246126"/>
                </a:lnTo>
                <a:lnTo>
                  <a:pt x="9144" y="250698"/>
                </a:lnTo>
                <a:lnTo>
                  <a:pt x="9144" y="255270"/>
                </a:lnTo>
                <a:lnTo>
                  <a:pt x="2956559" y="255269"/>
                </a:lnTo>
                <a:lnTo>
                  <a:pt x="2956560" y="250697"/>
                </a:lnTo>
                <a:lnTo>
                  <a:pt x="2961894" y="246126"/>
                </a:lnTo>
                <a:close/>
              </a:path>
              <a:path w="2966720" h="255270">
                <a:moveTo>
                  <a:pt x="9144" y="255270"/>
                </a:moveTo>
                <a:lnTo>
                  <a:pt x="9144" y="250698"/>
                </a:lnTo>
                <a:lnTo>
                  <a:pt x="4572" y="246126"/>
                </a:lnTo>
                <a:lnTo>
                  <a:pt x="4572" y="255270"/>
                </a:lnTo>
                <a:lnTo>
                  <a:pt x="9144" y="255270"/>
                </a:lnTo>
                <a:close/>
              </a:path>
              <a:path w="2966720" h="255270">
                <a:moveTo>
                  <a:pt x="2961894" y="9143"/>
                </a:moveTo>
                <a:lnTo>
                  <a:pt x="2956560" y="4571"/>
                </a:lnTo>
                <a:lnTo>
                  <a:pt x="2956559" y="9143"/>
                </a:lnTo>
                <a:lnTo>
                  <a:pt x="2961894" y="9143"/>
                </a:lnTo>
                <a:close/>
              </a:path>
              <a:path w="2966720" h="255270">
                <a:moveTo>
                  <a:pt x="2961894" y="246126"/>
                </a:moveTo>
                <a:lnTo>
                  <a:pt x="2961894" y="9143"/>
                </a:lnTo>
                <a:lnTo>
                  <a:pt x="2956559" y="9143"/>
                </a:lnTo>
                <a:lnTo>
                  <a:pt x="2956559" y="246126"/>
                </a:lnTo>
                <a:lnTo>
                  <a:pt x="2961894" y="246126"/>
                </a:lnTo>
                <a:close/>
              </a:path>
              <a:path w="2966720" h="255270">
                <a:moveTo>
                  <a:pt x="2961894" y="255269"/>
                </a:moveTo>
                <a:lnTo>
                  <a:pt x="2961894" y="246126"/>
                </a:lnTo>
                <a:lnTo>
                  <a:pt x="2956560" y="250697"/>
                </a:lnTo>
                <a:lnTo>
                  <a:pt x="2956559" y="255269"/>
                </a:lnTo>
                <a:lnTo>
                  <a:pt x="2961894" y="255269"/>
                </a:lnTo>
                <a:close/>
              </a:path>
            </a:pathLst>
          </a:custGeom>
          <a:solidFill>
            <a:srgbClr val="00305C"/>
          </a:solidFill>
        </p:spPr>
        <p:txBody>
          <a:bodyPr wrap="square" lIns="0" tIns="0" rIns="0" bIns="0" rtlCol="0"/>
          <a:lstStyle/>
          <a:p>
            <a:endParaRPr/>
          </a:p>
        </p:txBody>
      </p:sp>
      <p:sp>
        <p:nvSpPr>
          <p:cNvPr id="70" name="object 70"/>
          <p:cNvSpPr txBox="1"/>
          <p:nvPr/>
        </p:nvSpPr>
        <p:spPr>
          <a:xfrm>
            <a:off x="3582923" y="4393694"/>
            <a:ext cx="2957830" cy="239567"/>
          </a:xfrm>
          <a:prstGeom prst="rect">
            <a:avLst/>
          </a:prstGeom>
          <a:solidFill>
            <a:srgbClr val="3775A7"/>
          </a:solidFill>
        </p:spPr>
        <p:txBody>
          <a:bodyPr vert="horz" wrap="square" lIns="0" tIns="0" rIns="0" bIns="0" rtlCol="0">
            <a:spAutoFit/>
          </a:bodyPr>
          <a:lstStyle/>
          <a:p>
            <a:pPr marL="452014">
              <a:lnSpc>
                <a:spcPts val="1830"/>
              </a:lnSpc>
            </a:pPr>
            <a:r>
              <a:rPr sz="1600" b="1" spc="-10" dirty="0">
                <a:solidFill>
                  <a:srgbClr val="FFFFFF"/>
                </a:solidFill>
                <a:latin typeface="Calibri"/>
                <a:cs typeface="Calibri"/>
              </a:rPr>
              <a:t>Steel </a:t>
            </a:r>
            <a:r>
              <a:rPr sz="1600" b="1" dirty="0">
                <a:solidFill>
                  <a:srgbClr val="FFFFFF"/>
                </a:solidFill>
                <a:latin typeface="Calibri"/>
                <a:cs typeface="Calibri"/>
              </a:rPr>
              <a:t>and Specialty</a:t>
            </a:r>
            <a:r>
              <a:rPr sz="1600" b="1" spc="-80" dirty="0">
                <a:solidFill>
                  <a:srgbClr val="FFFFFF"/>
                </a:solidFill>
                <a:latin typeface="Calibri"/>
                <a:cs typeface="Calibri"/>
              </a:rPr>
              <a:t> </a:t>
            </a:r>
            <a:r>
              <a:rPr sz="1600" b="1" spc="-10" dirty="0">
                <a:solidFill>
                  <a:srgbClr val="FFFFFF"/>
                </a:solidFill>
                <a:latin typeface="Calibri"/>
                <a:cs typeface="Calibri"/>
              </a:rPr>
              <a:t>Steel</a:t>
            </a:r>
            <a:endParaRPr sz="1600">
              <a:latin typeface="Calibri"/>
              <a:cs typeface="Calibri"/>
            </a:endParaRPr>
          </a:p>
        </p:txBody>
      </p:sp>
      <p:sp>
        <p:nvSpPr>
          <p:cNvPr id="71" name="object 71"/>
          <p:cNvSpPr/>
          <p:nvPr/>
        </p:nvSpPr>
        <p:spPr>
          <a:xfrm>
            <a:off x="6807707" y="4389120"/>
            <a:ext cx="2966720" cy="255270"/>
          </a:xfrm>
          <a:custGeom>
            <a:avLst/>
            <a:gdLst/>
            <a:ahLst/>
            <a:cxnLst/>
            <a:rect l="l" t="t" r="r" b="b"/>
            <a:pathLst>
              <a:path w="2966720" h="255270">
                <a:moveTo>
                  <a:pt x="2966466" y="253746"/>
                </a:moveTo>
                <a:lnTo>
                  <a:pt x="2966466" y="2285"/>
                </a:lnTo>
                <a:lnTo>
                  <a:pt x="2964180" y="0"/>
                </a:lnTo>
                <a:lnTo>
                  <a:pt x="1523" y="0"/>
                </a:lnTo>
                <a:lnTo>
                  <a:pt x="0" y="2286"/>
                </a:lnTo>
                <a:lnTo>
                  <a:pt x="0" y="253746"/>
                </a:lnTo>
                <a:lnTo>
                  <a:pt x="1524" y="255270"/>
                </a:lnTo>
                <a:lnTo>
                  <a:pt x="4572" y="255270"/>
                </a:lnTo>
                <a:lnTo>
                  <a:pt x="4572" y="9144"/>
                </a:lnTo>
                <a:lnTo>
                  <a:pt x="9144" y="4572"/>
                </a:lnTo>
                <a:lnTo>
                  <a:pt x="9144" y="9144"/>
                </a:lnTo>
                <a:lnTo>
                  <a:pt x="2956560" y="9143"/>
                </a:lnTo>
                <a:lnTo>
                  <a:pt x="2956560" y="4571"/>
                </a:lnTo>
                <a:lnTo>
                  <a:pt x="2961132" y="9143"/>
                </a:lnTo>
                <a:lnTo>
                  <a:pt x="2961132" y="255269"/>
                </a:lnTo>
                <a:lnTo>
                  <a:pt x="2964180" y="255269"/>
                </a:lnTo>
                <a:lnTo>
                  <a:pt x="2966466" y="253746"/>
                </a:lnTo>
                <a:close/>
              </a:path>
              <a:path w="2966720" h="255270">
                <a:moveTo>
                  <a:pt x="9144" y="9144"/>
                </a:moveTo>
                <a:lnTo>
                  <a:pt x="9144" y="4572"/>
                </a:lnTo>
                <a:lnTo>
                  <a:pt x="4572" y="9144"/>
                </a:lnTo>
                <a:lnTo>
                  <a:pt x="9144" y="9144"/>
                </a:lnTo>
                <a:close/>
              </a:path>
              <a:path w="2966720" h="255270">
                <a:moveTo>
                  <a:pt x="9144" y="246126"/>
                </a:moveTo>
                <a:lnTo>
                  <a:pt x="9144" y="9144"/>
                </a:lnTo>
                <a:lnTo>
                  <a:pt x="4572" y="9144"/>
                </a:lnTo>
                <a:lnTo>
                  <a:pt x="4572" y="246126"/>
                </a:lnTo>
                <a:lnTo>
                  <a:pt x="9144" y="246126"/>
                </a:lnTo>
                <a:close/>
              </a:path>
              <a:path w="2966720" h="255270">
                <a:moveTo>
                  <a:pt x="2961132" y="246126"/>
                </a:moveTo>
                <a:lnTo>
                  <a:pt x="4572" y="246126"/>
                </a:lnTo>
                <a:lnTo>
                  <a:pt x="9144" y="250698"/>
                </a:lnTo>
                <a:lnTo>
                  <a:pt x="9144" y="255270"/>
                </a:lnTo>
                <a:lnTo>
                  <a:pt x="2956560" y="255269"/>
                </a:lnTo>
                <a:lnTo>
                  <a:pt x="2956560" y="250697"/>
                </a:lnTo>
                <a:lnTo>
                  <a:pt x="2961132" y="246126"/>
                </a:lnTo>
                <a:close/>
              </a:path>
              <a:path w="2966720" h="255270">
                <a:moveTo>
                  <a:pt x="9144" y="255270"/>
                </a:moveTo>
                <a:lnTo>
                  <a:pt x="9144" y="250698"/>
                </a:lnTo>
                <a:lnTo>
                  <a:pt x="4572" y="246126"/>
                </a:lnTo>
                <a:lnTo>
                  <a:pt x="4572" y="255270"/>
                </a:lnTo>
                <a:lnTo>
                  <a:pt x="9144" y="255270"/>
                </a:lnTo>
                <a:close/>
              </a:path>
              <a:path w="2966720" h="255270">
                <a:moveTo>
                  <a:pt x="2961132" y="9143"/>
                </a:moveTo>
                <a:lnTo>
                  <a:pt x="2956560" y="4571"/>
                </a:lnTo>
                <a:lnTo>
                  <a:pt x="2956560" y="9143"/>
                </a:lnTo>
                <a:lnTo>
                  <a:pt x="2961132" y="9143"/>
                </a:lnTo>
                <a:close/>
              </a:path>
              <a:path w="2966720" h="255270">
                <a:moveTo>
                  <a:pt x="2961132" y="246126"/>
                </a:moveTo>
                <a:lnTo>
                  <a:pt x="2961132" y="9143"/>
                </a:lnTo>
                <a:lnTo>
                  <a:pt x="2956560" y="9143"/>
                </a:lnTo>
                <a:lnTo>
                  <a:pt x="2956560" y="246126"/>
                </a:lnTo>
                <a:lnTo>
                  <a:pt x="2961132" y="246126"/>
                </a:lnTo>
                <a:close/>
              </a:path>
              <a:path w="2966720" h="255270">
                <a:moveTo>
                  <a:pt x="2961132" y="255269"/>
                </a:moveTo>
                <a:lnTo>
                  <a:pt x="2961132" y="246126"/>
                </a:lnTo>
                <a:lnTo>
                  <a:pt x="2956560" y="250697"/>
                </a:lnTo>
                <a:lnTo>
                  <a:pt x="2956560" y="255269"/>
                </a:lnTo>
                <a:lnTo>
                  <a:pt x="2961132" y="255269"/>
                </a:lnTo>
                <a:close/>
              </a:path>
            </a:pathLst>
          </a:custGeom>
          <a:solidFill>
            <a:srgbClr val="00305C"/>
          </a:solidFill>
        </p:spPr>
        <p:txBody>
          <a:bodyPr wrap="square" lIns="0" tIns="0" rIns="0" bIns="0" rtlCol="0"/>
          <a:lstStyle/>
          <a:p>
            <a:endParaRPr/>
          </a:p>
        </p:txBody>
      </p:sp>
      <p:sp>
        <p:nvSpPr>
          <p:cNvPr id="72" name="object 72"/>
          <p:cNvSpPr txBox="1"/>
          <p:nvPr/>
        </p:nvSpPr>
        <p:spPr>
          <a:xfrm>
            <a:off x="6812280" y="4393694"/>
            <a:ext cx="2956560" cy="239567"/>
          </a:xfrm>
          <a:prstGeom prst="rect">
            <a:avLst/>
          </a:prstGeom>
          <a:solidFill>
            <a:srgbClr val="3775A7"/>
          </a:solidFill>
        </p:spPr>
        <p:txBody>
          <a:bodyPr vert="horz" wrap="square" lIns="0" tIns="0" rIns="0" bIns="0" rtlCol="0">
            <a:spAutoFit/>
          </a:bodyPr>
          <a:lstStyle/>
          <a:p>
            <a:pPr marL="937040">
              <a:lnSpc>
                <a:spcPts val="1830"/>
              </a:lnSpc>
            </a:pPr>
            <a:r>
              <a:rPr sz="1600" b="1" spc="-4" dirty="0">
                <a:solidFill>
                  <a:srgbClr val="FFFFFF"/>
                </a:solidFill>
                <a:latin typeface="Calibri"/>
                <a:cs typeface="Calibri"/>
              </a:rPr>
              <a:t>Construction</a:t>
            </a:r>
            <a:endParaRPr sz="1600">
              <a:latin typeface="Calibri"/>
              <a:cs typeface="Calibri"/>
            </a:endParaRPr>
          </a:p>
        </p:txBody>
      </p:sp>
      <p:sp>
        <p:nvSpPr>
          <p:cNvPr id="73" name="object 73"/>
          <p:cNvSpPr/>
          <p:nvPr/>
        </p:nvSpPr>
        <p:spPr>
          <a:xfrm>
            <a:off x="3644648" y="5382005"/>
            <a:ext cx="881634" cy="595122"/>
          </a:xfrm>
          <a:prstGeom prst="rect">
            <a:avLst/>
          </a:prstGeom>
          <a:blipFill>
            <a:blip r:embed="rId22" cstate="print"/>
            <a:stretch>
              <a:fillRect/>
            </a:stretch>
          </a:blipFill>
        </p:spPr>
        <p:txBody>
          <a:bodyPr wrap="square" lIns="0" tIns="0" rIns="0" bIns="0" rtlCol="0"/>
          <a:lstStyle/>
          <a:p>
            <a:endParaRPr/>
          </a:p>
        </p:txBody>
      </p:sp>
      <p:sp>
        <p:nvSpPr>
          <p:cNvPr id="74" name="object 74"/>
          <p:cNvSpPr txBox="1"/>
          <p:nvPr/>
        </p:nvSpPr>
        <p:spPr>
          <a:xfrm>
            <a:off x="6994655" y="3677666"/>
            <a:ext cx="429895" cy="215444"/>
          </a:xfrm>
          <a:prstGeom prst="rect">
            <a:avLst/>
          </a:prstGeom>
        </p:spPr>
        <p:txBody>
          <a:bodyPr vert="horz" wrap="square" lIns="0" tIns="0" rIns="0" bIns="0" rtlCol="0">
            <a:spAutoFit/>
          </a:bodyPr>
          <a:lstStyle/>
          <a:p>
            <a:pPr marL="12697" marR="5080" indent="110463"/>
            <a:r>
              <a:rPr sz="700" dirty="0">
                <a:latin typeface="Calibri"/>
                <a:cs typeface="Calibri"/>
              </a:rPr>
              <a:t>Solar  </a:t>
            </a:r>
            <a:r>
              <a:rPr sz="700" spc="-4" dirty="0">
                <a:latin typeface="Calibri"/>
                <a:cs typeface="Calibri"/>
              </a:rPr>
              <a:t>In</a:t>
            </a:r>
            <a:r>
              <a:rPr sz="700" dirty="0">
                <a:latin typeface="Calibri"/>
                <a:cs typeface="Calibri"/>
              </a:rPr>
              <a:t>stallation</a:t>
            </a:r>
            <a:endParaRPr sz="700">
              <a:latin typeface="Calibri"/>
              <a:cs typeface="Calibri"/>
            </a:endParaRPr>
          </a:p>
        </p:txBody>
      </p:sp>
      <p:sp>
        <p:nvSpPr>
          <p:cNvPr id="75" name="object 75"/>
          <p:cNvSpPr/>
          <p:nvPr/>
        </p:nvSpPr>
        <p:spPr>
          <a:xfrm>
            <a:off x="7430263" y="6464047"/>
            <a:ext cx="833627" cy="624077"/>
          </a:xfrm>
          <a:prstGeom prst="rect">
            <a:avLst/>
          </a:prstGeom>
          <a:blipFill>
            <a:blip r:embed="rId23" cstate="print"/>
            <a:stretch>
              <a:fillRect/>
            </a:stretch>
          </a:blipFill>
        </p:spPr>
        <p:txBody>
          <a:bodyPr wrap="square" lIns="0" tIns="0" rIns="0" bIns="0" rtlCol="0"/>
          <a:lstStyle/>
          <a:p>
            <a:endParaRPr/>
          </a:p>
        </p:txBody>
      </p:sp>
      <p:sp>
        <p:nvSpPr>
          <p:cNvPr id="76" name="object 76"/>
          <p:cNvSpPr/>
          <p:nvPr/>
        </p:nvSpPr>
        <p:spPr>
          <a:xfrm>
            <a:off x="8498586" y="6474715"/>
            <a:ext cx="762000" cy="603505"/>
          </a:xfrm>
          <a:prstGeom prst="rect">
            <a:avLst/>
          </a:prstGeom>
          <a:blipFill>
            <a:blip r:embed="rId24" cstate="print"/>
            <a:stretch>
              <a:fillRect/>
            </a:stretch>
          </a:blipFill>
        </p:spPr>
        <p:txBody>
          <a:bodyPr wrap="square" lIns="0" tIns="0" rIns="0" bIns="0" rtlCol="0"/>
          <a:lstStyle/>
          <a:p>
            <a:endParaRPr/>
          </a:p>
        </p:txBody>
      </p:sp>
      <p:sp>
        <p:nvSpPr>
          <p:cNvPr id="77" name="object 77"/>
          <p:cNvSpPr/>
          <p:nvPr/>
        </p:nvSpPr>
        <p:spPr>
          <a:xfrm>
            <a:off x="313943" y="1558291"/>
            <a:ext cx="2963545" cy="2570480"/>
          </a:xfrm>
          <a:custGeom>
            <a:avLst/>
            <a:gdLst/>
            <a:ahLst/>
            <a:cxnLst/>
            <a:rect l="l" t="t" r="r" b="b"/>
            <a:pathLst>
              <a:path w="2963545" h="2570479">
                <a:moveTo>
                  <a:pt x="2963418" y="2567940"/>
                </a:moveTo>
                <a:lnTo>
                  <a:pt x="2963418" y="2286"/>
                </a:lnTo>
                <a:lnTo>
                  <a:pt x="2961132" y="0"/>
                </a:lnTo>
                <a:lnTo>
                  <a:pt x="2285" y="0"/>
                </a:lnTo>
                <a:lnTo>
                  <a:pt x="0" y="2286"/>
                </a:lnTo>
                <a:lnTo>
                  <a:pt x="0" y="2567940"/>
                </a:lnTo>
                <a:lnTo>
                  <a:pt x="2286" y="2570226"/>
                </a:lnTo>
                <a:lnTo>
                  <a:pt x="4572" y="2570226"/>
                </a:lnTo>
                <a:lnTo>
                  <a:pt x="4572" y="9906"/>
                </a:lnTo>
                <a:lnTo>
                  <a:pt x="9906" y="5334"/>
                </a:lnTo>
                <a:lnTo>
                  <a:pt x="9905" y="9906"/>
                </a:lnTo>
                <a:lnTo>
                  <a:pt x="2953512" y="9906"/>
                </a:lnTo>
                <a:lnTo>
                  <a:pt x="2953512" y="5334"/>
                </a:lnTo>
                <a:lnTo>
                  <a:pt x="2958084" y="9906"/>
                </a:lnTo>
                <a:lnTo>
                  <a:pt x="2958084" y="2570226"/>
                </a:lnTo>
                <a:lnTo>
                  <a:pt x="2961132" y="2570226"/>
                </a:lnTo>
                <a:lnTo>
                  <a:pt x="2963418" y="2567940"/>
                </a:lnTo>
                <a:close/>
              </a:path>
              <a:path w="2963545" h="2570479">
                <a:moveTo>
                  <a:pt x="9905" y="9906"/>
                </a:moveTo>
                <a:lnTo>
                  <a:pt x="9906" y="5334"/>
                </a:lnTo>
                <a:lnTo>
                  <a:pt x="4572" y="9906"/>
                </a:lnTo>
                <a:lnTo>
                  <a:pt x="9905" y="9906"/>
                </a:lnTo>
                <a:close/>
              </a:path>
              <a:path w="2963545" h="2570479">
                <a:moveTo>
                  <a:pt x="9905" y="2560320"/>
                </a:moveTo>
                <a:lnTo>
                  <a:pt x="9905" y="9906"/>
                </a:lnTo>
                <a:lnTo>
                  <a:pt x="4572" y="9906"/>
                </a:lnTo>
                <a:lnTo>
                  <a:pt x="4572" y="2560320"/>
                </a:lnTo>
                <a:lnTo>
                  <a:pt x="9905" y="2560320"/>
                </a:lnTo>
                <a:close/>
              </a:path>
              <a:path w="2963545" h="2570479">
                <a:moveTo>
                  <a:pt x="2958084" y="2560320"/>
                </a:moveTo>
                <a:lnTo>
                  <a:pt x="4572" y="2560320"/>
                </a:lnTo>
                <a:lnTo>
                  <a:pt x="9906" y="2565654"/>
                </a:lnTo>
                <a:lnTo>
                  <a:pt x="9905" y="2570226"/>
                </a:lnTo>
                <a:lnTo>
                  <a:pt x="2953512" y="2570226"/>
                </a:lnTo>
                <a:lnTo>
                  <a:pt x="2953512" y="2565654"/>
                </a:lnTo>
                <a:lnTo>
                  <a:pt x="2958084" y="2560320"/>
                </a:lnTo>
                <a:close/>
              </a:path>
              <a:path w="2963545" h="2570479">
                <a:moveTo>
                  <a:pt x="9905" y="2570226"/>
                </a:moveTo>
                <a:lnTo>
                  <a:pt x="9906" y="2565654"/>
                </a:lnTo>
                <a:lnTo>
                  <a:pt x="4572" y="2560320"/>
                </a:lnTo>
                <a:lnTo>
                  <a:pt x="4572" y="2570226"/>
                </a:lnTo>
                <a:lnTo>
                  <a:pt x="9905" y="2570226"/>
                </a:lnTo>
                <a:close/>
              </a:path>
              <a:path w="2963545" h="2570479">
                <a:moveTo>
                  <a:pt x="2958084" y="9906"/>
                </a:moveTo>
                <a:lnTo>
                  <a:pt x="2953512" y="5334"/>
                </a:lnTo>
                <a:lnTo>
                  <a:pt x="2953512" y="9906"/>
                </a:lnTo>
                <a:lnTo>
                  <a:pt x="2958084" y="9906"/>
                </a:lnTo>
                <a:close/>
              </a:path>
              <a:path w="2963545" h="2570479">
                <a:moveTo>
                  <a:pt x="2958084" y="2560320"/>
                </a:moveTo>
                <a:lnTo>
                  <a:pt x="2958084" y="9906"/>
                </a:lnTo>
                <a:lnTo>
                  <a:pt x="2953512" y="9906"/>
                </a:lnTo>
                <a:lnTo>
                  <a:pt x="2953512" y="2560320"/>
                </a:lnTo>
                <a:lnTo>
                  <a:pt x="2958084" y="2560320"/>
                </a:lnTo>
                <a:close/>
              </a:path>
              <a:path w="2963545" h="2570479">
                <a:moveTo>
                  <a:pt x="2958084" y="2570226"/>
                </a:moveTo>
                <a:lnTo>
                  <a:pt x="2958084" y="2560320"/>
                </a:lnTo>
                <a:lnTo>
                  <a:pt x="2953512" y="2565654"/>
                </a:lnTo>
                <a:lnTo>
                  <a:pt x="2953512" y="2570226"/>
                </a:lnTo>
                <a:lnTo>
                  <a:pt x="2958084" y="2570226"/>
                </a:lnTo>
                <a:close/>
              </a:path>
            </a:pathLst>
          </a:custGeom>
          <a:solidFill>
            <a:srgbClr val="00305C"/>
          </a:solidFill>
        </p:spPr>
        <p:txBody>
          <a:bodyPr wrap="square" lIns="0" tIns="0" rIns="0" bIns="0" rtlCol="0"/>
          <a:lstStyle/>
          <a:p>
            <a:endParaRPr/>
          </a:p>
        </p:txBody>
      </p:sp>
      <p:sp>
        <p:nvSpPr>
          <p:cNvPr id="78" name="object 78"/>
          <p:cNvSpPr/>
          <p:nvPr/>
        </p:nvSpPr>
        <p:spPr>
          <a:xfrm>
            <a:off x="3543300" y="1558291"/>
            <a:ext cx="2963545" cy="2570480"/>
          </a:xfrm>
          <a:custGeom>
            <a:avLst/>
            <a:gdLst/>
            <a:ahLst/>
            <a:cxnLst/>
            <a:rect l="l" t="t" r="r" b="b"/>
            <a:pathLst>
              <a:path w="2963545" h="2570479">
                <a:moveTo>
                  <a:pt x="2963418" y="2567940"/>
                </a:moveTo>
                <a:lnTo>
                  <a:pt x="2963418" y="2286"/>
                </a:lnTo>
                <a:lnTo>
                  <a:pt x="2961132" y="0"/>
                </a:lnTo>
                <a:lnTo>
                  <a:pt x="2285" y="0"/>
                </a:lnTo>
                <a:lnTo>
                  <a:pt x="0" y="2286"/>
                </a:lnTo>
                <a:lnTo>
                  <a:pt x="0" y="2567940"/>
                </a:lnTo>
                <a:lnTo>
                  <a:pt x="2286" y="2570226"/>
                </a:lnTo>
                <a:lnTo>
                  <a:pt x="4572" y="2570226"/>
                </a:lnTo>
                <a:lnTo>
                  <a:pt x="4572" y="9906"/>
                </a:lnTo>
                <a:lnTo>
                  <a:pt x="9906" y="5334"/>
                </a:lnTo>
                <a:lnTo>
                  <a:pt x="9905" y="9906"/>
                </a:lnTo>
                <a:lnTo>
                  <a:pt x="2953512" y="9906"/>
                </a:lnTo>
                <a:lnTo>
                  <a:pt x="2953512" y="5334"/>
                </a:lnTo>
                <a:lnTo>
                  <a:pt x="2958084" y="9906"/>
                </a:lnTo>
                <a:lnTo>
                  <a:pt x="2958084" y="2570226"/>
                </a:lnTo>
                <a:lnTo>
                  <a:pt x="2961132" y="2570226"/>
                </a:lnTo>
                <a:lnTo>
                  <a:pt x="2963418" y="2567940"/>
                </a:lnTo>
                <a:close/>
              </a:path>
              <a:path w="2963545" h="2570479">
                <a:moveTo>
                  <a:pt x="9905" y="9906"/>
                </a:moveTo>
                <a:lnTo>
                  <a:pt x="9906" y="5334"/>
                </a:lnTo>
                <a:lnTo>
                  <a:pt x="4572" y="9906"/>
                </a:lnTo>
                <a:lnTo>
                  <a:pt x="9905" y="9906"/>
                </a:lnTo>
                <a:close/>
              </a:path>
              <a:path w="2963545" h="2570479">
                <a:moveTo>
                  <a:pt x="9905" y="2560320"/>
                </a:moveTo>
                <a:lnTo>
                  <a:pt x="9905" y="9906"/>
                </a:lnTo>
                <a:lnTo>
                  <a:pt x="4572" y="9906"/>
                </a:lnTo>
                <a:lnTo>
                  <a:pt x="4572" y="2560320"/>
                </a:lnTo>
                <a:lnTo>
                  <a:pt x="9905" y="2560320"/>
                </a:lnTo>
                <a:close/>
              </a:path>
              <a:path w="2963545" h="2570479">
                <a:moveTo>
                  <a:pt x="2958084" y="2560320"/>
                </a:moveTo>
                <a:lnTo>
                  <a:pt x="4572" y="2560320"/>
                </a:lnTo>
                <a:lnTo>
                  <a:pt x="9906" y="2565654"/>
                </a:lnTo>
                <a:lnTo>
                  <a:pt x="9905" y="2570226"/>
                </a:lnTo>
                <a:lnTo>
                  <a:pt x="2953512" y="2570226"/>
                </a:lnTo>
                <a:lnTo>
                  <a:pt x="2953512" y="2565654"/>
                </a:lnTo>
                <a:lnTo>
                  <a:pt x="2958084" y="2560320"/>
                </a:lnTo>
                <a:close/>
              </a:path>
              <a:path w="2963545" h="2570479">
                <a:moveTo>
                  <a:pt x="9905" y="2570226"/>
                </a:moveTo>
                <a:lnTo>
                  <a:pt x="9906" y="2565654"/>
                </a:lnTo>
                <a:lnTo>
                  <a:pt x="4572" y="2560320"/>
                </a:lnTo>
                <a:lnTo>
                  <a:pt x="4572" y="2570226"/>
                </a:lnTo>
                <a:lnTo>
                  <a:pt x="9905" y="2570226"/>
                </a:lnTo>
                <a:close/>
              </a:path>
              <a:path w="2963545" h="2570479">
                <a:moveTo>
                  <a:pt x="2958084" y="9906"/>
                </a:moveTo>
                <a:lnTo>
                  <a:pt x="2953512" y="5334"/>
                </a:lnTo>
                <a:lnTo>
                  <a:pt x="2953512" y="9906"/>
                </a:lnTo>
                <a:lnTo>
                  <a:pt x="2958084" y="9906"/>
                </a:lnTo>
                <a:close/>
              </a:path>
              <a:path w="2963545" h="2570479">
                <a:moveTo>
                  <a:pt x="2958084" y="2560320"/>
                </a:moveTo>
                <a:lnTo>
                  <a:pt x="2958084" y="9906"/>
                </a:lnTo>
                <a:lnTo>
                  <a:pt x="2953512" y="9906"/>
                </a:lnTo>
                <a:lnTo>
                  <a:pt x="2953512" y="2560320"/>
                </a:lnTo>
                <a:lnTo>
                  <a:pt x="2958084" y="2560320"/>
                </a:lnTo>
                <a:close/>
              </a:path>
              <a:path w="2963545" h="2570479">
                <a:moveTo>
                  <a:pt x="2958084" y="2570226"/>
                </a:moveTo>
                <a:lnTo>
                  <a:pt x="2958084" y="2560320"/>
                </a:lnTo>
                <a:lnTo>
                  <a:pt x="2953512" y="2565654"/>
                </a:lnTo>
                <a:lnTo>
                  <a:pt x="2953512" y="2570226"/>
                </a:lnTo>
                <a:lnTo>
                  <a:pt x="2958084" y="2570226"/>
                </a:lnTo>
                <a:close/>
              </a:path>
            </a:pathLst>
          </a:custGeom>
          <a:solidFill>
            <a:srgbClr val="00305C"/>
          </a:solidFill>
        </p:spPr>
        <p:txBody>
          <a:bodyPr wrap="square" lIns="0" tIns="0" rIns="0" bIns="0" rtlCol="0"/>
          <a:lstStyle/>
          <a:p>
            <a:endParaRPr/>
          </a:p>
        </p:txBody>
      </p:sp>
      <p:sp>
        <p:nvSpPr>
          <p:cNvPr id="79" name="object 79"/>
          <p:cNvSpPr/>
          <p:nvPr/>
        </p:nvSpPr>
        <p:spPr>
          <a:xfrm>
            <a:off x="6772656" y="1558291"/>
            <a:ext cx="2963545" cy="2570480"/>
          </a:xfrm>
          <a:custGeom>
            <a:avLst/>
            <a:gdLst/>
            <a:ahLst/>
            <a:cxnLst/>
            <a:rect l="l" t="t" r="r" b="b"/>
            <a:pathLst>
              <a:path w="2963545" h="2570479">
                <a:moveTo>
                  <a:pt x="2963418" y="2567940"/>
                </a:moveTo>
                <a:lnTo>
                  <a:pt x="2963418" y="2286"/>
                </a:lnTo>
                <a:lnTo>
                  <a:pt x="2961132" y="0"/>
                </a:lnTo>
                <a:lnTo>
                  <a:pt x="2285" y="0"/>
                </a:lnTo>
                <a:lnTo>
                  <a:pt x="0" y="2286"/>
                </a:lnTo>
                <a:lnTo>
                  <a:pt x="0" y="2567940"/>
                </a:lnTo>
                <a:lnTo>
                  <a:pt x="2286" y="2570226"/>
                </a:lnTo>
                <a:lnTo>
                  <a:pt x="4572" y="2570226"/>
                </a:lnTo>
                <a:lnTo>
                  <a:pt x="4572" y="9906"/>
                </a:lnTo>
                <a:lnTo>
                  <a:pt x="9906" y="5334"/>
                </a:lnTo>
                <a:lnTo>
                  <a:pt x="9905" y="9906"/>
                </a:lnTo>
                <a:lnTo>
                  <a:pt x="2953512" y="9906"/>
                </a:lnTo>
                <a:lnTo>
                  <a:pt x="2953512" y="5334"/>
                </a:lnTo>
                <a:lnTo>
                  <a:pt x="2958084" y="9906"/>
                </a:lnTo>
                <a:lnTo>
                  <a:pt x="2958084" y="2570226"/>
                </a:lnTo>
                <a:lnTo>
                  <a:pt x="2961132" y="2570226"/>
                </a:lnTo>
                <a:lnTo>
                  <a:pt x="2963418" y="2567940"/>
                </a:lnTo>
                <a:close/>
              </a:path>
              <a:path w="2963545" h="2570479">
                <a:moveTo>
                  <a:pt x="9905" y="9906"/>
                </a:moveTo>
                <a:lnTo>
                  <a:pt x="9906" y="5334"/>
                </a:lnTo>
                <a:lnTo>
                  <a:pt x="4572" y="9906"/>
                </a:lnTo>
                <a:lnTo>
                  <a:pt x="9905" y="9906"/>
                </a:lnTo>
                <a:close/>
              </a:path>
              <a:path w="2963545" h="2570479">
                <a:moveTo>
                  <a:pt x="9905" y="2560320"/>
                </a:moveTo>
                <a:lnTo>
                  <a:pt x="9905" y="9906"/>
                </a:lnTo>
                <a:lnTo>
                  <a:pt x="4572" y="9906"/>
                </a:lnTo>
                <a:lnTo>
                  <a:pt x="4572" y="2560320"/>
                </a:lnTo>
                <a:lnTo>
                  <a:pt x="9905" y="2560320"/>
                </a:lnTo>
                <a:close/>
              </a:path>
              <a:path w="2963545" h="2570479">
                <a:moveTo>
                  <a:pt x="2958084" y="2560320"/>
                </a:moveTo>
                <a:lnTo>
                  <a:pt x="4572" y="2560320"/>
                </a:lnTo>
                <a:lnTo>
                  <a:pt x="9906" y="2565654"/>
                </a:lnTo>
                <a:lnTo>
                  <a:pt x="9905" y="2570226"/>
                </a:lnTo>
                <a:lnTo>
                  <a:pt x="2953512" y="2570226"/>
                </a:lnTo>
                <a:lnTo>
                  <a:pt x="2953512" y="2565654"/>
                </a:lnTo>
                <a:lnTo>
                  <a:pt x="2958084" y="2560320"/>
                </a:lnTo>
                <a:close/>
              </a:path>
              <a:path w="2963545" h="2570479">
                <a:moveTo>
                  <a:pt x="9905" y="2570226"/>
                </a:moveTo>
                <a:lnTo>
                  <a:pt x="9906" y="2565654"/>
                </a:lnTo>
                <a:lnTo>
                  <a:pt x="4572" y="2560320"/>
                </a:lnTo>
                <a:lnTo>
                  <a:pt x="4572" y="2570226"/>
                </a:lnTo>
                <a:lnTo>
                  <a:pt x="9905" y="2570226"/>
                </a:lnTo>
                <a:close/>
              </a:path>
              <a:path w="2963545" h="2570479">
                <a:moveTo>
                  <a:pt x="2958084" y="9906"/>
                </a:moveTo>
                <a:lnTo>
                  <a:pt x="2953512" y="5334"/>
                </a:lnTo>
                <a:lnTo>
                  <a:pt x="2953512" y="9906"/>
                </a:lnTo>
                <a:lnTo>
                  <a:pt x="2958084" y="9906"/>
                </a:lnTo>
                <a:close/>
              </a:path>
              <a:path w="2963545" h="2570479">
                <a:moveTo>
                  <a:pt x="2958084" y="2560320"/>
                </a:moveTo>
                <a:lnTo>
                  <a:pt x="2958084" y="9906"/>
                </a:lnTo>
                <a:lnTo>
                  <a:pt x="2953512" y="9906"/>
                </a:lnTo>
                <a:lnTo>
                  <a:pt x="2953512" y="2560320"/>
                </a:lnTo>
                <a:lnTo>
                  <a:pt x="2958084" y="2560320"/>
                </a:lnTo>
                <a:close/>
              </a:path>
              <a:path w="2963545" h="2570479">
                <a:moveTo>
                  <a:pt x="2958084" y="2570226"/>
                </a:moveTo>
                <a:lnTo>
                  <a:pt x="2958084" y="2560320"/>
                </a:lnTo>
                <a:lnTo>
                  <a:pt x="2953512" y="2565654"/>
                </a:lnTo>
                <a:lnTo>
                  <a:pt x="2953512" y="2570226"/>
                </a:lnTo>
                <a:lnTo>
                  <a:pt x="2958084" y="2570226"/>
                </a:lnTo>
                <a:close/>
              </a:path>
            </a:pathLst>
          </a:custGeom>
          <a:solidFill>
            <a:srgbClr val="00305C"/>
          </a:solidFill>
        </p:spPr>
        <p:txBody>
          <a:bodyPr wrap="square" lIns="0" tIns="0" rIns="0" bIns="0" rtlCol="0"/>
          <a:lstStyle/>
          <a:p>
            <a:endParaRPr/>
          </a:p>
        </p:txBody>
      </p:sp>
      <p:sp>
        <p:nvSpPr>
          <p:cNvPr id="80" name="object 80"/>
          <p:cNvSpPr/>
          <p:nvPr/>
        </p:nvSpPr>
        <p:spPr>
          <a:xfrm>
            <a:off x="352043" y="4635247"/>
            <a:ext cx="2963545" cy="2569845"/>
          </a:xfrm>
          <a:custGeom>
            <a:avLst/>
            <a:gdLst/>
            <a:ahLst/>
            <a:cxnLst/>
            <a:rect l="l" t="t" r="r" b="b"/>
            <a:pathLst>
              <a:path w="2963545" h="2569845">
                <a:moveTo>
                  <a:pt x="2963418" y="2567940"/>
                </a:moveTo>
                <a:lnTo>
                  <a:pt x="2963418" y="2285"/>
                </a:lnTo>
                <a:lnTo>
                  <a:pt x="2961132" y="0"/>
                </a:lnTo>
                <a:lnTo>
                  <a:pt x="2285" y="0"/>
                </a:lnTo>
                <a:lnTo>
                  <a:pt x="0" y="2286"/>
                </a:lnTo>
                <a:lnTo>
                  <a:pt x="0" y="2567940"/>
                </a:lnTo>
                <a:lnTo>
                  <a:pt x="2286" y="2569464"/>
                </a:lnTo>
                <a:lnTo>
                  <a:pt x="5333" y="2569464"/>
                </a:lnTo>
                <a:lnTo>
                  <a:pt x="5334" y="9144"/>
                </a:lnTo>
                <a:lnTo>
                  <a:pt x="9906" y="4572"/>
                </a:lnTo>
                <a:lnTo>
                  <a:pt x="9906" y="9144"/>
                </a:lnTo>
                <a:lnTo>
                  <a:pt x="2953512" y="9143"/>
                </a:lnTo>
                <a:lnTo>
                  <a:pt x="2953512" y="4571"/>
                </a:lnTo>
                <a:lnTo>
                  <a:pt x="2958846" y="9143"/>
                </a:lnTo>
                <a:lnTo>
                  <a:pt x="2958846" y="2569464"/>
                </a:lnTo>
                <a:lnTo>
                  <a:pt x="2961132" y="2569464"/>
                </a:lnTo>
                <a:lnTo>
                  <a:pt x="2963418" y="2567940"/>
                </a:lnTo>
                <a:close/>
              </a:path>
              <a:path w="2963545" h="2569845">
                <a:moveTo>
                  <a:pt x="9906" y="9144"/>
                </a:moveTo>
                <a:lnTo>
                  <a:pt x="9906" y="4572"/>
                </a:lnTo>
                <a:lnTo>
                  <a:pt x="5334" y="9144"/>
                </a:lnTo>
                <a:lnTo>
                  <a:pt x="9906" y="9144"/>
                </a:lnTo>
                <a:close/>
              </a:path>
              <a:path w="2963545" h="2569845">
                <a:moveTo>
                  <a:pt x="9906" y="2560320"/>
                </a:moveTo>
                <a:lnTo>
                  <a:pt x="9906" y="9144"/>
                </a:lnTo>
                <a:lnTo>
                  <a:pt x="5334" y="9144"/>
                </a:lnTo>
                <a:lnTo>
                  <a:pt x="5334" y="2560320"/>
                </a:lnTo>
                <a:lnTo>
                  <a:pt x="9906" y="2560320"/>
                </a:lnTo>
                <a:close/>
              </a:path>
              <a:path w="2963545" h="2569845">
                <a:moveTo>
                  <a:pt x="2958846" y="2560320"/>
                </a:moveTo>
                <a:lnTo>
                  <a:pt x="5334" y="2560320"/>
                </a:lnTo>
                <a:lnTo>
                  <a:pt x="9906" y="2564892"/>
                </a:lnTo>
                <a:lnTo>
                  <a:pt x="9906" y="2569464"/>
                </a:lnTo>
                <a:lnTo>
                  <a:pt x="2953512" y="2569464"/>
                </a:lnTo>
                <a:lnTo>
                  <a:pt x="2953512" y="2564891"/>
                </a:lnTo>
                <a:lnTo>
                  <a:pt x="2958846" y="2560320"/>
                </a:lnTo>
                <a:close/>
              </a:path>
              <a:path w="2963545" h="2569845">
                <a:moveTo>
                  <a:pt x="9906" y="2569464"/>
                </a:moveTo>
                <a:lnTo>
                  <a:pt x="9906" y="2564892"/>
                </a:lnTo>
                <a:lnTo>
                  <a:pt x="5334" y="2560320"/>
                </a:lnTo>
                <a:lnTo>
                  <a:pt x="5333" y="2569464"/>
                </a:lnTo>
                <a:lnTo>
                  <a:pt x="9906" y="2569464"/>
                </a:lnTo>
                <a:close/>
              </a:path>
              <a:path w="2963545" h="2569845">
                <a:moveTo>
                  <a:pt x="2958846" y="9143"/>
                </a:moveTo>
                <a:lnTo>
                  <a:pt x="2953512" y="4571"/>
                </a:lnTo>
                <a:lnTo>
                  <a:pt x="2953512" y="9143"/>
                </a:lnTo>
                <a:lnTo>
                  <a:pt x="2958846" y="9143"/>
                </a:lnTo>
                <a:close/>
              </a:path>
              <a:path w="2963545" h="2569845">
                <a:moveTo>
                  <a:pt x="2958846" y="2560320"/>
                </a:moveTo>
                <a:lnTo>
                  <a:pt x="2958846" y="9143"/>
                </a:lnTo>
                <a:lnTo>
                  <a:pt x="2953512" y="9143"/>
                </a:lnTo>
                <a:lnTo>
                  <a:pt x="2953512" y="2560320"/>
                </a:lnTo>
                <a:lnTo>
                  <a:pt x="2958846" y="2560320"/>
                </a:lnTo>
                <a:close/>
              </a:path>
              <a:path w="2963545" h="2569845">
                <a:moveTo>
                  <a:pt x="2958846" y="2569464"/>
                </a:moveTo>
                <a:lnTo>
                  <a:pt x="2958846" y="2560320"/>
                </a:lnTo>
                <a:lnTo>
                  <a:pt x="2953512" y="2564891"/>
                </a:lnTo>
                <a:lnTo>
                  <a:pt x="2953512" y="2569464"/>
                </a:lnTo>
                <a:lnTo>
                  <a:pt x="2958846" y="2569464"/>
                </a:lnTo>
                <a:close/>
              </a:path>
            </a:pathLst>
          </a:custGeom>
          <a:solidFill>
            <a:srgbClr val="00305C"/>
          </a:solidFill>
        </p:spPr>
        <p:txBody>
          <a:bodyPr wrap="square" lIns="0" tIns="0" rIns="0" bIns="0" rtlCol="0"/>
          <a:lstStyle/>
          <a:p>
            <a:endParaRPr/>
          </a:p>
        </p:txBody>
      </p:sp>
      <p:sp>
        <p:nvSpPr>
          <p:cNvPr id="81" name="object 81"/>
          <p:cNvSpPr/>
          <p:nvPr/>
        </p:nvSpPr>
        <p:spPr>
          <a:xfrm>
            <a:off x="3581401" y="4635247"/>
            <a:ext cx="2963545" cy="2569845"/>
          </a:xfrm>
          <a:custGeom>
            <a:avLst/>
            <a:gdLst/>
            <a:ahLst/>
            <a:cxnLst/>
            <a:rect l="l" t="t" r="r" b="b"/>
            <a:pathLst>
              <a:path w="2963545" h="2569845">
                <a:moveTo>
                  <a:pt x="2963418" y="2567940"/>
                </a:moveTo>
                <a:lnTo>
                  <a:pt x="2963418" y="2285"/>
                </a:lnTo>
                <a:lnTo>
                  <a:pt x="2961132" y="0"/>
                </a:lnTo>
                <a:lnTo>
                  <a:pt x="2285" y="0"/>
                </a:lnTo>
                <a:lnTo>
                  <a:pt x="0" y="2286"/>
                </a:lnTo>
                <a:lnTo>
                  <a:pt x="0" y="2567940"/>
                </a:lnTo>
                <a:lnTo>
                  <a:pt x="2286" y="2569464"/>
                </a:lnTo>
                <a:lnTo>
                  <a:pt x="5333" y="2569464"/>
                </a:lnTo>
                <a:lnTo>
                  <a:pt x="5334" y="9144"/>
                </a:lnTo>
                <a:lnTo>
                  <a:pt x="9906" y="4572"/>
                </a:lnTo>
                <a:lnTo>
                  <a:pt x="9906" y="9144"/>
                </a:lnTo>
                <a:lnTo>
                  <a:pt x="2953512" y="9143"/>
                </a:lnTo>
                <a:lnTo>
                  <a:pt x="2953512" y="4571"/>
                </a:lnTo>
                <a:lnTo>
                  <a:pt x="2958846" y="9143"/>
                </a:lnTo>
                <a:lnTo>
                  <a:pt x="2958846" y="2569464"/>
                </a:lnTo>
                <a:lnTo>
                  <a:pt x="2961132" y="2569464"/>
                </a:lnTo>
                <a:lnTo>
                  <a:pt x="2963418" y="2567940"/>
                </a:lnTo>
                <a:close/>
              </a:path>
              <a:path w="2963545" h="2569845">
                <a:moveTo>
                  <a:pt x="9906" y="9144"/>
                </a:moveTo>
                <a:lnTo>
                  <a:pt x="9906" y="4572"/>
                </a:lnTo>
                <a:lnTo>
                  <a:pt x="5334" y="9144"/>
                </a:lnTo>
                <a:lnTo>
                  <a:pt x="9906" y="9144"/>
                </a:lnTo>
                <a:close/>
              </a:path>
              <a:path w="2963545" h="2569845">
                <a:moveTo>
                  <a:pt x="9906" y="2560320"/>
                </a:moveTo>
                <a:lnTo>
                  <a:pt x="9906" y="9144"/>
                </a:lnTo>
                <a:lnTo>
                  <a:pt x="5334" y="9144"/>
                </a:lnTo>
                <a:lnTo>
                  <a:pt x="5334" y="2560320"/>
                </a:lnTo>
                <a:lnTo>
                  <a:pt x="9906" y="2560320"/>
                </a:lnTo>
                <a:close/>
              </a:path>
              <a:path w="2963545" h="2569845">
                <a:moveTo>
                  <a:pt x="2958846" y="2560320"/>
                </a:moveTo>
                <a:lnTo>
                  <a:pt x="5334" y="2560320"/>
                </a:lnTo>
                <a:lnTo>
                  <a:pt x="9906" y="2564892"/>
                </a:lnTo>
                <a:lnTo>
                  <a:pt x="9906" y="2569464"/>
                </a:lnTo>
                <a:lnTo>
                  <a:pt x="2953512" y="2569464"/>
                </a:lnTo>
                <a:lnTo>
                  <a:pt x="2953512" y="2564891"/>
                </a:lnTo>
                <a:lnTo>
                  <a:pt x="2958846" y="2560320"/>
                </a:lnTo>
                <a:close/>
              </a:path>
              <a:path w="2963545" h="2569845">
                <a:moveTo>
                  <a:pt x="9906" y="2569464"/>
                </a:moveTo>
                <a:lnTo>
                  <a:pt x="9906" y="2564892"/>
                </a:lnTo>
                <a:lnTo>
                  <a:pt x="5334" y="2560320"/>
                </a:lnTo>
                <a:lnTo>
                  <a:pt x="5333" y="2569464"/>
                </a:lnTo>
                <a:lnTo>
                  <a:pt x="9906" y="2569464"/>
                </a:lnTo>
                <a:close/>
              </a:path>
              <a:path w="2963545" h="2569845">
                <a:moveTo>
                  <a:pt x="2958846" y="9143"/>
                </a:moveTo>
                <a:lnTo>
                  <a:pt x="2953512" y="4571"/>
                </a:lnTo>
                <a:lnTo>
                  <a:pt x="2953512" y="9143"/>
                </a:lnTo>
                <a:lnTo>
                  <a:pt x="2958846" y="9143"/>
                </a:lnTo>
                <a:close/>
              </a:path>
              <a:path w="2963545" h="2569845">
                <a:moveTo>
                  <a:pt x="2958846" y="2560320"/>
                </a:moveTo>
                <a:lnTo>
                  <a:pt x="2958846" y="9143"/>
                </a:lnTo>
                <a:lnTo>
                  <a:pt x="2953512" y="9143"/>
                </a:lnTo>
                <a:lnTo>
                  <a:pt x="2953512" y="2560320"/>
                </a:lnTo>
                <a:lnTo>
                  <a:pt x="2958846" y="2560320"/>
                </a:lnTo>
                <a:close/>
              </a:path>
              <a:path w="2963545" h="2569845">
                <a:moveTo>
                  <a:pt x="2958846" y="2569464"/>
                </a:moveTo>
                <a:lnTo>
                  <a:pt x="2958846" y="2560320"/>
                </a:lnTo>
                <a:lnTo>
                  <a:pt x="2953512" y="2564891"/>
                </a:lnTo>
                <a:lnTo>
                  <a:pt x="2953512" y="2569464"/>
                </a:lnTo>
                <a:lnTo>
                  <a:pt x="2958846" y="2569464"/>
                </a:lnTo>
                <a:close/>
              </a:path>
            </a:pathLst>
          </a:custGeom>
          <a:solidFill>
            <a:srgbClr val="00305C"/>
          </a:solidFill>
        </p:spPr>
        <p:txBody>
          <a:bodyPr wrap="square" lIns="0" tIns="0" rIns="0" bIns="0" rtlCol="0"/>
          <a:lstStyle/>
          <a:p>
            <a:endParaRPr/>
          </a:p>
        </p:txBody>
      </p:sp>
      <p:sp>
        <p:nvSpPr>
          <p:cNvPr id="82" name="object 82"/>
          <p:cNvSpPr/>
          <p:nvPr/>
        </p:nvSpPr>
        <p:spPr>
          <a:xfrm>
            <a:off x="6810758" y="4635247"/>
            <a:ext cx="2963545" cy="2569845"/>
          </a:xfrm>
          <a:custGeom>
            <a:avLst/>
            <a:gdLst/>
            <a:ahLst/>
            <a:cxnLst/>
            <a:rect l="l" t="t" r="r" b="b"/>
            <a:pathLst>
              <a:path w="2963545" h="2569845">
                <a:moveTo>
                  <a:pt x="2963418" y="2567940"/>
                </a:moveTo>
                <a:lnTo>
                  <a:pt x="2963418" y="2285"/>
                </a:lnTo>
                <a:lnTo>
                  <a:pt x="2961132" y="0"/>
                </a:lnTo>
                <a:lnTo>
                  <a:pt x="2285" y="0"/>
                </a:lnTo>
                <a:lnTo>
                  <a:pt x="0" y="2286"/>
                </a:lnTo>
                <a:lnTo>
                  <a:pt x="0" y="2567940"/>
                </a:lnTo>
                <a:lnTo>
                  <a:pt x="2286" y="2569464"/>
                </a:lnTo>
                <a:lnTo>
                  <a:pt x="4572" y="2569464"/>
                </a:lnTo>
                <a:lnTo>
                  <a:pt x="4572" y="9144"/>
                </a:lnTo>
                <a:lnTo>
                  <a:pt x="9906" y="4572"/>
                </a:lnTo>
                <a:lnTo>
                  <a:pt x="9905" y="9144"/>
                </a:lnTo>
                <a:lnTo>
                  <a:pt x="2953512" y="9143"/>
                </a:lnTo>
                <a:lnTo>
                  <a:pt x="2953512" y="4571"/>
                </a:lnTo>
                <a:lnTo>
                  <a:pt x="2958084" y="9143"/>
                </a:lnTo>
                <a:lnTo>
                  <a:pt x="2958084" y="2569464"/>
                </a:lnTo>
                <a:lnTo>
                  <a:pt x="2961132" y="2569464"/>
                </a:lnTo>
                <a:lnTo>
                  <a:pt x="2963418" y="2567940"/>
                </a:lnTo>
                <a:close/>
              </a:path>
              <a:path w="2963545" h="2569845">
                <a:moveTo>
                  <a:pt x="9905" y="9144"/>
                </a:moveTo>
                <a:lnTo>
                  <a:pt x="9906" y="4572"/>
                </a:lnTo>
                <a:lnTo>
                  <a:pt x="4572" y="9144"/>
                </a:lnTo>
                <a:lnTo>
                  <a:pt x="9905" y="9144"/>
                </a:lnTo>
                <a:close/>
              </a:path>
              <a:path w="2963545" h="2569845">
                <a:moveTo>
                  <a:pt x="9905" y="2560320"/>
                </a:moveTo>
                <a:lnTo>
                  <a:pt x="9905" y="9144"/>
                </a:lnTo>
                <a:lnTo>
                  <a:pt x="4572" y="9144"/>
                </a:lnTo>
                <a:lnTo>
                  <a:pt x="4572" y="2560320"/>
                </a:lnTo>
                <a:lnTo>
                  <a:pt x="9905" y="2560320"/>
                </a:lnTo>
                <a:close/>
              </a:path>
              <a:path w="2963545" h="2569845">
                <a:moveTo>
                  <a:pt x="2958084" y="2560320"/>
                </a:moveTo>
                <a:lnTo>
                  <a:pt x="4572" y="2560320"/>
                </a:lnTo>
                <a:lnTo>
                  <a:pt x="9906" y="2564892"/>
                </a:lnTo>
                <a:lnTo>
                  <a:pt x="9905" y="2569464"/>
                </a:lnTo>
                <a:lnTo>
                  <a:pt x="2953512" y="2569464"/>
                </a:lnTo>
                <a:lnTo>
                  <a:pt x="2953512" y="2564891"/>
                </a:lnTo>
                <a:lnTo>
                  <a:pt x="2958084" y="2560320"/>
                </a:lnTo>
                <a:close/>
              </a:path>
              <a:path w="2963545" h="2569845">
                <a:moveTo>
                  <a:pt x="9905" y="2569464"/>
                </a:moveTo>
                <a:lnTo>
                  <a:pt x="9906" y="2564892"/>
                </a:lnTo>
                <a:lnTo>
                  <a:pt x="4572" y="2560320"/>
                </a:lnTo>
                <a:lnTo>
                  <a:pt x="4572" y="2569464"/>
                </a:lnTo>
                <a:lnTo>
                  <a:pt x="9905" y="2569464"/>
                </a:lnTo>
                <a:close/>
              </a:path>
              <a:path w="2963545" h="2569845">
                <a:moveTo>
                  <a:pt x="2958084" y="9143"/>
                </a:moveTo>
                <a:lnTo>
                  <a:pt x="2953512" y="4571"/>
                </a:lnTo>
                <a:lnTo>
                  <a:pt x="2953512" y="9143"/>
                </a:lnTo>
                <a:lnTo>
                  <a:pt x="2958084" y="9143"/>
                </a:lnTo>
                <a:close/>
              </a:path>
              <a:path w="2963545" h="2569845">
                <a:moveTo>
                  <a:pt x="2958084" y="2560320"/>
                </a:moveTo>
                <a:lnTo>
                  <a:pt x="2958084" y="9143"/>
                </a:lnTo>
                <a:lnTo>
                  <a:pt x="2953512" y="9143"/>
                </a:lnTo>
                <a:lnTo>
                  <a:pt x="2953512" y="2560320"/>
                </a:lnTo>
                <a:lnTo>
                  <a:pt x="2958084" y="2560320"/>
                </a:lnTo>
                <a:close/>
              </a:path>
              <a:path w="2963545" h="2569845">
                <a:moveTo>
                  <a:pt x="2958084" y="2569464"/>
                </a:moveTo>
                <a:lnTo>
                  <a:pt x="2958084" y="2560320"/>
                </a:lnTo>
                <a:lnTo>
                  <a:pt x="2953512" y="2564891"/>
                </a:lnTo>
                <a:lnTo>
                  <a:pt x="2953512" y="2569464"/>
                </a:lnTo>
                <a:lnTo>
                  <a:pt x="2958084" y="2569464"/>
                </a:lnTo>
                <a:close/>
              </a:path>
            </a:pathLst>
          </a:custGeom>
          <a:solidFill>
            <a:srgbClr val="00305C"/>
          </a:solidFill>
        </p:spPr>
        <p:txBody>
          <a:bodyPr wrap="square" lIns="0" tIns="0" rIns="0" bIns="0" rtlCol="0"/>
          <a:lstStyle/>
          <a:p>
            <a:endParaRPr/>
          </a:p>
        </p:txBody>
      </p:sp>
    </p:spTree>
    <p:extLst>
      <p:ext uri="{BB962C8B-B14F-4D97-AF65-F5344CB8AC3E}">
        <p14:creationId xmlns:p14="http://schemas.microsoft.com/office/powerpoint/2010/main" xmlns="" val="117820330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ustom 24">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C8EFF5"/>
      </a:hlink>
      <a:folHlink>
        <a:srgbClr val="CEF2EC"/>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BED8EC"/>
    </a:accent1>
    <a:accent2>
      <a:srgbClr val="003082"/>
    </a:accent2>
    <a:accent3>
      <a:srgbClr val="948A54"/>
    </a:accent3>
    <a:accent4>
      <a:srgbClr val="00A8EC"/>
    </a:accent4>
    <a:accent5>
      <a:srgbClr val="969696"/>
    </a:accent5>
    <a:accent6>
      <a:srgbClr val="4E728F"/>
    </a:accent6>
    <a:hlink>
      <a:srgbClr val="0000FF"/>
    </a:hlink>
    <a:folHlink>
      <a:srgbClr val="800080"/>
    </a:folHlink>
  </a:clrScheme>
  <a:fontScheme name="12zld003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Custom 24">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C8EFF5"/>
    </a:hlink>
    <a:folHlink>
      <a:srgbClr val="CEF2EC"/>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Custom 24">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C8EFF5"/>
    </a:hlink>
    <a:folHlink>
      <a:srgbClr val="CEF2EC"/>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BED8EC"/>
    </a:accent1>
    <a:accent2>
      <a:srgbClr val="003082"/>
    </a:accent2>
    <a:accent3>
      <a:srgbClr val="948A54"/>
    </a:accent3>
    <a:accent4>
      <a:srgbClr val="00A8EC"/>
    </a:accent4>
    <a:accent5>
      <a:srgbClr val="969696"/>
    </a:accent5>
    <a:accent6>
      <a:srgbClr val="4E728F"/>
    </a:accent6>
    <a:hlink>
      <a:srgbClr val="0000FF"/>
    </a:hlink>
    <a:folHlink>
      <a:srgbClr val="800080"/>
    </a:folHlink>
  </a:clrScheme>
  <a:fontScheme name="12zld003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BED8EC"/>
    </a:accent1>
    <a:accent2>
      <a:srgbClr val="003082"/>
    </a:accent2>
    <a:accent3>
      <a:srgbClr val="948A54"/>
    </a:accent3>
    <a:accent4>
      <a:srgbClr val="00A8EC"/>
    </a:accent4>
    <a:accent5>
      <a:srgbClr val="969696"/>
    </a:accent5>
    <a:accent6>
      <a:srgbClr val="4E728F"/>
    </a:accent6>
    <a:hlink>
      <a:srgbClr val="0000FF"/>
    </a:hlink>
    <a:folHlink>
      <a:srgbClr val="800080"/>
    </a:folHlink>
  </a:clrScheme>
  <a:fontScheme name="12zld003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BED8EC"/>
    </a:accent1>
    <a:accent2>
      <a:srgbClr val="003082"/>
    </a:accent2>
    <a:accent3>
      <a:srgbClr val="948A54"/>
    </a:accent3>
    <a:accent4>
      <a:srgbClr val="00A8EC"/>
    </a:accent4>
    <a:accent5>
      <a:srgbClr val="969696"/>
    </a:accent5>
    <a:accent6>
      <a:srgbClr val="4E728F"/>
    </a:accent6>
    <a:hlink>
      <a:srgbClr val="0000FF"/>
    </a:hlink>
    <a:folHlink>
      <a:srgbClr val="800080"/>
    </a:folHlink>
  </a:clrScheme>
  <a:fontScheme name="12zld003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BED8EC"/>
    </a:accent1>
    <a:accent2>
      <a:srgbClr val="003082"/>
    </a:accent2>
    <a:accent3>
      <a:srgbClr val="948A54"/>
    </a:accent3>
    <a:accent4>
      <a:srgbClr val="00A8EC"/>
    </a:accent4>
    <a:accent5>
      <a:srgbClr val="969696"/>
    </a:accent5>
    <a:accent6>
      <a:srgbClr val="4E728F"/>
    </a:accent6>
    <a:hlink>
      <a:srgbClr val="0000FF"/>
    </a:hlink>
    <a:folHlink>
      <a:srgbClr val="800080"/>
    </a:folHlink>
  </a:clrScheme>
  <a:fontScheme name="12zld003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BED8EC"/>
    </a:accent1>
    <a:accent2>
      <a:srgbClr val="003082"/>
    </a:accent2>
    <a:accent3>
      <a:srgbClr val="948A54"/>
    </a:accent3>
    <a:accent4>
      <a:srgbClr val="00A8EC"/>
    </a:accent4>
    <a:accent5>
      <a:srgbClr val="969696"/>
    </a:accent5>
    <a:accent6>
      <a:srgbClr val="4E728F"/>
    </a:accent6>
    <a:hlink>
      <a:srgbClr val="0000FF"/>
    </a:hlink>
    <a:folHlink>
      <a:srgbClr val="800080"/>
    </a:folHlink>
  </a:clrScheme>
  <a:fontScheme name="12zld003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BED8EC"/>
    </a:accent1>
    <a:accent2>
      <a:srgbClr val="003082"/>
    </a:accent2>
    <a:accent3>
      <a:srgbClr val="948A54"/>
    </a:accent3>
    <a:accent4>
      <a:srgbClr val="00A8EC"/>
    </a:accent4>
    <a:accent5>
      <a:srgbClr val="969696"/>
    </a:accent5>
    <a:accent6>
      <a:srgbClr val="4E728F"/>
    </a:accent6>
    <a:hlink>
      <a:srgbClr val="0000FF"/>
    </a:hlink>
    <a:folHlink>
      <a:srgbClr val="800080"/>
    </a:folHlink>
  </a:clrScheme>
  <a:fontScheme name="12zld003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BED8EC"/>
    </a:accent1>
    <a:accent2>
      <a:srgbClr val="003082"/>
    </a:accent2>
    <a:accent3>
      <a:srgbClr val="948A54"/>
    </a:accent3>
    <a:accent4>
      <a:srgbClr val="00A8EC"/>
    </a:accent4>
    <a:accent5>
      <a:srgbClr val="969696"/>
    </a:accent5>
    <a:accent6>
      <a:srgbClr val="4E728F"/>
    </a:accent6>
    <a:hlink>
      <a:srgbClr val="0000FF"/>
    </a:hlink>
    <a:folHlink>
      <a:srgbClr val="800080"/>
    </a:folHlink>
  </a:clrScheme>
  <a:fontScheme name="12zld003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Custom 1">
    <a:dk1>
      <a:sysClr val="windowText" lastClr="000000"/>
    </a:dk1>
    <a:lt1>
      <a:sysClr val="window" lastClr="FFFFFF"/>
    </a:lt1>
    <a:dk2>
      <a:srgbClr val="1F497D"/>
    </a:dk2>
    <a:lt2>
      <a:srgbClr val="EEECE1"/>
    </a:lt2>
    <a:accent1>
      <a:srgbClr val="BED8EC"/>
    </a:accent1>
    <a:accent2>
      <a:srgbClr val="003082"/>
    </a:accent2>
    <a:accent3>
      <a:srgbClr val="948A54"/>
    </a:accent3>
    <a:accent4>
      <a:srgbClr val="00A8EC"/>
    </a:accent4>
    <a:accent5>
      <a:srgbClr val="969696"/>
    </a:accent5>
    <a:accent6>
      <a:srgbClr val="4E728F"/>
    </a:accent6>
    <a:hlink>
      <a:srgbClr val="0000FF"/>
    </a:hlink>
    <a:folHlink>
      <a:srgbClr val="800080"/>
    </a:folHlink>
  </a:clrScheme>
  <a:fontScheme name="12zld003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Custom 24">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C8EFF5"/>
    </a:hlink>
    <a:folHlink>
      <a:srgbClr val="CEF2EC"/>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Custom 24">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C8EFF5"/>
    </a:hlink>
    <a:folHlink>
      <a:srgbClr val="CEF2EC"/>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Custom 24">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C8EFF5"/>
    </a:hlink>
    <a:folHlink>
      <a:srgbClr val="CEF2EC"/>
    </a:folHlink>
  </a:clrScheme>
  <a:fontScheme name="Corbel">
    <a:majorFont>
      <a:latin typeface="Corbel"/>
      <a:ea typeface=""/>
      <a:cs typeface=""/>
    </a:majorFont>
    <a:minorFont>
      <a:latin typeface="Corbe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Default Theme.thmx</Template>
  <TotalTime>153</TotalTime>
  <Words>2644</Words>
  <Application>Microsoft Office PowerPoint</Application>
  <PresentationFormat>Personnalisé</PresentationFormat>
  <Paragraphs>761</Paragraphs>
  <Slides>34</Slides>
  <Notes>13</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Default Theme</vt:lpstr>
      <vt:lpstr>Diapositive 1</vt:lpstr>
      <vt:lpstr>Forward-Looking Statement </vt:lpstr>
      <vt:lpstr>AGENDA</vt:lpstr>
      <vt:lpstr>Diapositive 4</vt:lpstr>
      <vt:lpstr>Strong business profile uniquely positioned to deliver value  World-class assets on five continents, no operating overlap  Industry-leading and improved cost position through diversified currency exposure</vt:lpstr>
      <vt:lpstr>Ferroglobe: Distinct competitive differentiation</vt:lpstr>
      <vt:lpstr>A global leader in silicon metal and ferroalloys</vt:lpstr>
      <vt:lpstr>Uniquely diversified by product line and end markets</vt:lpstr>
      <vt:lpstr>Silicon metal, silicon-based specialty alloys, and ferroalloys are critical to an array of fast‐growing end markets </vt:lpstr>
      <vt:lpstr>Diversified production base provides flexibility to optimize production and logistics across geographies </vt:lpstr>
      <vt:lpstr>Low-cost structure built on vertically integrated supply chain, including ownership of key raw material sources</vt:lpstr>
      <vt:lpstr>Diapositive 12</vt:lpstr>
      <vt:lpstr>Early signs of pricing improvement starting to emerge </vt:lpstr>
      <vt:lpstr>Macroeconomic indicators are generally favorable</vt:lpstr>
      <vt:lpstr>Global silicon consumption to grow ~6% annually</vt:lpstr>
      <vt:lpstr>Diapositive 16</vt:lpstr>
      <vt:lpstr>Silicones (50% of silicon metal consumption)</vt:lpstr>
      <vt:lpstr>Aluminum (40% of silicon metal consumption)</vt:lpstr>
      <vt:lpstr>Solar (10% of silicon metal consumption)</vt:lpstr>
      <vt:lpstr>Manganese alloys: Expected to benefit from rising demand for steel and stainless steel </vt:lpstr>
      <vt:lpstr>Ferroalloys essential to steel production </vt:lpstr>
      <vt:lpstr>Diapositive 22</vt:lpstr>
      <vt:lpstr>Overview</vt:lpstr>
      <vt:lpstr>Location</vt:lpstr>
      <vt:lpstr>Location</vt:lpstr>
      <vt:lpstr>Exploration</vt:lpstr>
      <vt:lpstr>Exploration</vt:lpstr>
      <vt:lpstr>Exploration</vt:lpstr>
      <vt:lpstr>Industrial Trial</vt:lpstr>
      <vt:lpstr>Reserves: Measured + Indicated + Inferred</vt:lpstr>
      <vt:lpstr>Flowsheet</vt:lpstr>
      <vt:lpstr>Nouadhibou Plant</vt:lpstr>
      <vt:lpstr>Project Planning</vt:lpstr>
      <vt:lpstr>Diapositive 34</vt:lpstr>
    </vt:vector>
  </TitlesOfParts>
  <Company>Healy Corp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Sean Healy</dc:creator>
  <cp:lastModifiedBy>AME</cp:lastModifiedBy>
  <cp:revision>19</cp:revision>
  <dcterms:created xsi:type="dcterms:W3CDTF">2016-05-19T01:02:00Z</dcterms:created>
  <dcterms:modified xsi:type="dcterms:W3CDTF">2016-10-09T14:56:25Z</dcterms:modified>
</cp:coreProperties>
</file>